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06" r:id="rId2"/>
    <p:sldId id="256" r:id="rId3"/>
    <p:sldId id="262" r:id="rId4"/>
    <p:sldId id="263" r:id="rId5"/>
    <p:sldId id="313" r:id="rId6"/>
    <p:sldId id="282" r:id="rId7"/>
    <p:sldId id="288" r:id="rId8"/>
    <p:sldId id="303" r:id="rId9"/>
    <p:sldId id="257" r:id="rId10"/>
    <p:sldId id="258" r:id="rId11"/>
    <p:sldId id="259" r:id="rId12"/>
    <p:sldId id="310" r:id="rId13"/>
    <p:sldId id="260" r:id="rId14"/>
    <p:sldId id="307" r:id="rId15"/>
    <p:sldId id="308" r:id="rId16"/>
    <p:sldId id="309" r:id="rId17"/>
    <p:sldId id="311" r:id="rId18"/>
    <p:sldId id="312" r:id="rId19"/>
    <p:sldId id="261" r:id="rId20"/>
    <p:sldId id="305" r:id="rId21"/>
    <p:sldId id="276" r:id="rId22"/>
    <p:sldId id="277" r:id="rId23"/>
    <p:sldId id="278" r:id="rId24"/>
    <p:sldId id="279" r:id="rId25"/>
    <p:sldId id="280" r:id="rId26"/>
    <p:sldId id="281" r:id="rId27"/>
    <p:sldId id="264" r:id="rId28"/>
    <p:sldId id="265" r:id="rId29"/>
    <p:sldId id="267" r:id="rId30"/>
    <p:sldId id="268" r:id="rId31"/>
    <p:sldId id="269" r:id="rId32"/>
    <p:sldId id="270" r:id="rId33"/>
    <p:sldId id="271" r:id="rId34"/>
    <p:sldId id="272" r:id="rId35"/>
    <p:sldId id="273" r:id="rId36"/>
    <p:sldId id="274" r:id="rId37"/>
    <p:sldId id="275" r:id="rId38"/>
    <p:sldId id="304" r:id="rId39"/>
    <p:sldId id="283" r:id="rId40"/>
    <p:sldId id="284" r:id="rId41"/>
    <p:sldId id="285" r:id="rId42"/>
    <p:sldId id="286" r:id="rId43"/>
    <p:sldId id="287"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07" autoAdjust="0"/>
    <p:restoredTop sz="92920" autoAdjust="0"/>
  </p:normalViewPr>
  <p:slideViewPr>
    <p:cSldViewPr>
      <p:cViewPr>
        <p:scale>
          <a:sx n="70" d="100"/>
          <a:sy n="70" d="100"/>
        </p:scale>
        <p:origin x="-12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3EA90-9981-485D-B4C0-D35815D0DF13}" type="datetimeFigureOut">
              <a:rPr lang="en-US" smtClean="0"/>
              <a:pPr/>
              <a:t>8/3/2014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E8729-C744-4DAC-B256-B5FE555B968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04E3EE-8254-42A7-8BFF-D5D69E20DBE7}" type="slidenum">
              <a:rPr lang="en-IN" smtClean="0"/>
              <a:pPr/>
              <a:t>3</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90F7-FE33-4F70-8FB0-02FF84592642}"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190F7-FE33-4F70-8FB0-02FF84592642}"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04E3EE-8254-42A7-8BFF-D5D69E20DBE7}" type="slidenum">
              <a:rPr lang="en-IN" smtClean="0"/>
              <a:pPr/>
              <a:t>6</a:t>
            </a:fld>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3AD94F8-0EF8-424D-A6DD-D169A80DF47E}"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7190F7-FE33-4F70-8FB0-02FF84592642}" type="slidenum">
              <a:rPr lang="en-US" smtClean="0">
                <a:solidFill>
                  <a:prstClr val="black"/>
                </a:solidFill>
              </a:rPr>
              <a:pPr/>
              <a:t>28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F3539AD-6795-4138-AF49-557219264B07}" type="datetimeFigureOut">
              <a:rPr lang="en-US" smtClean="0"/>
              <a:pPr/>
              <a:t>8/3/2014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F3539AD-6795-4138-AF49-557219264B07}" type="datetimeFigureOut">
              <a:rPr lang="en-US" smtClean="0"/>
              <a:pPr/>
              <a:t>8/3/2014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F3539AD-6795-4138-AF49-557219264B07}" type="datetimeFigureOut">
              <a:rPr lang="en-US" smtClean="0"/>
              <a:pPr/>
              <a:t>8/3/2014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F3539AD-6795-4138-AF49-557219264B07}" type="datetimeFigureOut">
              <a:rPr lang="en-US" smtClean="0"/>
              <a:pPr/>
              <a:t>8/3/2014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3539AD-6795-4138-AF49-557219264B07}" type="datetimeFigureOut">
              <a:rPr lang="en-US" smtClean="0"/>
              <a:pPr/>
              <a:t>8/3/2014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F3539AD-6795-4138-AF49-557219264B07}" type="datetimeFigureOut">
              <a:rPr lang="en-US" smtClean="0"/>
              <a:pPr/>
              <a:t>8/3/2014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F3539AD-6795-4138-AF49-557219264B07}" type="datetimeFigureOut">
              <a:rPr lang="en-US" smtClean="0"/>
              <a:pPr/>
              <a:t>8/3/2014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F3539AD-6795-4138-AF49-557219264B07}" type="datetimeFigureOut">
              <a:rPr lang="en-US" smtClean="0"/>
              <a:pPr/>
              <a:t>8/3/2014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539AD-6795-4138-AF49-557219264B07}" type="datetimeFigureOut">
              <a:rPr lang="en-US" smtClean="0"/>
              <a:pPr/>
              <a:t>8/3/2014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539AD-6795-4138-AF49-557219264B07}" type="datetimeFigureOut">
              <a:rPr lang="en-US" smtClean="0"/>
              <a:pPr/>
              <a:t>8/3/2014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539AD-6795-4138-AF49-557219264B07}" type="datetimeFigureOut">
              <a:rPr lang="en-US" smtClean="0"/>
              <a:pPr/>
              <a:t>8/3/2014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ED60D38-41D0-4149-9E27-49FC3BDF408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539AD-6795-4138-AF49-557219264B07}" type="datetimeFigureOut">
              <a:rPr lang="en-US" smtClean="0"/>
              <a:pPr/>
              <a:t>8/3/2014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60D38-41D0-4149-9E27-49FC3BDF408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9.xml"/><Relationship Id="rId7"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slide" Target="slide3.xml"/><Relationship Id="rId4" Type="http://schemas.openxmlformats.org/officeDocument/2006/relationships/image" Target="../media/image17.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slide" Target="slide3.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6.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 Target="slide22.xml"/><Relationship Id="rId7" Type="http://schemas.openxmlformats.org/officeDocument/2006/relationships/slide" Target="slide26.xml"/><Relationship Id="rId12" Type="http://schemas.openxmlformats.org/officeDocument/2006/relationships/image" Target="../media/image6.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image" Target="../media/image5.png"/><Relationship Id="rId5" Type="http://schemas.openxmlformats.org/officeDocument/2006/relationships/slide" Target="slide24.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 Target="slide23.xml"/><Relationship Id="rId9" Type="http://schemas.openxmlformats.org/officeDocument/2006/relationships/image" Target="../media/image3.png"/><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0.xml"/></Relationships>
</file>

<file path=ppt/slides/_rels/slide4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9.jpeg"/><Relationship Id="rId7" Type="http://schemas.openxmlformats.org/officeDocument/2006/relationships/image" Target="../media/image5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slide" Target="slide6.xml"/><Relationship Id="rId4" Type="http://schemas.openxmlformats.org/officeDocument/2006/relationships/image" Target="../media/image50.jpeg"/><Relationship Id="rId9"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4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0.xml"/></Relationships>
</file>

<file path=ppt/slides/_rels/slide5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40.xm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2.xml"/><Relationship Id="rId10" Type="http://schemas.openxmlformats.org/officeDocument/2006/relationships/image" Target="../media/image14.png"/><Relationship Id="rId4" Type="http://schemas.openxmlformats.org/officeDocument/2006/relationships/slide" Target="slide41.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57.xml"/><Relationship Id="rId3" Type="http://schemas.openxmlformats.org/officeDocument/2006/relationships/slide" Target="slide47.xml"/><Relationship Id="rId7" Type="http://schemas.openxmlformats.org/officeDocument/2006/relationships/slide" Target="slide51.xml"/><Relationship Id="rId12" Type="http://schemas.openxmlformats.org/officeDocument/2006/relationships/slide" Target="slide56.xml"/><Relationship Id="rId2" Type="http://schemas.openxmlformats.org/officeDocument/2006/relationships/slide" Target="slide46.xml"/><Relationship Id="rId1" Type="http://schemas.openxmlformats.org/officeDocument/2006/relationships/slideLayout" Target="../slideLayouts/slideLayout7.xml"/><Relationship Id="rId6" Type="http://schemas.openxmlformats.org/officeDocument/2006/relationships/slide" Target="slide50.xml"/><Relationship Id="rId11" Type="http://schemas.openxmlformats.org/officeDocument/2006/relationships/slide" Target="slide55.xml"/><Relationship Id="rId5" Type="http://schemas.openxmlformats.org/officeDocument/2006/relationships/slide" Target="slide49.xml"/><Relationship Id="rId10" Type="http://schemas.openxmlformats.org/officeDocument/2006/relationships/slide" Target="slide54.xml"/><Relationship Id="rId4" Type="http://schemas.openxmlformats.org/officeDocument/2006/relationships/slide" Target="slide48.xml"/><Relationship Id="rId9" Type="http://schemas.openxmlformats.org/officeDocument/2006/relationships/slide" Target="slide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Box 3"/>
          <p:cNvSpPr txBox="1"/>
          <p:nvPr/>
        </p:nvSpPr>
        <p:spPr>
          <a:xfrm>
            <a:off x="0" y="4785638"/>
            <a:ext cx="9144000" cy="1985159"/>
          </a:xfrm>
          <a:prstGeom prst="rect">
            <a:avLst/>
          </a:prstGeom>
          <a:solidFill>
            <a:schemeClr val="tx2"/>
          </a:solidFill>
        </p:spPr>
        <p:txBody>
          <a:bodyPr wrap="square" rtlCol="0">
            <a:spAutoFit/>
          </a:bodyPr>
          <a:lstStyle/>
          <a:p>
            <a:r>
              <a:rPr lang="en-US" sz="1000" b="1" dirty="0" smtClean="0">
                <a:solidFill>
                  <a:schemeClr val="bg1"/>
                </a:solidFill>
                <a:latin typeface="Arial" panose="020B0604020202020204" pitchFamily="34" charset="0"/>
                <a:cs typeface="Arial" panose="020B0604020202020204" pitchFamily="34" charset="0"/>
              </a:rPr>
              <a:t> </a:t>
            </a:r>
          </a:p>
          <a:p>
            <a:pPr algn="ctr"/>
            <a:r>
              <a:rPr lang="en-US" sz="2300" b="1" dirty="0" smtClean="0">
                <a:solidFill>
                  <a:schemeClr val="bg1"/>
                </a:solidFill>
                <a:cs typeface="Arial" panose="020B0604020202020204" pitchFamily="34" charset="0"/>
              </a:rPr>
              <a:t>Modernizing Our Voter Registration System to Awaken Indian Democracy</a:t>
            </a:r>
          </a:p>
          <a:p>
            <a:r>
              <a:rPr lang="en-US" sz="2300" b="1" dirty="0" smtClean="0">
                <a:solidFill>
                  <a:schemeClr val="bg1"/>
                </a:solidFill>
                <a:cs typeface="Arial" panose="020B0604020202020204" pitchFamily="34" charset="0"/>
              </a:rPr>
              <a:t>      </a:t>
            </a:r>
          </a:p>
          <a:p>
            <a:r>
              <a:rPr lang="en-US" sz="2300" b="1" dirty="0" smtClean="0">
                <a:solidFill>
                  <a:schemeClr val="bg1"/>
                </a:solidFill>
                <a:cs typeface="Arial" panose="020B0604020202020204" pitchFamily="34" charset="0"/>
              </a:rPr>
              <a:t>            </a:t>
            </a:r>
          </a:p>
          <a:p>
            <a:pPr algn="ctr">
              <a:spcBef>
                <a:spcPts val="600"/>
              </a:spcBef>
            </a:pPr>
            <a:r>
              <a:rPr lang="en-US" sz="1700" b="1" dirty="0" smtClean="0">
                <a:solidFill>
                  <a:schemeClr val="bg1"/>
                </a:solidFill>
                <a:cs typeface="Arial" panose="020B0604020202020204" pitchFamily="34" charset="0"/>
              </a:rPr>
              <a:t>Author  :  </a:t>
            </a:r>
            <a:r>
              <a:rPr lang="en-US" sz="2100" b="1" dirty="0" smtClean="0">
                <a:solidFill>
                  <a:schemeClr val="bg1"/>
                </a:solidFill>
                <a:cs typeface="Arial" panose="020B0604020202020204" pitchFamily="34" charset="0"/>
              </a:rPr>
              <a:t>Arish </a:t>
            </a:r>
            <a:r>
              <a:rPr lang="en-US" sz="2100" b="1" dirty="0" err="1" smtClean="0">
                <a:solidFill>
                  <a:schemeClr val="bg1"/>
                </a:solidFill>
                <a:cs typeface="Arial" panose="020B0604020202020204" pitchFamily="34" charset="0"/>
              </a:rPr>
              <a:t>Rajan</a:t>
            </a:r>
            <a:r>
              <a:rPr lang="en-US" sz="2100" b="1" dirty="0" smtClean="0">
                <a:solidFill>
                  <a:schemeClr val="bg1"/>
                </a:solidFill>
                <a:cs typeface="Arial" panose="020B0604020202020204" pitchFamily="34" charset="0"/>
              </a:rPr>
              <a:t>              </a:t>
            </a:r>
            <a:r>
              <a:rPr lang="en-US" sz="1700" b="1" dirty="0" smtClean="0">
                <a:solidFill>
                  <a:schemeClr val="bg1"/>
                </a:solidFill>
                <a:cs typeface="Arial" panose="020B0604020202020204" pitchFamily="34" charset="0"/>
              </a:rPr>
              <a:t>Contributors  : </a:t>
            </a:r>
            <a:r>
              <a:rPr lang="en-US" sz="1600" b="1" dirty="0" smtClean="0">
                <a:solidFill>
                  <a:schemeClr val="bg1"/>
                </a:solidFill>
                <a:cs typeface="Arial" panose="020B0604020202020204" pitchFamily="34" charset="0"/>
              </a:rPr>
              <a:t> </a:t>
            </a:r>
            <a:r>
              <a:rPr lang="en-US" sz="1600" b="1" dirty="0" err="1" smtClean="0">
                <a:solidFill>
                  <a:schemeClr val="bg1"/>
                </a:solidFill>
                <a:cs typeface="Arial" panose="020B0604020202020204" pitchFamily="34" charset="0"/>
              </a:rPr>
              <a:t>Megha</a:t>
            </a:r>
            <a:r>
              <a:rPr lang="en-US" sz="1600" b="1" dirty="0" smtClean="0">
                <a:solidFill>
                  <a:schemeClr val="bg1"/>
                </a:solidFill>
                <a:cs typeface="Arial" panose="020B0604020202020204" pitchFamily="34" charset="0"/>
              </a:rPr>
              <a:t> </a:t>
            </a:r>
            <a:r>
              <a:rPr lang="en-US" sz="1600" b="1" dirty="0" err="1" smtClean="0">
                <a:solidFill>
                  <a:schemeClr val="bg1"/>
                </a:solidFill>
                <a:cs typeface="Arial" panose="020B0604020202020204" pitchFamily="34" charset="0"/>
              </a:rPr>
              <a:t>Narkhede</a:t>
            </a:r>
            <a:r>
              <a:rPr lang="en-US" sz="1600" b="1" dirty="0" smtClean="0">
                <a:solidFill>
                  <a:schemeClr val="bg1"/>
                </a:solidFill>
                <a:cs typeface="Arial" panose="020B0604020202020204" pitchFamily="34" charset="0"/>
              </a:rPr>
              <a:t>, </a:t>
            </a:r>
            <a:r>
              <a:rPr lang="en-US" sz="1600" b="1" dirty="0" err="1" smtClean="0">
                <a:solidFill>
                  <a:schemeClr val="bg1"/>
                </a:solidFill>
                <a:cs typeface="Arial" panose="020B0604020202020204" pitchFamily="34" charset="0"/>
              </a:rPr>
              <a:t>Harshul</a:t>
            </a:r>
            <a:r>
              <a:rPr lang="en-US" sz="1600" b="1" dirty="0" smtClean="0">
                <a:solidFill>
                  <a:schemeClr val="bg1"/>
                </a:solidFill>
                <a:cs typeface="Arial" panose="020B0604020202020204" pitchFamily="34" charset="0"/>
              </a:rPr>
              <a:t>, </a:t>
            </a:r>
            <a:r>
              <a:rPr lang="en-US" sz="1600" b="1" dirty="0" err="1" smtClean="0">
                <a:solidFill>
                  <a:schemeClr val="bg1"/>
                </a:solidFill>
                <a:cs typeface="Arial" panose="020B0604020202020204" pitchFamily="34" charset="0"/>
              </a:rPr>
              <a:t>Raghav</a:t>
            </a:r>
            <a:r>
              <a:rPr lang="en-US" sz="1600" b="1" dirty="0" smtClean="0">
                <a:solidFill>
                  <a:schemeClr val="bg1"/>
                </a:solidFill>
                <a:cs typeface="Arial" panose="020B0604020202020204" pitchFamily="34" charset="0"/>
              </a:rPr>
              <a:t> &amp; </a:t>
            </a:r>
            <a:r>
              <a:rPr lang="en-US" sz="1600" b="1" dirty="0" err="1" smtClean="0">
                <a:solidFill>
                  <a:schemeClr val="bg1"/>
                </a:solidFill>
                <a:cs typeface="Arial" panose="020B0604020202020204" pitchFamily="34" charset="0"/>
              </a:rPr>
              <a:t>Tushar</a:t>
            </a:r>
            <a:r>
              <a:rPr lang="en-US" sz="1600" b="1" dirty="0" smtClean="0">
                <a:solidFill>
                  <a:schemeClr val="bg1"/>
                </a:solidFill>
                <a:cs typeface="Arial" panose="020B0604020202020204" pitchFamily="34" charset="0"/>
              </a:rPr>
              <a:t>  </a:t>
            </a:r>
          </a:p>
          <a:p>
            <a:pPr algn="ctr"/>
            <a:r>
              <a:rPr lang="en-US" b="1" dirty="0" smtClean="0">
                <a:solidFill>
                  <a:schemeClr val="bg1"/>
                </a:solidFill>
                <a:cs typeface="Arial" panose="020B0604020202020204" pitchFamily="34" charset="0"/>
              </a:rPr>
              <a:t>     </a:t>
            </a:r>
            <a:endParaRPr lang="en-US" b="1" dirty="0">
              <a:solidFill>
                <a:schemeClr val="bg1"/>
              </a:solidFill>
              <a:cs typeface="Arial" panose="020B0604020202020204" pitchFamily="34" charset="0"/>
            </a:endParaRPr>
          </a:p>
        </p:txBody>
      </p:sp>
      <p:pic>
        <p:nvPicPr>
          <p:cNvPr id="1026" name="Picture 2"/>
          <p:cNvPicPr>
            <a:picLocks noChangeAspect="1" noChangeArrowheads="1"/>
          </p:cNvPicPr>
          <p:nvPr/>
        </p:nvPicPr>
        <p:blipFill>
          <a:blip r:embed="rId2"/>
          <a:srcRect/>
          <a:stretch>
            <a:fillRect/>
          </a:stretch>
        </p:blipFill>
        <p:spPr bwMode="auto">
          <a:xfrm>
            <a:off x="0" y="0"/>
            <a:ext cx="9144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79863"/>
            <a:ext cx="8686800" cy="400110"/>
          </a:xfrm>
          <a:prstGeom prst="rect">
            <a:avLst/>
          </a:prstGeom>
          <a:noFill/>
        </p:spPr>
        <p:txBody>
          <a:bodyPr wrap="square" rtlCol="0">
            <a:spAutoFit/>
          </a:bodyPr>
          <a:lstStyle/>
          <a:p>
            <a:pPr algn="ctr"/>
            <a:r>
              <a:rPr lang="en-IN" sz="2000" b="1" dirty="0" smtClean="0">
                <a:solidFill>
                  <a:srgbClr val="1F497D">
                    <a:lumMod val="60000"/>
                    <a:lumOff val="40000"/>
                  </a:srgbClr>
                </a:solidFill>
              </a:rPr>
              <a:t>1. Neglect </a:t>
            </a:r>
            <a:r>
              <a:rPr lang="en-IN" sz="2000" b="1" dirty="0" smtClean="0">
                <a:solidFill>
                  <a:srgbClr val="1F497D">
                    <a:lumMod val="60000"/>
                    <a:lumOff val="40000"/>
                  </a:srgbClr>
                </a:solidFill>
              </a:rPr>
              <a:t>of their duty by Indian Public</a:t>
            </a:r>
            <a:endParaRPr lang="en-IN" sz="2000" b="1" dirty="0">
              <a:solidFill>
                <a:srgbClr val="1F497D">
                  <a:lumMod val="60000"/>
                  <a:lumOff val="40000"/>
                </a:srgbClr>
              </a:solidFill>
            </a:endParaRPr>
          </a:p>
        </p:txBody>
      </p:sp>
      <p:graphicFrame>
        <p:nvGraphicFramePr>
          <p:cNvPr id="10" name="Table 9"/>
          <p:cNvGraphicFramePr>
            <a:graphicFrameLocks noGrp="1"/>
          </p:cNvGraphicFramePr>
          <p:nvPr/>
        </p:nvGraphicFramePr>
        <p:xfrm>
          <a:off x="428596" y="2000240"/>
          <a:ext cx="8229600" cy="1280160"/>
        </p:xfrm>
        <a:graphic>
          <a:graphicData uri="http://schemas.openxmlformats.org/drawingml/2006/table">
            <a:tbl>
              <a:tblPr firstRow="1" bandRow="1">
                <a:tableStyleId>{5C22544A-7EE6-4342-B048-85BDC9FD1C3A}</a:tableStyleId>
              </a:tblPr>
              <a:tblGrid>
                <a:gridCol w="8229600"/>
              </a:tblGrid>
              <a:tr h="914400">
                <a:tc>
                  <a:txBody>
                    <a:bodyPr/>
                    <a:lstStyle/>
                    <a:p>
                      <a:pPr>
                        <a:buClr>
                          <a:srgbClr val="558ED5"/>
                        </a:buClr>
                        <a:buFont typeface="Wingdings" pitchFamily="2" charset="2"/>
                        <a:buChar char="§"/>
                      </a:pPr>
                      <a:r>
                        <a:rPr lang="en-IN" sz="1300" b="0" kern="1200" baseline="0" dirty="0" smtClean="0">
                          <a:solidFill>
                            <a:schemeClr val="dk1"/>
                          </a:solidFill>
                          <a:latin typeface="+mn-lt"/>
                          <a:ea typeface="+mn-ea"/>
                          <a:cs typeface="+mn-cs"/>
                        </a:rPr>
                        <a:t>   It is said that they neglect their duty to –</a:t>
                      </a:r>
                    </a:p>
                    <a:p>
                      <a:pPr lvl="1">
                        <a:buClr>
                          <a:srgbClr val="558ED5"/>
                        </a:buClr>
                        <a:buFont typeface="Wingdings" pitchFamily="2" charset="2"/>
                        <a:buChar char="§"/>
                      </a:pPr>
                      <a:r>
                        <a:rPr lang="en-IN" sz="1300" b="0" kern="1200" baseline="0" dirty="0" smtClean="0">
                          <a:solidFill>
                            <a:schemeClr val="dk1"/>
                          </a:solidFill>
                          <a:latin typeface="+mn-lt"/>
                          <a:ea typeface="+mn-ea"/>
                          <a:cs typeface="+mn-cs"/>
                        </a:rPr>
                        <a:t> Get their name added to the Voter List (</a:t>
                      </a:r>
                      <a:r>
                        <a:rPr lang="en-IN" sz="1300" b="1" i="0" kern="1200" dirty="0" smtClean="0">
                          <a:solidFill>
                            <a:schemeClr val="accent1">
                              <a:lumMod val="75000"/>
                            </a:schemeClr>
                          </a:solidFill>
                          <a:latin typeface="+mn-lt"/>
                          <a:ea typeface="+mn-ea"/>
                          <a:cs typeface="+mn-cs"/>
                        </a:rPr>
                        <a:t>Causes Low Percentage of Voting</a:t>
                      </a:r>
                      <a:r>
                        <a:rPr lang="en-IN" sz="1300" b="0" kern="1200" baseline="0" dirty="0" smtClean="0">
                          <a:solidFill>
                            <a:schemeClr val="dk1"/>
                          </a:solidFill>
                          <a:latin typeface="+mn-lt"/>
                          <a:ea typeface="+mn-ea"/>
                          <a:cs typeface="+mn-cs"/>
                        </a:rPr>
                        <a:t>)</a:t>
                      </a:r>
                    </a:p>
                    <a:p>
                      <a:pPr lvl="1">
                        <a:buClr>
                          <a:srgbClr val="558ED5"/>
                        </a:buClr>
                        <a:buFont typeface="Wingdings" pitchFamily="2" charset="2"/>
                        <a:buChar char="§"/>
                      </a:pPr>
                      <a:r>
                        <a:rPr lang="en-IN" sz="1300" b="0" kern="1200" baseline="0" dirty="0" smtClean="0">
                          <a:solidFill>
                            <a:schemeClr val="dk1"/>
                          </a:solidFill>
                          <a:latin typeface="+mn-lt"/>
                          <a:ea typeface="+mn-ea"/>
                          <a:cs typeface="+mn-cs"/>
                        </a:rPr>
                        <a:t> When they shift their residence they do not transfer their name to the Voter List of the new place. It leads to  –</a:t>
                      </a:r>
                    </a:p>
                    <a:p>
                      <a:pPr marL="914400" lvl="2" indent="-342900">
                        <a:buClr>
                          <a:srgbClr val="558ED5"/>
                        </a:buClr>
                        <a:buFont typeface="+mj-lt"/>
                        <a:buAutoNum type="alphaLcParenR"/>
                      </a:pPr>
                      <a:r>
                        <a:rPr lang="en-IN" sz="1300" b="1" i="0" kern="1200" dirty="0" smtClean="0">
                          <a:solidFill>
                            <a:schemeClr val="accent1">
                              <a:lumMod val="75000"/>
                            </a:schemeClr>
                          </a:solidFill>
                          <a:latin typeface="+mn-lt"/>
                          <a:ea typeface="+mn-ea"/>
                          <a:cs typeface="+mn-cs"/>
                        </a:rPr>
                        <a:t>Low Voter Turnout</a:t>
                      </a:r>
                      <a:r>
                        <a:rPr lang="en-IN" sz="1300" b="0" kern="1200" baseline="0" dirty="0" smtClean="0">
                          <a:solidFill>
                            <a:schemeClr val="dk1"/>
                          </a:solidFill>
                          <a:latin typeface="+mn-lt"/>
                          <a:ea typeface="+mn-ea"/>
                          <a:cs typeface="+mn-cs"/>
                        </a:rPr>
                        <a:t>: They are Not able to vote as they live far away from the place where they had registered as Voters</a:t>
                      </a:r>
                    </a:p>
                    <a:p>
                      <a:pPr marL="914400" lvl="2" indent="-342900">
                        <a:buClr>
                          <a:srgbClr val="558ED5"/>
                        </a:buClr>
                        <a:buFont typeface="+mj-lt"/>
                        <a:buAutoNum type="alphaLcParenR"/>
                      </a:pPr>
                      <a:r>
                        <a:rPr lang="en-IN" sz="1300" b="1" i="0" kern="1200" dirty="0" smtClean="0">
                          <a:solidFill>
                            <a:schemeClr val="accent1">
                              <a:lumMod val="75000"/>
                            </a:schemeClr>
                          </a:solidFill>
                          <a:latin typeface="+mn-lt"/>
                          <a:ea typeface="+mn-ea"/>
                          <a:cs typeface="+mn-cs"/>
                        </a:rPr>
                        <a:t>Bogus Voting</a:t>
                      </a:r>
                      <a:r>
                        <a:rPr lang="en-IN" sz="1300" b="0" kern="1200" baseline="0" dirty="0" smtClean="0">
                          <a:solidFill>
                            <a:schemeClr val="dk1"/>
                          </a:solidFill>
                          <a:latin typeface="+mn-lt"/>
                          <a:ea typeface="+mn-ea"/>
                          <a:cs typeface="+mn-cs"/>
                        </a:rPr>
                        <a:t>: In their old place bogus voting could be done in their name</a:t>
                      </a:r>
                      <a:endParaRPr lang="en-IN" sz="1300" b="0" kern="1200" dirty="0" smtClean="0">
                        <a:solidFill>
                          <a:schemeClr val="dk1"/>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6" name="Table 5"/>
          <p:cNvGraphicFramePr>
            <a:graphicFrameLocks noGrp="1"/>
          </p:cNvGraphicFramePr>
          <p:nvPr/>
        </p:nvGraphicFramePr>
        <p:xfrm>
          <a:off x="457200" y="5211142"/>
          <a:ext cx="8229600" cy="304800"/>
        </p:xfrm>
        <a:graphic>
          <a:graphicData uri="http://schemas.openxmlformats.org/drawingml/2006/table">
            <a:tbl>
              <a:tblPr firstRow="1" bandRow="1">
                <a:tableStyleId>{5C22544A-7EE6-4342-B048-85BDC9FD1C3A}</a:tableStyleId>
              </a:tblPr>
              <a:tblGrid>
                <a:gridCol w="8229600"/>
              </a:tblGrid>
              <a:tr h="238132">
                <a:tc>
                  <a:txBody>
                    <a:bodyPr/>
                    <a:lstStyle/>
                    <a:p>
                      <a:pPr marL="0" indent="0">
                        <a:buClr>
                          <a:srgbClr val="558ED5"/>
                        </a:buClr>
                        <a:buFont typeface="Wingdings" pitchFamily="2" charset="2"/>
                        <a:buChar char="§"/>
                      </a:pPr>
                      <a:r>
                        <a:rPr lang="en-IN" sz="1400" b="0" i="0" baseline="0" dirty="0" smtClean="0">
                          <a:solidFill>
                            <a:schemeClr val="dk1"/>
                          </a:solidFill>
                          <a:latin typeface="+mn-lt"/>
                          <a:ea typeface="+mn-ea"/>
                          <a:cs typeface="+mn-cs"/>
                        </a:rPr>
                        <a:t>  </a:t>
                      </a:r>
                      <a:r>
                        <a:rPr lang="en-IN" sz="1400" b="1" kern="1200" dirty="0" smtClean="0">
                          <a:solidFill>
                            <a:schemeClr val="dk1"/>
                          </a:solidFill>
                          <a:latin typeface="+mn-lt"/>
                          <a:ea typeface="+mn-ea"/>
                          <a:cs typeface="+mn-cs"/>
                        </a:rPr>
                        <a:t>The</a:t>
                      </a:r>
                      <a:r>
                        <a:rPr lang="en-IN" sz="1400" b="1" i="0" kern="1200" dirty="0" smtClean="0">
                          <a:solidFill>
                            <a:schemeClr val="accent1">
                              <a:lumMod val="75000"/>
                            </a:schemeClr>
                          </a:solidFill>
                          <a:latin typeface="+mn-lt"/>
                          <a:ea typeface="+mn-ea"/>
                          <a:cs typeface="+mn-cs"/>
                        </a:rPr>
                        <a:t> </a:t>
                      </a:r>
                      <a:r>
                        <a:rPr lang="en-IN" sz="1400" b="1" kern="1200" dirty="0" smtClean="0">
                          <a:solidFill>
                            <a:schemeClr val="dk1"/>
                          </a:solidFill>
                          <a:latin typeface="+mn-lt"/>
                          <a:ea typeface="+mn-ea"/>
                          <a:cs typeface="+mn-cs"/>
                        </a:rPr>
                        <a:t>Root Cause for this problem is the Inefficient and Cumbersome Voter Registration System in India.</a:t>
                      </a:r>
                      <a:endParaRPr lang="en-IN" sz="1400" b="1" dirty="0" smtClean="0">
                        <a:solidFill>
                          <a:schemeClr val="dk1"/>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7" name="Table 6"/>
          <p:cNvGraphicFramePr>
            <a:graphicFrameLocks noGrp="1"/>
          </p:cNvGraphicFramePr>
          <p:nvPr/>
        </p:nvGraphicFramePr>
        <p:xfrm>
          <a:off x="428596" y="1282052"/>
          <a:ext cx="8229600" cy="289560"/>
        </p:xfrm>
        <a:graphic>
          <a:graphicData uri="http://schemas.openxmlformats.org/drawingml/2006/table">
            <a:tbl>
              <a:tblPr firstRow="1" bandRow="1">
                <a:tableStyleId>{5C22544A-7EE6-4342-B048-85BDC9FD1C3A}</a:tableStyleId>
              </a:tblPr>
              <a:tblGrid>
                <a:gridCol w="8229600"/>
              </a:tblGrid>
              <a:tr h="276228">
                <a:tc>
                  <a:txBody>
                    <a:bodyPr/>
                    <a:lstStyle/>
                    <a:p>
                      <a:pPr>
                        <a:buClr>
                          <a:schemeClr val="tx2">
                            <a:lumMod val="60000"/>
                            <a:lumOff val="40000"/>
                          </a:schemeClr>
                        </a:buClr>
                        <a:buFont typeface="Wingdings" pitchFamily="2" charset="2"/>
                        <a:buChar char="§"/>
                      </a:pPr>
                      <a:r>
                        <a:rPr lang="en-IN" sz="1300" b="1" i="0" dirty="0" smtClean="0">
                          <a:solidFill>
                            <a:schemeClr val="accent1">
                              <a:lumMod val="75000"/>
                            </a:schemeClr>
                          </a:solidFill>
                          <a:latin typeface="+mn-lt"/>
                        </a:rPr>
                        <a:t>   </a:t>
                      </a:r>
                      <a:r>
                        <a:rPr lang="en-IN" sz="1300" b="0" kern="1200" dirty="0" smtClean="0">
                          <a:solidFill>
                            <a:schemeClr val="dk1"/>
                          </a:solidFill>
                          <a:latin typeface="+mn-lt"/>
                          <a:ea typeface="+mn-ea"/>
                          <a:cs typeface="+mn-cs"/>
                        </a:rPr>
                        <a:t>Citizens in India</a:t>
                      </a:r>
                      <a:r>
                        <a:rPr lang="en-IN" sz="1300" b="0" kern="1200" baseline="0" dirty="0" smtClean="0">
                          <a:solidFill>
                            <a:schemeClr val="dk1"/>
                          </a:solidFill>
                          <a:latin typeface="+mn-lt"/>
                          <a:ea typeface="+mn-ea"/>
                          <a:cs typeface="+mn-cs"/>
                        </a:rPr>
                        <a:t> are often blamed for their Apathy towards the Democratic process.</a:t>
                      </a:r>
                    </a:p>
                  </a:txBody>
                  <a:tcPr>
                    <a:solidFill>
                      <a:schemeClr val="accent1">
                        <a:lumMod val="20000"/>
                        <a:lumOff val="80000"/>
                      </a:schemeClr>
                    </a:solidFill>
                  </a:tcPr>
                </a:tc>
              </a:tr>
            </a:tbl>
          </a:graphicData>
        </a:graphic>
      </p:graphicFrame>
      <p:sp>
        <p:nvSpPr>
          <p:cNvPr id="14" name="TextBox 13">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8" name="Slide Number Placeholder 19"/>
          <p:cNvSpPr txBox="1">
            <a:spLocks/>
          </p:cNvSpPr>
          <p:nvPr/>
        </p:nvSpPr>
        <p:spPr>
          <a:xfrm>
            <a:off x="8839200" y="6492875"/>
            <a:ext cx="30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11" name="Table 10"/>
          <p:cNvGraphicFramePr>
            <a:graphicFrameLocks noGrp="1"/>
          </p:cNvGraphicFramePr>
          <p:nvPr/>
        </p:nvGraphicFramePr>
        <p:xfrm>
          <a:off x="428596" y="3649038"/>
          <a:ext cx="8229600" cy="1082040"/>
        </p:xfrm>
        <a:graphic>
          <a:graphicData uri="http://schemas.openxmlformats.org/drawingml/2006/table">
            <a:tbl>
              <a:tblPr firstRow="1" bandRow="1">
                <a:tableStyleId>{5C22544A-7EE6-4342-B048-85BDC9FD1C3A}</a:tableStyleId>
              </a:tblPr>
              <a:tblGrid>
                <a:gridCol w="8229600"/>
              </a:tblGrid>
              <a:tr h="914400">
                <a:tc>
                  <a:txBody>
                    <a:bodyPr/>
                    <a:lstStyle/>
                    <a:p>
                      <a:pPr>
                        <a:buClr>
                          <a:srgbClr val="558ED5"/>
                        </a:buClr>
                        <a:buFont typeface="Wingdings" pitchFamily="2" charset="2"/>
                        <a:buChar char="§"/>
                      </a:pPr>
                      <a:r>
                        <a:rPr lang="en-IN" sz="1300" b="0" kern="1200" baseline="0" dirty="0" smtClean="0">
                          <a:solidFill>
                            <a:schemeClr val="dk1"/>
                          </a:solidFill>
                          <a:latin typeface="+mn-lt"/>
                          <a:ea typeface="+mn-ea"/>
                          <a:cs typeface="+mn-cs"/>
                        </a:rPr>
                        <a:t>  This problem is especially serious in Indian Cities. India is urbanising rapidly. Millions of young educated and hardworking people are shifting to cities every year.</a:t>
                      </a:r>
                    </a:p>
                    <a:p>
                      <a:pPr>
                        <a:buClr>
                          <a:srgbClr val="558ED5"/>
                        </a:buClr>
                        <a:buFont typeface="Wingdings" pitchFamily="2" charset="2"/>
                        <a:buChar char="§"/>
                      </a:pPr>
                      <a:r>
                        <a:rPr lang="en-IN" sz="1300" b="0" kern="1200" baseline="0" dirty="0" smtClean="0">
                          <a:solidFill>
                            <a:schemeClr val="dk1"/>
                          </a:solidFill>
                          <a:latin typeface="+mn-lt"/>
                          <a:ea typeface="+mn-ea"/>
                          <a:cs typeface="+mn-cs"/>
                        </a:rPr>
                        <a:t>  However only a small percentage of this group votes. This a great loss to the Nation.</a:t>
                      </a:r>
                    </a:p>
                    <a:p>
                      <a:pPr>
                        <a:buClr>
                          <a:srgbClr val="558ED5"/>
                        </a:buClr>
                        <a:buFont typeface="Wingdings" pitchFamily="2" charset="2"/>
                        <a:buChar char="§"/>
                      </a:pPr>
                      <a:r>
                        <a:rPr lang="en-IN" sz="1300" b="0" kern="1200" baseline="0" dirty="0" smtClean="0">
                          <a:solidFill>
                            <a:schemeClr val="dk1"/>
                          </a:solidFill>
                          <a:latin typeface="+mn-lt"/>
                          <a:ea typeface="+mn-ea"/>
                          <a:cs typeface="+mn-cs"/>
                        </a:rPr>
                        <a:t>  If the Educated and Aware citizens vote, then they would elect leaders with progressive, development oriented policies.  Such leaders can quickly guide the country to a prosperous future.</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7043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29635"/>
            <a:ext cx="8686800" cy="400110"/>
          </a:xfrm>
          <a:prstGeom prst="rect">
            <a:avLst/>
          </a:prstGeom>
          <a:noFill/>
        </p:spPr>
        <p:txBody>
          <a:bodyPr wrap="square" rtlCol="0">
            <a:spAutoFit/>
          </a:bodyPr>
          <a:lstStyle/>
          <a:p>
            <a:pPr algn="ctr"/>
            <a:r>
              <a:rPr lang="en-IN" sz="2000" b="1" dirty="0" smtClean="0">
                <a:solidFill>
                  <a:srgbClr val="1F497D">
                    <a:lumMod val="60000"/>
                    <a:lumOff val="40000"/>
                  </a:srgbClr>
                </a:solidFill>
              </a:rPr>
              <a:t>2. Key </a:t>
            </a:r>
            <a:r>
              <a:rPr lang="en-IN" sz="2000" b="1" dirty="0" smtClean="0">
                <a:solidFill>
                  <a:srgbClr val="1F497D">
                    <a:lumMod val="60000"/>
                    <a:lumOff val="40000"/>
                  </a:srgbClr>
                </a:solidFill>
              </a:rPr>
              <a:t>Problems in the Current Voter Registration System</a:t>
            </a:r>
            <a:endParaRPr lang="en-IN" sz="2000" b="1" dirty="0">
              <a:solidFill>
                <a:srgbClr val="1F497D">
                  <a:lumMod val="60000"/>
                  <a:lumOff val="40000"/>
                </a:srgbClr>
              </a:solidFill>
            </a:endParaRPr>
          </a:p>
        </p:txBody>
      </p:sp>
      <p:graphicFrame>
        <p:nvGraphicFramePr>
          <p:cNvPr id="10" name="Table 9"/>
          <p:cNvGraphicFramePr>
            <a:graphicFrameLocks noGrp="1"/>
          </p:cNvGraphicFramePr>
          <p:nvPr/>
        </p:nvGraphicFramePr>
        <p:xfrm>
          <a:off x="457200" y="1000108"/>
          <a:ext cx="8229600" cy="1711960"/>
        </p:xfrm>
        <a:graphic>
          <a:graphicData uri="http://schemas.openxmlformats.org/drawingml/2006/table">
            <a:tbl>
              <a:tblPr firstRow="1" bandRow="1">
                <a:tableStyleId>{5C22544A-7EE6-4342-B048-85BDC9FD1C3A}</a:tableStyleId>
              </a:tblPr>
              <a:tblGrid>
                <a:gridCol w="8229600"/>
              </a:tblGrid>
              <a:tr h="914400">
                <a:tc>
                  <a:txBody>
                    <a:bodyPr/>
                    <a:lstStyle/>
                    <a:p>
                      <a:pPr>
                        <a:buClr>
                          <a:srgbClr val="558ED5"/>
                        </a:buClr>
                        <a:buFont typeface="Wingdings" pitchFamily="2" charset="2"/>
                        <a:buNone/>
                      </a:pPr>
                      <a:r>
                        <a:rPr lang="en-IN" sz="1500" b="1" i="0" dirty="0" smtClean="0">
                          <a:solidFill>
                            <a:schemeClr val="accent1">
                              <a:lumMod val="75000"/>
                            </a:schemeClr>
                          </a:solidFill>
                          <a:latin typeface="+mn-lt"/>
                        </a:rPr>
                        <a:t>The Performance of the Current System</a:t>
                      </a:r>
                    </a:p>
                    <a:p>
                      <a:pPr>
                        <a:buClr>
                          <a:srgbClr val="558ED5"/>
                        </a:buClr>
                        <a:buFont typeface="Wingdings" pitchFamily="2" charset="2"/>
                        <a:buNone/>
                      </a:pPr>
                      <a:endParaRPr lang="en-IN" sz="1300" b="1" i="0" dirty="0" smtClean="0">
                        <a:solidFill>
                          <a:schemeClr val="accent1">
                            <a:lumMod val="75000"/>
                          </a:schemeClr>
                        </a:solidFill>
                        <a:latin typeface="+mn-lt"/>
                      </a:endParaRPr>
                    </a:p>
                    <a:p>
                      <a:pPr>
                        <a:buClr>
                          <a:srgbClr val="558ED5"/>
                        </a:buClr>
                        <a:buFont typeface="Wingdings" pitchFamily="2" charset="2"/>
                        <a:buChar char="§"/>
                      </a:pPr>
                      <a:r>
                        <a:rPr lang="en-IN" sz="1300" b="1" i="0" dirty="0" smtClean="0">
                          <a:solidFill>
                            <a:schemeClr val="accent1">
                              <a:lumMod val="75000"/>
                            </a:schemeClr>
                          </a:solidFill>
                          <a:latin typeface="+mn-lt"/>
                        </a:rPr>
                        <a:t>  </a:t>
                      </a:r>
                      <a:r>
                        <a:rPr lang="en-IN" sz="1300" b="1" i="0" kern="1200" dirty="0" smtClean="0">
                          <a:solidFill>
                            <a:schemeClr val="accent1">
                              <a:lumMod val="75000"/>
                            </a:schemeClr>
                          </a:solidFill>
                          <a:latin typeface="+mn-lt"/>
                          <a:ea typeface="+mn-ea"/>
                          <a:cs typeface="+mn-cs"/>
                        </a:rPr>
                        <a:t>4 to 12 months of Time Required </a:t>
                      </a:r>
                      <a:r>
                        <a:rPr lang="en-IN" sz="1300" b="0" kern="1200" dirty="0" smtClean="0">
                          <a:solidFill>
                            <a:schemeClr val="dk1"/>
                          </a:solidFill>
                          <a:latin typeface="+mn-lt"/>
                          <a:ea typeface="+mn-ea"/>
                          <a:cs typeface="+mn-cs"/>
                        </a:rPr>
                        <a:t>to get your name added to Voter List</a:t>
                      </a:r>
                      <a:endParaRPr lang="en-IN" sz="1300" b="0" kern="1200" baseline="0" dirty="0" smtClean="0">
                        <a:solidFill>
                          <a:schemeClr val="dk1"/>
                        </a:solidFill>
                        <a:latin typeface="+mn-lt"/>
                        <a:ea typeface="+mn-ea"/>
                        <a:cs typeface="+mn-cs"/>
                      </a:endParaRPr>
                    </a:p>
                    <a:p>
                      <a:pPr>
                        <a:spcBef>
                          <a:spcPts val="400"/>
                        </a:spcBef>
                        <a:buClr>
                          <a:srgbClr val="558ED5"/>
                        </a:buClr>
                        <a:buFont typeface="Wingdings" pitchFamily="2" charset="2"/>
                        <a:buChar char="§"/>
                      </a:pPr>
                      <a:r>
                        <a:rPr lang="en-IN" sz="1300" b="1" i="0" kern="1200" dirty="0" smtClean="0">
                          <a:solidFill>
                            <a:schemeClr val="accent1">
                              <a:lumMod val="75000"/>
                            </a:schemeClr>
                          </a:solidFill>
                          <a:latin typeface="+mn-lt"/>
                          <a:ea typeface="+mn-ea"/>
                          <a:cs typeface="+mn-cs"/>
                        </a:rPr>
                        <a:t>  Only 60% </a:t>
                      </a:r>
                      <a:r>
                        <a:rPr lang="en-IN" sz="1300" b="0" kern="1200" baseline="0" dirty="0" smtClean="0">
                          <a:solidFill>
                            <a:schemeClr val="dk1"/>
                          </a:solidFill>
                          <a:latin typeface="+mn-lt"/>
                          <a:ea typeface="+mn-ea"/>
                          <a:cs typeface="+mn-cs"/>
                        </a:rPr>
                        <a:t>of Applicant get their name </a:t>
                      </a:r>
                      <a:r>
                        <a:rPr lang="en-IN" sz="1300" b="1" i="0" kern="1200" dirty="0" smtClean="0">
                          <a:solidFill>
                            <a:schemeClr val="accent1">
                              <a:lumMod val="75000"/>
                            </a:schemeClr>
                          </a:solidFill>
                          <a:latin typeface="+mn-lt"/>
                          <a:ea typeface="+mn-ea"/>
                          <a:cs typeface="+mn-cs"/>
                        </a:rPr>
                        <a:t>Added to Voter List</a:t>
                      </a:r>
                      <a:r>
                        <a:rPr lang="en-IN" sz="1300" b="0" kern="1200" baseline="0" dirty="0" smtClean="0">
                          <a:solidFill>
                            <a:schemeClr val="dk1"/>
                          </a:solidFill>
                          <a:latin typeface="+mn-lt"/>
                          <a:ea typeface="+mn-ea"/>
                          <a:cs typeface="+mn-cs"/>
                        </a:rPr>
                        <a:t>. No reason given for Rejection.</a:t>
                      </a:r>
                    </a:p>
                    <a:p>
                      <a:pPr>
                        <a:spcBef>
                          <a:spcPts val="400"/>
                        </a:spcBef>
                        <a:buClr>
                          <a:srgbClr val="558ED5"/>
                        </a:buClr>
                        <a:buFont typeface="Wingdings" pitchFamily="2" charset="2"/>
                        <a:buChar char="§"/>
                      </a:pPr>
                      <a:r>
                        <a:rPr lang="en-IN" sz="1300" b="1" i="0" kern="1200" dirty="0" smtClean="0">
                          <a:solidFill>
                            <a:schemeClr val="accent1">
                              <a:lumMod val="75000"/>
                            </a:schemeClr>
                          </a:solidFill>
                          <a:latin typeface="+mn-lt"/>
                          <a:ea typeface="+mn-ea"/>
                          <a:cs typeface="+mn-cs"/>
                        </a:rPr>
                        <a:t>  Only  15% </a:t>
                      </a:r>
                      <a:r>
                        <a:rPr lang="en-IN" sz="1300" b="0" kern="1200" baseline="0" dirty="0" smtClean="0">
                          <a:solidFill>
                            <a:schemeClr val="dk1"/>
                          </a:solidFill>
                          <a:latin typeface="+mn-lt"/>
                          <a:ea typeface="+mn-ea"/>
                          <a:cs typeface="+mn-cs"/>
                        </a:rPr>
                        <a:t>Applicant </a:t>
                      </a:r>
                      <a:r>
                        <a:rPr lang="en-IN" sz="1300" b="1" i="0" kern="1200" dirty="0" smtClean="0">
                          <a:solidFill>
                            <a:schemeClr val="accent1">
                              <a:lumMod val="75000"/>
                            </a:schemeClr>
                          </a:solidFill>
                          <a:latin typeface="+mn-lt"/>
                          <a:ea typeface="+mn-ea"/>
                          <a:cs typeface="+mn-cs"/>
                        </a:rPr>
                        <a:t>get Voter ID Card</a:t>
                      </a:r>
                    </a:p>
                    <a:p>
                      <a:pPr>
                        <a:spcBef>
                          <a:spcPts val="400"/>
                        </a:spcBef>
                        <a:buClr>
                          <a:srgbClr val="558ED5"/>
                        </a:buClr>
                        <a:buFont typeface="Wingdings" pitchFamily="2" charset="2"/>
                        <a:buChar char="§"/>
                      </a:pPr>
                      <a:r>
                        <a:rPr lang="en-IN" sz="1300" b="1" i="0" kern="1200" dirty="0" smtClean="0">
                          <a:solidFill>
                            <a:schemeClr val="accent1">
                              <a:lumMod val="75000"/>
                            </a:schemeClr>
                          </a:solidFill>
                          <a:latin typeface="+mn-lt"/>
                          <a:ea typeface="+mn-ea"/>
                          <a:cs typeface="+mn-cs"/>
                        </a:rPr>
                        <a:t>  At least 50% </a:t>
                      </a:r>
                      <a:r>
                        <a:rPr lang="en-IN" sz="1300" b="0" kern="1200" baseline="0" dirty="0" smtClean="0">
                          <a:solidFill>
                            <a:schemeClr val="dk1"/>
                          </a:solidFill>
                          <a:latin typeface="+mn-lt"/>
                          <a:ea typeface="+mn-ea"/>
                          <a:cs typeface="+mn-cs"/>
                        </a:rPr>
                        <a:t>of Voter Id Cards have </a:t>
                      </a:r>
                      <a:r>
                        <a:rPr lang="en-IN" sz="1300" b="1" i="0" kern="1200" dirty="0" smtClean="0">
                          <a:solidFill>
                            <a:schemeClr val="accent1">
                              <a:lumMod val="75000"/>
                            </a:schemeClr>
                          </a:solidFill>
                          <a:latin typeface="+mn-lt"/>
                          <a:ea typeface="+mn-ea"/>
                          <a:cs typeface="+mn-cs"/>
                        </a:rPr>
                        <a:t>mistakes in fields </a:t>
                      </a:r>
                      <a:r>
                        <a:rPr lang="en-IN" sz="1300" b="0" kern="1200" baseline="0" dirty="0" smtClean="0">
                          <a:solidFill>
                            <a:schemeClr val="dk1"/>
                          </a:solidFill>
                          <a:latin typeface="+mn-lt"/>
                          <a:ea typeface="+mn-ea"/>
                          <a:cs typeface="+mn-cs"/>
                        </a:rPr>
                        <a:t>like – Name, Age, Father’s name etc. </a:t>
                      </a:r>
                    </a:p>
                    <a:p>
                      <a:pPr>
                        <a:spcBef>
                          <a:spcPts val="400"/>
                        </a:spcBef>
                        <a:buClr>
                          <a:srgbClr val="558ED5"/>
                        </a:buClr>
                        <a:buFont typeface="Wingdings" pitchFamily="2" charset="2"/>
                        <a:buChar char="§"/>
                      </a:pPr>
                      <a:r>
                        <a:rPr lang="en-IN" sz="1300" b="1" i="0" kern="1200" dirty="0" smtClean="0">
                          <a:solidFill>
                            <a:schemeClr val="accent1">
                              <a:lumMod val="75000"/>
                            </a:schemeClr>
                          </a:solidFill>
                          <a:latin typeface="+mn-lt"/>
                          <a:ea typeface="+mn-ea"/>
                          <a:cs typeface="+mn-cs"/>
                        </a:rPr>
                        <a:t>  100% </a:t>
                      </a:r>
                      <a:r>
                        <a:rPr lang="en-IN" sz="1300" b="0" kern="1200" baseline="0" dirty="0" smtClean="0">
                          <a:solidFill>
                            <a:schemeClr val="dk1"/>
                          </a:solidFill>
                          <a:latin typeface="+mn-lt"/>
                          <a:ea typeface="+mn-ea"/>
                          <a:cs typeface="+mn-cs"/>
                        </a:rPr>
                        <a:t>Voter ID cards have </a:t>
                      </a:r>
                      <a:r>
                        <a:rPr lang="en-IN" sz="1300" b="1" i="0" kern="1200" dirty="0" smtClean="0">
                          <a:solidFill>
                            <a:schemeClr val="accent1">
                              <a:lumMod val="75000"/>
                            </a:schemeClr>
                          </a:solidFill>
                          <a:latin typeface="+mn-lt"/>
                          <a:ea typeface="+mn-ea"/>
                          <a:cs typeface="+mn-cs"/>
                        </a:rPr>
                        <a:t>Wrong/Incomplete Address </a:t>
                      </a:r>
                      <a:r>
                        <a:rPr lang="en-IN" sz="1300" b="0" kern="1200" baseline="0" dirty="0" smtClean="0">
                          <a:solidFill>
                            <a:schemeClr val="dk1"/>
                          </a:solidFill>
                          <a:latin typeface="+mn-lt"/>
                          <a:ea typeface="+mn-ea"/>
                          <a:cs typeface="+mn-cs"/>
                        </a:rPr>
                        <a:t>written</a:t>
                      </a:r>
                      <a:endParaRPr lang="en-IN" sz="1300" b="0" kern="1200" dirty="0" smtClean="0">
                        <a:solidFill>
                          <a:schemeClr val="dk1"/>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6" name="Table 5"/>
          <p:cNvGraphicFramePr>
            <a:graphicFrameLocks noGrp="1"/>
          </p:cNvGraphicFramePr>
          <p:nvPr/>
        </p:nvGraphicFramePr>
        <p:xfrm>
          <a:off x="428596" y="2928934"/>
          <a:ext cx="8229600" cy="1859280"/>
        </p:xfrm>
        <a:graphic>
          <a:graphicData uri="http://schemas.openxmlformats.org/drawingml/2006/table">
            <a:tbl>
              <a:tblPr firstRow="1" bandRow="1">
                <a:tableStyleId>{5C22544A-7EE6-4342-B048-85BDC9FD1C3A}</a:tableStyleId>
              </a:tblPr>
              <a:tblGrid>
                <a:gridCol w="8229600"/>
              </a:tblGrid>
              <a:tr h="908684">
                <a:tc>
                  <a:txBody>
                    <a:bodyPr/>
                    <a:lstStyle/>
                    <a:p>
                      <a:pPr marL="0" indent="0">
                        <a:buClr>
                          <a:srgbClr val="558ED5"/>
                        </a:buClr>
                        <a:buFont typeface="Wingdings" pitchFamily="2" charset="2"/>
                        <a:buNone/>
                      </a:pPr>
                      <a:r>
                        <a:rPr lang="en-IN" sz="1500" b="1" i="0" kern="1200" dirty="0" smtClean="0">
                          <a:solidFill>
                            <a:schemeClr val="accent1">
                              <a:lumMod val="75000"/>
                            </a:schemeClr>
                          </a:solidFill>
                          <a:latin typeface="+mn-lt"/>
                          <a:ea typeface="+mn-ea"/>
                          <a:cs typeface="+mn-cs"/>
                        </a:rPr>
                        <a:t>Understanding the Effort required from the Applicant to get Registered</a:t>
                      </a:r>
                    </a:p>
                    <a:p>
                      <a:pPr marL="0" indent="0">
                        <a:buClr>
                          <a:srgbClr val="558ED5"/>
                        </a:buClr>
                        <a:buFont typeface="Wingdings" pitchFamily="2" charset="2"/>
                        <a:buNone/>
                      </a:pPr>
                      <a:r>
                        <a:rPr lang="en-IN" sz="1300" b="0" i="0" baseline="0" dirty="0" smtClean="0">
                          <a:solidFill>
                            <a:schemeClr val="dk1"/>
                          </a:solidFill>
                          <a:latin typeface="+mn-lt"/>
                          <a:ea typeface="+mn-ea"/>
                          <a:cs typeface="+mn-cs"/>
                        </a:rPr>
                        <a:t>  </a:t>
                      </a:r>
                    </a:p>
                    <a:p>
                      <a:pPr marL="0" indent="0">
                        <a:buClr>
                          <a:srgbClr val="558ED5"/>
                        </a:buClr>
                        <a:buFont typeface="Wingdings" pitchFamily="2" charset="2"/>
                        <a:buChar char="§"/>
                      </a:pPr>
                      <a:r>
                        <a:rPr lang="en-IN" sz="1300" b="0" kern="1200" dirty="0" smtClean="0">
                          <a:solidFill>
                            <a:schemeClr val="dk1"/>
                          </a:solidFill>
                          <a:latin typeface="+mn-lt"/>
                          <a:ea typeface="+mn-ea"/>
                          <a:cs typeface="+mn-cs"/>
                        </a:rPr>
                        <a:t>  Voter Registration</a:t>
                      </a:r>
                      <a:r>
                        <a:rPr lang="en-IN" sz="1300" b="0" kern="1200" baseline="0" dirty="0" smtClean="0">
                          <a:solidFill>
                            <a:schemeClr val="dk1"/>
                          </a:solidFill>
                          <a:latin typeface="+mn-lt"/>
                          <a:ea typeface="+mn-ea"/>
                          <a:cs typeface="+mn-cs"/>
                        </a:rPr>
                        <a:t> Drives happen for </a:t>
                      </a:r>
                      <a:r>
                        <a:rPr lang="en-IN" sz="1300" b="1" i="0" kern="1200" dirty="0" smtClean="0">
                          <a:solidFill>
                            <a:schemeClr val="accent1">
                              <a:lumMod val="75000"/>
                            </a:schemeClr>
                          </a:solidFill>
                          <a:latin typeface="+mn-lt"/>
                          <a:ea typeface="+mn-ea"/>
                          <a:cs typeface="+mn-cs"/>
                        </a:rPr>
                        <a:t>only 2 Months in a Year</a:t>
                      </a:r>
                      <a:r>
                        <a:rPr lang="en-IN" sz="1300" b="0" kern="1200" baseline="0" dirty="0" smtClean="0">
                          <a:solidFill>
                            <a:schemeClr val="dk1"/>
                          </a:solidFill>
                          <a:latin typeface="+mn-lt"/>
                          <a:ea typeface="+mn-ea"/>
                          <a:cs typeface="+mn-cs"/>
                        </a:rPr>
                        <a:t>. By the time Citizens come to know about the drive, it is </a:t>
                      </a:r>
                    </a:p>
                    <a:p>
                      <a:pPr marL="0" indent="0">
                        <a:buClr>
                          <a:srgbClr val="558ED5"/>
                        </a:buClr>
                        <a:buFont typeface="Wingdings" pitchFamily="2" charset="2"/>
                        <a:buNone/>
                      </a:pPr>
                      <a:r>
                        <a:rPr lang="en-IN" sz="1300" b="0" kern="1200" baseline="0" dirty="0" smtClean="0">
                          <a:solidFill>
                            <a:schemeClr val="dk1"/>
                          </a:solidFill>
                          <a:latin typeface="+mn-lt"/>
                          <a:ea typeface="+mn-ea"/>
                          <a:cs typeface="+mn-cs"/>
                        </a:rPr>
                        <a:t>    already over.</a:t>
                      </a:r>
                    </a:p>
                    <a:p>
                      <a:pPr marL="0" indent="0">
                        <a:buClr>
                          <a:srgbClr val="558ED5"/>
                        </a:buClr>
                        <a:buFont typeface="Wingdings" pitchFamily="2" charset="2"/>
                        <a:buNone/>
                      </a:pPr>
                      <a:endParaRPr lang="en-IN" sz="500" b="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r>
                        <a:rPr lang="en-IN" sz="1300" b="0" kern="1200" baseline="0" dirty="0" smtClean="0">
                          <a:solidFill>
                            <a:schemeClr val="dk1"/>
                          </a:solidFill>
                          <a:latin typeface="+mn-lt"/>
                          <a:ea typeface="+mn-ea"/>
                          <a:cs typeface="+mn-cs"/>
                        </a:rPr>
                        <a:t>  In a City like </a:t>
                      </a:r>
                      <a:r>
                        <a:rPr lang="en-IN" sz="1300" b="1" i="0" kern="1200" dirty="0" smtClean="0">
                          <a:solidFill>
                            <a:schemeClr val="accent1">
                              <a:lumMod val="75000"/>
                            </a:schemeClr>
                          </a:solidFill>
                          <a:latin typeface="+mn-lt"/>
                          <a:ea typeface="+mn-ea"/>
                          <a:cs typeface="+mn-cs"/>
                        </a:rPr>
                        <a:t>Pune only 10-12% of Eligible people Apply</a:t>
                      </a:r>
                      <a:r>
                        <a:rPr lang="en-IN" sz="1300" b="0" kern="1200" baseline="0" dirty="0" smtClean="0">
                          <a:solidFill>
                            <a:schemeClr val="dk1"/>
                          </a:solidFill>
                          <a:latin typeface="+mn-lt"/>
                          <a:ea typeface="+mn-ea"/>
                          <a:cs typeface="+mn-cs"/>
                        </a:rPr>
                        <a:t>(including people who need to transfer their name to new      </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kern="1200" baseline="0" dirty="0" smtClean="0">
                          <a:solidFill>
                            <a:schemeClr val="dk1"/>
                          </a:solidFill>
                          <a:latin typeface="+mn-lt"/>
                          <a:ea typeface="+mn-ea"/>
                          <a:cs typeface="+mn-cs"/>
                        </a:rPr>
                        <a:t>    address)</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endParaRPr lang="en-IN" sz="500" b="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r>
                        <a:rPr lang="en-IN" sz="1300" b="0" kern="1200" baseline="0" dirty="0" smtClean="0">
                          <a:solidFill>
                            <a:schemeClr val="dk1"/>
                          </a:solidFill>
                          <a:latin typeface="+mn-lt"/>
                          <a:ea typeface="+mn-ea"/>
                          <a:cs typeface="+mn-cs"/>
                        </a:rPr>
                        <a:t>  The Election Department is </a:t>
                      </a:r>
                      <a:r>
                        <a:rPr lang="en-IN" sz="1300" b="1" i="0" kern="1200" dirty="0" smtClean="0">
                          <a:solidFill>
                            <a:schemeClr val="accent1">
                              <a:lumMod val="75000"/>
                            </a:schemeClr>
                          </a:solidFill>
                          <a:latin typeface="+mn-lt"/>
                          <a:ea typeface="+mn-ea"/>
                          <a:cs typeface="+mn-cs"/>
                        </a:rPr>
                        <a:t>extremely understaffed</a:t>
                      </a:r>
                      <a:r>
                        <a:rPr lang="en-IN" sz="1300" b="0" kern="1200" baseline="0" dirty="0" smtClean="0">
                          <a:solidFill>
                            <a:schemeClr val="dk1"/>
                          </a:solidFill>
                          <a:latin typeface="+mn-lt"/>
                          <a:ea typeface="+mn-ea"/>
                          <a:cs typeface="+mn-cs"/>
                        </a:rPr>
                        <a:t>. They are not able to handle even this 10% load. So, they resort </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kern="1200" baseline="0" dirty="0" smtClean="0">
                          <a:solidFill>
                            <a:schemeClr val="dk1"/>
                          </a:solidFill>
                          <a:latin typeface="+mn-lt"/>
                          <a:ea typeface="+mn-ea"/>
                          <a:cs typeface="+mn-cs"/>
                        </a:rPr>
                        <a:t>    to </a:t>
                      </a:r>
                      <a:r>
                        <a:rPr lang="en-IN" sz="1300" b="1" i="0" kern="1200" dirty="0" smtClean="0">
                          <a:solidFill>
                            <a:schemeClr val="accent1">
                              <a:lumMod val="75000"/>
                            </a:schemeClr>
                          </a:solidFill>
                          <a:latin typeface="+mn-lt"/>
                          <a:ea typeface="+mn-ea"/>
                          <a:cs typeface="+mn-cs"/>
                        </a:rPr>
                        <a:t>Confusing the Applicants </a:t>
                      </a:r>
                      <a:r>
                        <a:rPr lang="en-IN" sz="1300" b="0" kern="1200" baseline="0" dirty="0" smtClean="0">
                          <a:solidFill>
                            <a:schemeClr val="dk1"/>
                          </a:solidFill>
                          <a:latin typeface="+mn-lt"/>
                          <a:ea typeface="+mn-ea"/>
                          <a:cs typeface="+mn-cs"/>
                        </a:rPr>
                        <a:t>and </a:t>
                      </a:r>
                      <a:r>
                        <a:rPr lang="en-IN" sz="1300" b="1" i="0" kern="1200" dirty="0" smtClean="0">
                          <a:solidFill>
                            <a:schemeClr val="accent1">
                              <a:lumMod val="75000"/>
                            </a:schemeClr>
                          </a:solidFill>
                          <a:latin typeface="+mn-lt"/>
                          <a:ea typeface="+mn-ea"/>
                          <a:cs typeface="+mn-cs"/>
                        </a:rPr>
                        <a:t>Actively Discourage Citizens </a:t>
                      </a:r>
                      <a:r>
                        <a:rPr lang="en-IN" sz="1300" b="0" kern="1200" baseline="0" dirty="0" smtClean="0">
                          <a:solidFill>
                            <a:schemeClr val="dk1"/>
                          </a:solidFill>
                          <a:latin typeface="+mn-lt"/>
                          <a:ea typeface="+mn-ea"/>
                          <a:cs typeface="+mn-cs"/>
                        </a:rPr>
                        <a:t>from applying.</a:t>
                      </a:r>
                    </a:p>
                  </a:txBody>
                  <a:tcPr>
                    <a:solidFill>
                      <a:schemeClr val="accent1">
                        <a:lumMod val="20000"/>
                        <a:lumOff val="80000"/>
                      </a:schemeClr>
                    </a:solidFill>
                  </a:tcPr>
                </a:tc>
              </a:tr>
            </a:tbl>
          </a:graphicData>
        </a:graphic>
      </p:graphicFrame>
      <p:graphicFrame>
        <p:nvGraphicFramePr>
          <p:cNvPr id="7" name="Table 6"/>
          <p:cNvGraphicFramePr>
            <a:graphicFrameLocks noGrp="1"/>
          </p:cNvGraphicFramePr>
          <p:nvPr/>
        </p:nvGraphicFramePr>
        <p:xfrm>
          <a:off x="428596" y="5000636"/>
          <a:ext cx="8229600" cy="1264920"/>
        </p:xfrm>
        <a:graphic>
          <a:graphicData uri="http://schemas.openxmlformats.org/drawingml/2006/table">
            <a:tbl>
              <a:tblPr firstRow="1" bandRow="1">
                <a:tableStyleId>{5C22544A-7EE6-4342-B048-85BDC9FD1C3A}</a:tableStyleId>
              </a:tblPr>
              <a:tblGrid>
                <a:gridCol w="8229600"/>
              </a:tblGrid>
              <a:tr h="908684">
                <a:tc>
                  <a:txBody>
                    <a:bodyPr/>
                    <a:lstStyle/>
                    <a:p>
                      <a:pPr marL="0" indent="0" algn="l">
                        <a:spcBef>
                          <a:spcPts val="400"/>
                        </a:spcBef>
                        <a:buClr>
                          <a:srgbClr val="558ED5"/>
                        </a:buClr>
                        <a:buFont typeface="Wingdings" pitchFamily="2" charset="2"/>
                        <a:buChar char="§"/>
                      </a:pPr>
                      <a:r>
                        <a:rPr lang="en-IN" sz="1300" b="0" kern="1200" dirty="0" smtClean="0">
                          <a:solidFill>
                            <a:schemeClr val="dk1"/>
                          </a:solidFill>
                          <a:latin typeface="+mn-lt"/>
                          <a:ea typeface="+mn-ea"/>
                          <a:cs typeface="+mn-cs"/>
                        </a:rPr>
                        <a:t>  Applicant has to spend a </a:t>
                      </a:r>
                      <a:r>
                        <a:rPr lang="en-IN" sz="1300" b="1" i="0" kern="1200" dirty="0" smtClean="0">
                          <a:solidFill>
                            <a:schemeClr val="accent1">
                              <a:lumMod val="75000"/>
                            </a:schemeClr>
                          </a:solidFill>
                          <a:latin typeface="+mn-lt"/>
                          <a:ea typeface="+mn-ea"/>
                          <a:cs typeface="+mn-cs"/>
                        </a:rPr>
                        <a:t>Minimum of 2 Working Days </a:t>
                      </a:r>
                      <a:r>
                        <a:rPr lang="en-IN" sz="1300" b="0" kern="1200" baseline="0" dirty="0" smtClean="0">
                          <a:solidFill>
                            <a:schemeClr val="dk1"/>
                          </a:solidFill>
                          <a:latin typeface="+mn-lt"/>
                          <a:ea typeface="+mn-ea"/>
                          <a:cs typeface="+mn-cs"/>
                        </a:rPr>
                        <a:t>to apply and collect Voter Id Cards</a:t>
                      </a:r>
                    </a:p>
                    <a:p>
                      <a:pPr marL="0" indent="0" algn="l">
                        <a:spcBef>
                          <a:spcPts val="400"/>
                        </a:spcBef>
                        <a:buClr>
                          <a:srgbClr val="558ED5"/>
                        </a:buClr>
                        <a:buFont typeface="Wingdings" pitchFamily="2" charset="2"/>
                        <a:buChar char="§"/>
                      </a:pPr>
                      <a:r>
                        <a:rPr lang="en-IN" sz="1300" b="0" kern="1200" baseline="0" dirty="0" smtClean="0">
                          <a:solidFill>
                            <a:schemeClr val="dk1"/>
                          </a:solidFill>
                          <a:latin typeface="+mn-lt"/>
                          <a:ea typeface="+mn-ea"/>
                          <a:cs typeface="+mn-cs"/>
                        </a:rPr>
                        <a:t>  An Average working person in City earns around 15,000-20,000 rupees in a month. A month has 22-25 working days.</a:t>
                      </a:r>
                    </a:p>
                    <a:p>
                      <a:pPr marL="0" indent="0" algn="l">
                        <a:spcBef>
                          <a:spcPts val="400"/>
                        </a:spcBef>
                        <a:buClr>
                          <a:srgbClr val="558ED5"/>
                        </a:buClr>
                        <a:buFont typeface="Wingdings" pitchFamily="2" charset="2"/>
                        <a:buChar char="§"/>
                      </a:pPr>
                      <a:r>
                        <a:rPr lang="en-IN" sz="1300" b="0" kern="1200" baseline="0" dirty="0" smtClean="0">
                          <a:solidFill>
                            <a:schemeClr val="dk1"/>
                          </a:solidFill>
                          <a:latin typeface="+mn-lt"/>
                          <a:ea typeface="+mn-ea"/>
                          <a:cs typeface="+mn-cs"/>
                        </a:rPr>
                        <a:t>  So to spend 2 Working Days in this activity is </a:t>
                      </a:r>
                      <a:r>
                        <a:rPr lang="en-IN" sz="1300" b="1" i="0" kern="1200" dirty="0" smtClean="0">
                          <a:solidFill>
                            <a:schemeClr val="accent1">
                              <a:lumMod val="75000"/>
                            </a:schemeClr>
                          </a:solidFill>
                          <a:latin typeface="+mn-lt"/>
                          <a:ea typeface="+mn-ea"/>
                          <a:cs typeface="+mn-cs"/>
                        </a:rPr>
                        <a:t>Equivalent of Donating 1500-2000 rupees </a:t>
                      </a:r>
                      <a:r>
                        <a:rPr lang="en-IN" sz="1300" b="0" kern="1200" baseline="0" dirty="0" smtClean="0">
                          <a:solidFill>
                            <a:schemeClr val="dk1"/>
                          </a:solidFill>
                          <a:latin typeface="+mn-lt"/>
                          <a:ea typeface="+mn-ea"/>
                          <a:cs typeface="+mn-cs"/>
                        </a:rPr>
                        <a:t>to the country</a:t>
                      </a:r>
                    </a:p>
                    <a:p>
                      <a:pPr marL="0" indent="0" algn="l">
                        <a:spcBef>
                          <a:spcPts val="400"/>
                        </a:spcBef>
                        <a:buClr>
                          <a:srgbClr val="558ED5"/>
                        </a:buClr>
                        <a:buFont typeface="Wingdings" pitchFamily="2" charset="2"/>
                        <a:buNone/>
                      </a:pPr>
                      <a:endParaRPr lang="en-IN" sz="200" b="0" kern="1200" baseline="0" dirty="0" smtClean="0">
                        <a:solidFill>
                          <a:schemeClr val="dk1"/>
                        </a:solidFill>
                        <a:latin typeface="+mn-lt"/>
                        <a:ea typeface="+mn-ea"/>
                        <a:cs typeface="+mn-cs"/>
                      </a:endParaRPr>
                    </a:p>
                    <a:p>
                      <a:pPr marL="0" indent="0" algn="l">
                        <a:spcBef>
                          <a:spcPts val="0"/>
                        </a:spcBef>
                        <a:buClr>
                          <a:srgbClr val="558ED5"/>
                        </a:buClr>
                        <a:buFont typeface="Wingdings" pitchFamily="2" charset="2"/>
                        <a:buChar char="§"/>
                      </a:pPr>
                      <a:r>
                        <a:rPr lang="en-IN" sz="1300" b="0" kern="1200" baseline="0" dirty="0" smtClean="0">
                          <a:solidFill>
                            <a:schemeClr val="dk1"/>
                          </a:solidFill>
                          <a:latin typeface="+mn-lt"/>
                          <a:ea typeface="+mn-ea"/>
                          <a:cs typeface="+mn-cs"/>
                        </a:rPr>
                        <a:t>  Also, as we have seen in above point, </a:t>
                      </a:r>
                      <a:r>
                        <a:rPr lang="en-IN" sz="1300" b="1" i="0" kern="1200" dirty="0" smtClean="0">
                          <a:solidFill>
                            <a:schemeClr val="accent1">
                              <a:lumMod val="75000"/>
                            </a:schemeClr>
                          </a:solidFill>
                          <a:latin typeface="+mn-lt"/>
                          <a:ea typeface="+mn-ea"/>
                          <a:cs typeface="+mn-cs"/>
                        </a:rPr>
                        <a:t>EVEN after making this Sacrifice </a:t>
                      </a:r>
                      <a:r>
                        <a:rPr lang="en-IN" sz="1300" b="0" kern="1200" baseline="0" dirty="0" smtClean="0">
                          <a:solidFill>
                            <a:schemeClr val="dk1"/>
                          </a:solidFill>
                          <a:latin typeface="+mn-lt"/>
                          <a:ea typeface="+mn-ea"/>
                          <a:cs typeface="+mn-cs"/>
                        </a:rPr>
                        <a:t>and </a:t>
                      </a:r>
                      <a:r>
                        <a:rPr lang="en-IN" sz="1300" b="1" i="0" kern="1200" baseline="0" dirty="0" smtClean="0">
                          <a:solidFill>
                            <a:schemeClr val="accent1">
                              <a:lumMod val="75000"/>
                            </a:schemeClr>
                          </a:solidFill>
                          <a:latin typeface="+mn-lt"/>
                          <a:ea typeface="+mn-ea"/>
                          <a:cs typeface="+mn-cs"/>
                        </a:rPr>
                        <a:t>W</a:t>
                      </a:r>
                      <a:r>
                        <a:rPr lang="en-IN" sz="1300" b="1" i="0" kern="1200" dirty="0" smtClean="0">
                          <a:solidFill>
                            <a:schemeClr val="accent1">
                              <a:lumMod val="75000"/>
                            </a:schemeClr>
                          </a:solidFill>
                          <a:latin typeface="+mn-lt"/>
                          <a:ea typeface="+mn-ea"/>
                          <a:cs typeface="+mn-cs"/>
                        </a:rPr>
                        <a:t>aiting for 12 months</a:t>
                      </a:r>
                      <a:r>
                        <a:rPr lang="en-IN" sz="1300" b="0" kern="1200" baseline="0" dirty="0" smtClean="0">
                          <a:solidFill>
                            <a:schemeClr val="dk1"/>
                          </a:solidFill>
                          <a:latin typeface="+mn-lt"/>
                          <a:ea typeface="+mn-ea"/>
                          <a:cs typeface="+mn-cs"/>
                        </a:rPr>
                        <a:t>, the</a:t>
                      </a:r>
                      <a:r>
                        <a:rPr lang="en-IN" sz="1300" b="1" i="0" kern="1200" dirty="0" smtClean="0">
                          <a:solidFill>
                            <a:schemeClr val="accent1">
                              <a:lumMod val="75000"/>
                            </a:schemeClr>
                          </a:solidFill>
                          <a:latin typeface="+mn-lt"/>
                          <a:ea typeface="+mn-ea"/>
                          <a:cs typeface="+mn-cs"/>
                        </a:rPr>
                        <a:t> Chance </a:t>
                      </a:r>
                      <a:r>
                        <a:rPr lang="en-IN" sz="1300" b="0" kern="1200" baseline="0" dirty="0" smtClean="0">
                          <a:solidFill>
                            <a:schemeClr val="dk1"/>
                          </a:solidFill>
                          <a:latin typeface="+mn-lt"/>
                          <a:ea typeface="+mn-ea"/>
                          <a:cs typeface="+mn-cs"/>
                        </a:rPr>
                        <a:t>of </a:t>
                      </a:r>
                    </a:p>
                    <a:p>
                      <a:pPr marL="0" indent="0" algn="l">
                        <a:spcBef>
                          <a:spcPts val="0"/>
                        </a:spcBef>
                        <a:buClr>
                          <a:srgbClr val="558ED5"/>
                        </a:buClr>
                        <a:buFont typeface="Wingdings" pitchFamily="2" charset="2"/>
                        <a:buNone/>
                      </a:pPr>
                      <a:r>
                        <a:rPr lang="en-IN" sz="1300" b="0" kern="1200" baseline="0" dirty="0" smtClean="0">
                          <a:solidFill>
                            <a:schemeClr val="dk1"/>
                          </a:solidFill>
                          <a:latin typeface="+mn-lt"/>
                          <a:ea typeface="+mn-ea"/>
                          <a:cs typeface="+mn-cs"/>
                        </a:rPr>
                        <a:t>    getting name added to Voter List </a:t>
                      </a:r>
                      <a:r>
                        <a:rPr lang="en-IN" sz="1300" b="1" i="0" kern="1200" dirty="0" smtClean="0">
                          <a:solidFill>
                            <a:schemeClr val="accent1">
                              <a:lumMod val="75000"/>
                            </a:schemeClr>
                          </a:solidFill>
                          <a:latin typeface="+mn-lt"/>
                          <a:ea typeface="+mn-ea"/>
                          <a:cs typeface="+mn-cs"/>
                        </a:rPr>
                        <a:t>is Very Low</a:t>
                      </a:r>
                      <a:r>
                        <a:rPr lang="en-IN" sz="1300" b="0" kern="1200" baseline="0" dirty="0" smtClean="0">
                          <a:solidFill>
                            <a:schemeClr val="dk1"/>
                          </a:solidFill>
                          <a:latin typeface="+mn-lt"/>
                          <a:ea typeface="+mn-ea"/>
                          <a:cs typeface="+mn-cs"/>
                        </a:rPr>
                        <a:t>.</a:t>
                      </a:r>
                    </a:p>
                  </a:txBody>
                  <a:tcPr>
                    <a:solidFill>
                      <a:schemeClr val="accent1">
                        <a:lumMod val="20000"/>
                        <a:lumOff val="80000"/>
                      </a:schemeClr>
                    </a:solidFill>
                  </a:tcPr>
                </a:tc>
              </a:tr>
            </a:tbl>
          </a:graphicData>
        </a:graphic>
      </p:graphicFrame>
      <p:sp>
        <p:nvSpPr>
          <p:cNvPr id="12" name="TextBox 11">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8" name="Slide Number Placeholder 19"/>
          <p:cNvSpPr txBox="1">
            <a:spLocks/>
          </p:cNvSpPr>
          <p:nvPr/>
        </p:nvSpPr>
        <p:spPr>
          <a:xfrm>
            <a:off x="8715404" y="6492875"/>
            <a:ext cx="428596"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7043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79863"/>
            <a:ext cx="8686800" cy="400110"/>
          </a:xfrm>
          <a:prstGeom prst="rect">
            <a:avLst/>
          </a:prstGeom>
          <a:noFill/>
        </p:spPr>
        <p:txBody>
          <a:bodyPr wrap="square" rtlCol="0">
            <a:spAutoFit/>
          </a:bodyPr>
          <a:lstStyle/>
          <a:p>
            <a:pPr algn="ctr"/>
            <a:r>
              <a:rPr lang="en-IN" sz="2000" b="1" dirty="0" smtClean="0">
                <a:solidFill>
                  <a:srgbClr val="1F497D">
                    <a:lumMod val="60000"/>
                    <a:lumOff val="40000"/>
                  </a:srgbClr>
                </a:solidFill>
              </a:rPr>
              <a:t>3. Highlights </a:t>
            </a:r>
            <a:r>
              <a:rPr lang="en-IN" sz="2000" b="1" dirty="0" smtClean="0">
                <a:solidFill>
                  <a:srgbClr val="1F497D">
                    <a:lumMod val="60000"/>
                    <a:lumOff val="40000"/>
                  </a:srgbClr>
                </a:solidFill>
              </a:rPr>
              <a:t>of Proposed ‘New IT Based Voter Registration System’</a:t>
            </a:r>
            <a:endParaRPr lang="en-IN" sz="2000" b="1" dirty="0">
              <a:solidFill>
                <a:srgbClr val="1F497D">
                  <a:lumMod val="60000"/>
                  <a:lumOff val="40000"/>
                </a:srgbClr>
              </a:solidFill>
            </a:endParaRPr>
          </a:p>
        </p:txBody>
      </p:sp>
      <p:graphicFrame>
        <p:nvGraphicFramePr>
          <p:cNvPr id="7" name="Table 6"/>
          <p:cNvGraphicFramePr>
            <a:graphicFrameLocks noGrp="1"/>
          </p:cNvGraphicFramePr>
          <p:nvPr/>
        </p:nvGraphicFramePr>
        <p:xfrm>
          <a:off x="500034" y="2786058"/>
          <a:ext cx="8229600" cy="1143008"/>
        </p:xfrm>
        <a:graphic>
          <a:graphicData uri="http://schemas.openxmlformats.org/drawingml/2006/table">
            <a:tbl>
              <a:tblPr firstRow="1" bandRow="1">
                <a:tableStyleId>{5C22544A-7EE6-4342-B048-85BDC9FD1C3A}</a:tableStyleId>
              </a:tblPr>
              <a:tblGrid>
                <a:gridCol w="8229600"/>
              </a:tblGrid>
              <a:tr h="1143008">
                <a:tc>
                  <a:txBody>
                    <a:bodyPr/>
                    <a:lstStyle/>
                    <a:p>
                      <a:pPr>
                        <a:spcBef>
                          <a:spcPts val="0"/>
                        </a:spcBef>
                        <a:buClr>
                          <a:srgbClr val="558ED5"/>
                        </a:buClr>
                        <a:buFont typeface="Wingdings" pitchFamily="2" charset="2"/>
                        <a:buChar char="§"/>
                      </a:pPr>
                      <a:r>
                        <a:rPr lang="en-IN" sz="1500" b="1" i="0" baseline="0" dirty="0" smtClean="0">
                          <a:solidFill>
                            <a:schemeClr val="accent1">
                              <a:lumMod val="75000"/>
                            </a:schemeClr>
                          </a:solidFill>
                          <a:latin typeface="+mn-lt"/>
                        </a:rPr>
                        <a:t>  </a:t>
                      </a:r>
                      <a:r>
                        <a:rPr lang="en-IN" sz="1400" b="1" i="0" kern="1200" dirty="0" smtClean="0">
                          <a:solidFill>
                            <a:schemeClr val="accent1">
                              <a:lumMod val="75000"/>
                            </a:schemeClr>
                          </a:solidFill>
                          <a:latin typeface="+mn-lt"/>
                          <a:ea typeface="+mn-ea"/>
                          <a:cs typeface="+mn-cs"/>
                        </a:rPr>
                        <a:t>Benefits</a:t>
                      </a:r>
                      <a:r>
                        <a:rPr lang="en-IN" sz="1500" b="1" i="0" kern="1200" dirty="0" smtClean="0">
                          <a:solidFill>
                            <a:schemeClr val="accent1">
                              <a:lumMod val="75000"/>
                            </a:schemeClr>
                          </a:solidFill>
                          <a:latin typeface="+mn-lt"/>
                          <a:ea typeface="+mn-ea"/>
                          <a:cs typeface="+mn-cs"/>
                        </a:rPr>
                        <a:t>: </a:t>
                      </a:r>
                      <a:r>
                        <a:rPr lang="en-IN" sz="1300" b="0" i="0" kern="1200" dirty="0" smtClean="0">
                          <a:solidFill>
                            <a:schemeClr val="tx1"/>
                          </a:solidFill>
                          <a:latin typeface="+mn-lt"/>
                          <a:ea typeface="+mn-ea"/>
                          <a:cs typeface="+mn-cs"/>
                        </a:rPr>
                        <a:t>The IT Based Voter Registration System will be </a:t>
                      </a:r>
                      <a:r>
                        <a:rPr lang="en-IN" sz="1300" b="1" i="0" kern="1200" dirty="0" smtClean="0">
                          <a:solidFill>
                            <a:schemeClr val="accent1">
                              <a:lumMod val="75000"/>
                            </a:schemeClr>
                          </a:solidFill>
                          <a:latin typeface="+mn-lt"/>
                          <a:ea typeface="+mn-ea"/>
                          <a:cs typeface="+mn-cs"/>
                        </a:rPr>
                        <a:t>available 365 days, throughout</a:t>
                      </a:r>
                      <a:r>
                        <a:rPr lang="en-IN" sz="1300" b="1" i="0" kern="1200" baseline="0" dirty="0" smtClean="0">
                          <a:solidFill>
                            <a:schemeClr val="accent1">
                              <a:lumMod val="75000"/>
                            </a:schemeClr>
                          </a:solidFill>
                          <a:latin typeface="+mn-lt"/>
                          <a:ea typeface="+mn-ea"/>
                          <a:cs typeface="+mn-cs"/>
                        </a:rPr>
                        <a:t> the</a:t>
                      </a:r>
                      <a:r>
                        <a:rPr lang="en-IN" sz="1300" b="1" i="0" kern="1200" dirty="0" smtClean="0">
                          <a:solidFill>
                            <a:schemeClr val="accent1">
                              <a:lumMod val="75000"/>
                            </a:schemeClr>
                          </a:solidFill>
                          <a:latin typeface="+mn-lt"/>
                          <a:ea typeface="+mn-ea"/>
                          <a:cs typeface="+mn-cs"/>
                        </a:rPr>
                        <a:t> year</a:t>
                      </a:r>
                      <a:r>
                        <a:rPr lang="en-IN" sz="1300" b="0" i="0" kern="1200" dirty="0" smtClean="0">
                          <a:solidFill>
                            <a:schemeClr val="tx1"/>
                          </a:solidFill>
                          <a:latin typeface="+mn-lt"/>
                          <a:ea typeface="+mn-ea"/>
                          <a:cs typeface="+mn-cs"/>
                        </a:rPr>
                        <a:t>. It will be -</a:t>
                      </a:r>
                    </a:p>
                    <a:p>
                      <a:pPr lvl="1">
                        <a:spcBef>
                          <a:spcPts val="0"/>
                        </a:spcBef>
                        <a:buClr>
                          <a:srgbClr val="558ED5"/>
                        </a:buClr>
                        <a:buFont typeface="Wingdings" pitchFamily="2" charset="2"/>
                        <a:buChar char="§"/>
                      </a:pPr>
                      <a:r>
                        <a:rPr lang="en-IN" sz="1500" b="0" i="0" kern="1200" baseline="0" dirty="0" smtClean="0">
                          <a:solidFill>
                            <a:schemeClr val="tx1"/>
                          </a:solidFill>
                          <a:latin typeface="+mn-lt"/>
                          <a:ea typeface="+mn-ea"/>
                          <a:cs typeface="+mn-cs"/>
                        </a:rPr>
                        <a:t>  </a:t>
                      </a:r>
                      <a:r>
                        <a:rPr lang="en-IN" sz="1300" b="0" i="0" kern="1200" baseline="0" dirty="0" smtClean="0">
                          <a:solidFill>
                            <a:schemeClr val="tx1"/>
                          </a:solidFill>
                          <a:latin typeface="+mn-lt"/>
                          <a:ea typeface="+mn-ea"/>
                          <a:cs typeface="+mn-cs"/>
                        </a:rPr>
                        <a:t>Easy to Fill and Submit Application Form. Easy to Track Status of Application form.</a:t>
                      </a:r>
                    </a:p>
                    <a:p>
                      <a:pPr lvl="1">
                        <a:spcBef>
                          <a:spcPts val="0"/>
                        </a:spcBef>
                        <a:buClr>
                          <a:srgbClr val="558ED5"/>
                        </a:buClr>
                        <a:buFont typeface="Wingdings" pitchFamily="2" charset="2"/>
                        <a:buChar char="§"/>
                      </a:pPr>
                      <a:r>
                        <a:rPr lang="en-IN" sz="1300" b="0" i="0" kern="1200" baseline="0" dirty="0" smtClean="0">
                          <a:solidFill>
                            <a:schemeClr val="tx1"/>
                          </a:solidFill>
                          <a:latin typeface="+mn-lt"/>
                          <a:ea typeface="+mn-ea"/>
                          <a:cs typeface="+mn-cs"/>
                        </a:rPr>
                        <a:t>  Adds name in Voter List in </a:t>
                      </a:r>
                      <a:r>
                        <a:rPr lang="en-IN" sz="1300" b="1" i="0" kern="1200" dirty="0" smtClean="0">
                          <a:solidFill>
                            <a:schemeClr val="accent1">
                              <a:lumMod val="75000"/>
                            </a:schemeClr>
                          </a:solidFill>
                          <a:latin typeface="+mn-lt"/>
                          <a:ea typeface="+mn-ea"/>
                          <a:cs typeface="+mn-cs"/>
                        </a:rPr>
                        <a:t>Just 4 days. SMS and Email Alerts </a:t>
                      </a:r>
                      <a:r>
                        <a:rPr lang="en-IN" sz="1300" b="0" i="0" kern="1200" baseline="0" dirty="0" smtClean="0">
                          <a:solidFill>
                            <a:schemeClr val="tx1"/>
                          </a:solidFill>
                          <a:latin typeface="+mn-lt"/>
                          <a:ea typeface="+mn-ea"/>
                          <a:cs typeface="+mn-cs"/>
                        </a:rPr>
                        <a:t>sent to applicant after each step of processing.</a:t>
                      </a:r>
                      <a:endParaRPr lang="en-IN" sz="1300" b="1" i="0" kern="1200" baseline="0" dirty="0" smtClean="0">
                        <a:solidFill>
                          <a:schemeClr val="tx1"/>
                        </a:solidFill>
                        <a:latin typeface="+mn-lt"/>
                        <a:ea typeface="+mn-ea"/>
                        <a:cs typeface="+mn-cs"/>
                      </a:endParaRPr>
                    </a:p>
                    <a:p>
                      <a:pPr lvl="1">
                        <a:spcBef>
                          <a:spcPts val="0"/>
                        </a:spcBef>
                        <a:buClr>
                          <a:srgbClr val="558ED5"/>
                        </a:buClr>
                        <a:buFont typeface="Wingdings" pitchFamily="2" charset="2"/>
                        <a:buChar char="§"/>
                      </a:pPr>
                      <a:r>
                        <a:rPr lang="en-IN" sz="1300" b="1" i="0" kern="1200" baseline="0" dirty="0" smtClean="0">
                          <a:solidFill>
                            <a:schemeClr val="tx1"/>
                          </a:solidFill>
                          <a:latin typeface="+mn-lt"/>
                          <a:ea typeface="+mn-ea"/>
                          <a:cs typeface="+mn-cs"/>
                        </a:rPr>
                        <a:t>  </a:t>
                      </a:r>
                      <a:r>
                        <a:rPr lang="en-IN" sz="1300" b="1" i="0" kern="1200" dirty="0" smtClean="0">
                          <a:solidFill>
                            <a:schemeClr val="accent1">
                              <a:lumMod val="75000"/>
                            </a:schemeClr>
                          </a:solidFill>
                          <a:latin typeface="+mn-lt"/>
                          <a:ea typeface="+mn-ea"/>
                          <a:cs typeface="+mn-cs"/>
                        </a:rPr>
                        <a:t>100%</a:t>
                      </a:r>
                      <a:r>
                        <a:rPr lang="en-IN" sz="1300" b="1" i="0" kern="1200" baseline="0" dirty="0" smtClean="0">
                          <a:solidFill>
                            <a:schemeClr val="tx1"/>
                          </a:solidFill>
                          <a:latin typeface="+mn-lt"/>
                          <a:ea typeface="+mn-ea"/>
                          <a:cs typeface="+mn-cs"/>
                        </a:rPr>
                        <a:t> </a:t>
                      </a:r>
                      <a:r>
                        <a:rPr lang="en-IN" sz="1300" b="0" i="0" kern="1200" baseline="0" dirty="0" smtClean="0">
                          <a:solidFill>
                            <a:schemeClr val="tx1"/>
                          </a:solidFill>
                          <a:latin typeface="+mn-lt"/>
                          <a:ea typeface="+mn-ea"/>
                          <a:cs typeface="+mn-cs"/>
                        </a:rPr>
                        <a:t>Applicants get their Voter Id Card. All </a:t>
                      </a:r>
                      <a:r>
                        <a:rPr lang="en-IN" sz="1300" b="1" i="0" kern="1200" dirty="0" smtClean="0">
                          <a:solidFill>
                            <a:schemeClr val="accent1">
                              <a:lumMod val="75000"/>
                            </a:schemeClr>
                          </a:solidFill>
                          <a:latin typeface="+mn-lt"/>
                          <a:ea typeface="+mn-ea"/>
                          <a:cs typeface="+mn-cs"/>
                        </a:rPr>
                        <a:t>info/Personal  details </a:t>
                      </a:r>
                      <a:r>
                        <a:rPr lang="en-IN" sz="1300" b="0" kern="1200" baseline="0" dirty="0" smtClean="0">
                          <a:solidFill>
                            <a:schemeClr val="dk1"/>
                          </a:solidFill>
                          <a:latin typeface="+mn-lt"/>
                          <a:ea typeface="+mn-ea"/>
                          <a:cs typeface="+mn-cs"/>
                        </a:rPr>
                        <a:t>printed on the Voter Id Card will be </a:t>
                      </a:r>
                      <a:r>
                        <a:rPr lang="en-IN" sz="1300" b="1" i="0" kern="1200" dirty="0" smtClean="0">
                          <a:solidFill>
                            <a:schemeClr val="accent1">
                              <a:lumMod val="75000"/>
                            </a:schemeClr>
                          </a:solidFill>
                          <a:latin typeface="+mn-lt"/>
                          <a:ea typeface="+mn-ea"/>
                          <a:cs typeface="+mn-cs"/>
                        </a:rPr>
                        <a:t>Correct.</a:t>
                      </a:r>
                    </a:p>
                    <a:p>
                      <a:pPr lvl="1">
                        <a:spcBef>
                          <a:spcPts val="0"/>
                        </a:spcBef>
                        <a:buClr>
                          <a:srgbClr val="558ED5"/>
                        </a:buClr>
                        <a:buFont typeface="Wingdings" pitchFamily="2" charset="2"/>
                        <a:buChar char="§"/>
                      </a:pPr>
                      <a:r>
                        <a:rPr lang="en-IN" sz="1300" b="0" i="0" kern="1200" baseline="0" dirty="0" smtClean="0">
                          <a:solidFill>
                            <a:schemeClr val="tx1"/>
                          </a:solidFill>
                          <a:latin typeface="+mn-lt"/>
                          <a:ea typeface="+mn-ea"/>
                          <a:cs typeface="+mn-cs"/>
                        </a:rPr>
                        <a:t>  Easy to track and </a:t>
                      </a:r>
                      <a:r>
                        <a:rPr lang="en-IN" sz="1300" b="1" i="0" kern="1200" dirty="0" smtClean="0">
                          <a:solidFill>
                            <a:schemeClr val="accent1">
                              <a:lumMod val="75000"/>
                            </a:schemeClr>
                          </a:solidFill>
                          <a:latin typeface="+mn-lt"/>
                          <a:ea typeface="+mn-ea"/>
                          <a:cs typeface="+mn-cs"/>
                        </a:rPr>
                        <a:t>remove bogus voters</a:t>
                      </a:r>
                    </a:p>
                  </a:txBody>
                  <a:tcPr>
                    <a:solidFill>
                      <a:schemeClr val="accent1">
                        <a:lumMod val="20000"/>
                        <a:lumOff val="80000"/>
                      </a:schemeClr>
                    </a:solidFill>
                  </a:tcPr>
                </a:tc>
              </a:tr>
            </a:tbl>
          </a:graphicData>
        </a:graphic>
      </p:graphicFrame>
      <p:sp>
        <p:nvSpPr>
          <p:cNvPr id="10" name="TextBox 9">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6"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8" name="Table 7"/>
          <p:cNvGraphicFramePr>
            <a:graphicFrameLocks noGrp="1"/>
          </p:cNvGraphicFramePr>
          <p:nvPr/>
        </p:nvGraphicFramePr>
        <p:xfrm>
          <a:off x="500034" y="4071942"/>
          <a:ext cx="8229600" cy="2133600"/>
        </p:xfrm>
        <a:graphic>
          <a:graphicData uri="http://schemas.openxmlformats.org/drawingml/2006/table">
            <a:tbl>
              <a:tblPr firstRow="1" bandRow="1">
                <a:tableStyleId>{5C22544A-7EE6-4342-B048-85BDC9FD1C3A}</a:tableStyleId>
              </a:tblPr>
              <a:tblGrid>
                <a:gridCol w="8229600"/>
              </a:tblGrid>
              <a:tr h="142860">
                <a:tc>
                  <a:txBody>
                    <a:bodyPr/>
                    <a:lstStyle/>
                    <a:p>
                      <a:pPr>
                        <a:spcBef>
                          <a:spcPts val="0"/>
                        </a:spcBef>
                        <a:buClr>
                          <a:srgbClr val="558ED5"/>
                        </a:buClr>
                        <a:buFont typeface="Wingdings" pitchFamily="2" charset="2"/>
                        <a:buChar char="§"/>
                      </a:pPr>
                      <a:r>
                        <a:rPr lang="en-IN" sz="1400" b="1" i="0" kern="1200" baseline="0" dirty="0" smtClean="0">
                          <a:solidFill>
                            <a:schemeClr val="tx1"/>
                          </a:solidFill>
                          <a:latin typeface="+mn-lt"/>
                          <a:ea typeface="+mn-ea"/>
                          <a:cs typeface="+mn-cs"/>
                        </a:rPr>
                        <a:t>  </a:t>
                      </a:r>
                      <a:r>
                        <a:rPr lang="en-IN" sz="1400" b="1" i="0" kern="1200" dirty="0" smtClean="0">
                          <a:solidFill>
                            <a:schemeClr val="accent1">
                              <a:lumMod val="75000"/>
                            </a:schemeClr>
                          </a:solidFill>
                          <a:latin typeface="+mn-lt"/>
                          <a:ea typeface="+mn-ea"/>
                          <a:cs typeface="+mn-cs"/>
                        </a:rPr>
                        <a:t>Impact</a:t>
                      </a:r>
                      <a:r>
                        <a:rPr lang="en-IN" sz="1500" b="1" i="0" kern="1200" dirty="0" smtClean="0">
                          <a:solidFill>
                            <a:schemeClr val="accent1">
                              <a:lumMod val="75000"/>
                            </a:schemeClr>
                          </a:solidFill>
                          <a:latin typeface="+mn-lt"/>
                          <a:ea typeface="+mn-ea"/>
                          <a:cs typeface="+mn-cs"/>
                        </a:rPr>
                        <a:t>:  </a:t>
                      </a:r>
                      <a:r>
                        <a:rPr lang="en-IN" sz="1300" b="0" kern="1200" baseline="0" dirty="0" smtClean="0">
                          <a:solidFill>
                            <a:schemeClr val="dk1"/>
                          </a:solidFill>
                          <a:latin typeface="+mn-lt"/>
                          <a:ea typeface="+mn-ea"/>
                          <a:cs typeface="+mn-cs"/>
                        </a:rPr>
                        <a:t>These 16.22 crore people in 54 cities represent </a:t>
                      </a:r>
                      <a:r>
                        <a:rPr lang="en-IN" sz="1500" b="1" kern="1200" baseline="0" dirty="0" smtClean="0">
                          <a:solidFill>
                            <a:schemeClr val="dk1"/>
                          </a:solidFill>
                          <a:latin typeface="+mn-lt"/>
                          <a:ea typeface="+mn-ea"/>
                          <a:cs typeface="+mn-cs"/>
                        </a:rPr>
                        <a:t>70-100 Lok Sabha seats</a:t>
                      </a:r>
                      <a:r>
                        <a:rPr lang="en-IN" sz="1300" b="0" kern="1200" baseline="0" dirty="0" smtClean="0">
                          <a:solidFill>
                            <a:schemeClr val="dk1"/>
                          </a:solidFill>
                          <a:latin typeface="+mn-lt"/>
                          <a:ea typeface="+mn-ea"/>
                          <a:cs typeface="+mn-cs"/>
                        </a:rPr>
                        <a:t>. </a:t>
                      </a:r>
                    </a:p>
                    <a:p>
                      <a:pPr>
                        <a:spcBef>
                          <a:spcPts val="0"/>
                        </a:spcBef>
                        <a:buClr>
                          <a:srgbClr val="558ED5"/>
                        </a:buClr>
                        <a:buFont typeface="Wingdings" pitchFamily="2" charset="2"/>
                        <a:buNone/>
                      </a:pPr>
                      <a:r>
                        <a:rPr lang="en-IN" sz="1300" b="0" kern="1200" baseline="0" dirty="0" smtClean="0">
                          <a:solidFill>
                            <a:schemeClr val="dk1"/>
                          </a:solidFill>
                          <a:latin typeface="+mn-lt"/>
                          <a:ea typeface="+mn-ea"/>
                          <a:cs typeface="+mn-cs"/>
                        </a:rPr>
                        <a:t>They also represent </a:t>
                      </a:r>
                      <a:r>
                        <a:rPr lang="en-IN" sz="1300" b="1" i="0" kern="1200" dirty="0" smtClean="0">
                          <a:solidFill>
                            <a:schemeClr val="accent1">
                              <a:lumMod val="75000"/>
                            </a:schemeClr>
                          </a:solidFill>
                          <a:latin typeface="+mn-lt"/>
                          <a:ea typeface="+mn-ea"/>
                          <a:cs typeface="+mn-cs"/>
                        </a:rPr>
                        <a:t>700-800 Vidhan Sabha seats </a:t>
                      </a:r>
                      <a:r>
                        <a:rPr lang="en-IN" sz="1300" b="0" kern="1200" baseline="0" dirty="0" smtClean="0">
                          <a:solidFill>
                            <a:schemeClr val="dk1"/>
                          </a:solidFill>
                          <a:latin typeface="+mn-lt"/>
                          <a:ea typeface="+mn-ea"/>
                          <a:cs typeface="+mn-cs"/>
                        </a:rPr>
                        <a:t>and </a:t>
                      </a:r>
                      <a:r>
                        <a:rPr lang="en-IN" sz="1300" b="1" i="0" kern="1200" dirty="0" smtClean="0">
                          <a:solidFill>
                            <a:schemeClr val="accent1">
                              <a:lumMod val="75000"/>
                            </a:schemeClr>
                          </a:solidFill>
                          <a:latin typeface="+mn-lt"/>
                          <a:ea typeface="+mn-ea"/>
                          <a:cs typeface="+mn-cs"/>
                        </a:rPr>
                        <a:t>1000’s of Municipality seats</a:t>
                      </a:r>
                      <a:r>
                        <a:rPr lang="en-IN" sz="1300" b="0" kern="1200" baseline="0" dirty="0" smtClean="0">
                          <a:solidFill>
                            <a:schemeClr val="dk1"/>
                          </a:solidFill>
                          <a:latin typeface="+mn-lt"/>
                          <a:ea typeface="+mn-ea"/>
                          <a:cs typeface="+mn-cs"/>
                        </a:rPr>
                        <a:t>. </a:t>
                      </a:r>
                    </a:p>
                    <a:p>
                      <a:pPr>
                        <a:spcBef>
                          <a:spcPts val="0"/>
                        </a:spcBef>
                        <a:buClr>
                          <a:srgbClr val="558ED5"/>
                        </a:buClr>
                        <a:buFont typeface="Wingdings" pitchFamily="2" charset="2"/>
                        <a:buNone/>
                      </a:pPr>
                      <a:r>
                        <a:rPr lang="en-IN" sz="1300" b="0" kern="1200" baseline="0" dirty="0" smtClean="0">
                          <a:solidFill>
                            <a:schemeClr val="dk1"/>
                          </a:solidFill>
                          <a:latin typeface="+mn-lt"/>
                          <a:ea typeface="+mn-ea"/>
                          <a:cs typeface="+mn-cs"/>
                        </a:rPr>
                        <a:t>When the Educated and Aware citizens in these 54 cities participate fully in democracy then we will get 1000s of honest, able and progressive leaders. </a:t>
                      </a:r>
                    </a:p>
                    <a:p>
                      <a:pPr>
                        <a:spcBef>
                          <a:spcPts val="0"/>
                        </a:spcBef>
                        <a:buClr>
                          <a:srgbClr val="558ED5"/>
                        </a:buClr>
                        <a:buFont typeface="Wingdings" pitchFamily="2" charset="2"/>
                        <a:buNone/>
                      </a:pPr>
                      <a:endParaRPr lang="en-IN" sz="1300" b="0" kern="1200" baseline="0" dirty="0" smtClean="0">
                        <a:solidFill>
                          <a:schemeClr val="dk1"/>
                        </a:solidFill>
                        <a:latin typeface="+mn-lt"/>
                        <a:ea typeface="+mn-ea"/>
                        <a:cs typeface="+mn-cs"/>
                      </a:endParaRPr>
                    </a:p>
                    <a:p>
                      <a:pPr>
                        <a:spcBef>
                          <a:spcPts val="0"/>
                        </a:spcBef>
                        <a:buClr>
                          <a:srgbClr val="558ED5"/>
                        </a:buClr>
                        <a:buFont typeface="Wingdings" pitchFamily="2" charset="2"/>
                        <a:buNone/>
                      </a:pPr>
                      <a:r>
                        <a:rPr lang="en-IN" sz="1300" b="0" kern="1200" baseline="0" dirty="0" smtClean="0">
                          <a:solidFill>
                            <a:schemeClr val="dk1"/>
                          </a:solidFill>
                          <a:latin typeface="+mn-lt"/>
                          <a:ea typeface="+mn-ea"/>
                          <a:cs typeface="+mn-cs"/>
                        </a:rPr>
                        <a:t>Municipal Corporations across the country will become more Efficient and People Friendly.</a:t>
                      </a:r>
                    </a:p>
                    <a:p>
                      <a:pPr>
                        <a:spcBef>
                          <a:spcPts val="0"/>
                        </a:spcBef>
                        <a:buClr>
                          <a:srgbClr val="558ED5"/>
                        </a:buClr>
                        <a:buFont typeface="Wingdings" pitchFamily="2" charset="2"/>
                        <a:buNone/>
                      </a:pPr>
                      <a:r>
                        <a:rPr lang="en-IN" sz="1300" b="0" kern="1200" baseline="0" dirty="0" smtClean="0">
                          <a:solidFill>
                            <a:schemeClr val="dk1"/>
                          </a:solidFill>
                          <a:latin typeface="+mn-lt"/>
                          <a:ea typeface="+mn-ea"/>
                          <a:cs typeface="+mn-cs"/>
                        </a:rPr>
                        <a:t>In many States this will have </a:t>
                      </a:r>
                      <a:r>
                        <a:rPr lang="en-IN" sz="1300" b="1" i="0" kern="1200" dirty="0" smtClean="0">
                          <a:solidFill>
                            <a:schemeClr val="accent1">
                              <a:lumMod val="75000"/>
                            </a:schemeClr>
                          </a:solidFill>
                          <a:latin typeface="+mn-lt"/>
                          <a:ea typeface="+mn-ea"/>
                          <a:cs typeface="+mn-cs"/>
                        </a:rPr>
                        <a:t>a important impact on who becomes the Chief Minister.</a:t>
                      </a:r>
                    </a:p>
                    <a:p>
                      <a:pPr>
                        <a:spcBef>
                          <a:spcPts val="0"/>
                        </a:spcBef>
                        <a:buClr>
                          <a:srgbClr val="558ED5"/>
                        </a:buClr>
                        <a:buFont typeface="Wingdings" pitchFamily="2" charset="2"/>
                        <a:buNone/>
                      </a:pPr>
                      <a:endParaRPr lang="en-IN" sz="1300" b="1" kern="1200" baseline="0" dirty="0" smtClean="0">
                        <a:solidFill>
                          <a:schemeClr val="dk1"/>
                        </a:solidFill>
                        <a:latin typeface="+mn-lt"/>
                        <a:ea typeface="+mn-ea"/>
                        <a:cs typeface="+mn-cs"/>
                      </a:endParaRPr>
                    </a:p>
                    <a:p>
                      <a:pPr>
                        <a:spcBef>
                          <a:spcPts val="0"/>
                        </a:spcBef>
                        <a:buClr>
                          <a:srgbClr val="558ED5"/>
                        </a:buClr>
                        <a:buFont typeface="Wingdings" pitchFamily="2" charset="2"/>
                        <a:buNone/>
                      </a:pPr>
                      <a:r>
                        <a:rPr lang="en-IN" sz="1500" b="1" i="0" kern="1200" dirty="0" smtClean="0">
                          <a:solidFill>
                            <a:schemeClr val="accent1">
                              <a:lumMod val="75000"/>
                            </a:schemeClr>
                          </a:solidFill>
                          <a:latin typeface="+mn-lt"/>
                          <a:ea typeface="+mn-ea"/>
                          <a:cs typeface="+mn-cs"/>
                        </a:rPr>
                        <a:t>A Swing of 70-100 Lok Sabha seats </a:t>
                      </a:r>
                      <a:r>
                        <a:rPr lang="en-IN" sz="1500" b="0" kern="1200" baseline="0" dirty="0" smtClean="0">
                          <a:solidFill>
                            <a:schemeClr val="dk1"/>
                          </a:solidFill>
                          <a:latin typeface="+mn-lt"/>
                          <a:ea typeface="+mn-ea"/>
                          <a:cs typeface="+mn-cs"/>
                        </a:rPr>
                        <a:t>will have a </a:t>
                      </a:r>
                      <a:r>
                        <a:rPr lang="en-IN" sz="1500" b="1" i="0" kern="1200" dirty="0" smtClean="0">
                          <a:solidFill>
                            <a:schemeClr val="accent1">
                              <a:lumMod val="75000"/>
                            </a:schemeClr>
                          </a:solidFill>
                          <a:latin typeface="+mn-lt"/>
                          <a:ea typeface="+mn-ea"/>
                          <a:cs typeface="+mn-cs"/>
                        </a:rPr>
                        <a:t>Decisive Impact in Choosing India’s Prime Minister.</a:t>
                      </a:r>
                    </a:p>
                    <a:p>
                      <a:pPr>
                        <a:spcBef>
                          <a:spcPts val="0"/>
                        </a:spcBef>
                        <a:buClr>
                          <a:srgbClr val="558ED5"/>
                        </a:buClr>
                        <a:buFont typeface="Wingdings" pitchFamily="2" charset="2"/>
                        <a:buNone/>
                      </a:pPr>
                      <a:r>
                        <a:rPr lang="en-IN" sz="1300" b="1" i="0" kern="1200" baseline="0" dirty="0" smtClean="0">
                          <a:solidFill>
                            <a:schemeClr val="accent1">
                              <a:lumMod val="75000"/>
                            </a:schemeClr>
                          </a:solidFill>
                          <a:latin typeface="+mn-lt"/>
                          <a:ea typeface="+mn-ea"/>
                          <a:cs typeface="+mn-cs"/>
                        </a:rPr>
                        <a:t>     </a:t>
                      </a:r>
                      <a:endParaRPr lang="en-IN" sz="1300" b="1" kern="1200" baseline="0" dirty="0" smtClean="0">
                        <a:solidFill>
                          <a:schemeClr val="dk1"/>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12" name="Table 11"/>
          <p:cNvGraphicFramePr>
            <a:graphicFrameLocks noGrp="1"/>
          </p:cNvGraphicFramePr>
          <p:nvPr/>
        </p:nvGraphicFramePr>
        <p:xfrm>
          <a:off x="500034" y="1071546"/>
          <a:ext cx="8229600" cy="1571636"/>
        </p:xfrm>
        <a:graphic>
          <a:graphicData uri="http://schemas.openxmlformats.org/drawingml/2006/table">
            <a:tbl>
              <a:tblPr firstRow="1" bandRow="1">
                <a:tableStyleId>{5C22544A-7EE6-4342-B048-85BDC9FD1C3A}</a:tableStyleId>
              </a:tblPr>
              <a:tblGrid>
                <a:gridCol w="8229600"/>
              </a:tblGrid>
              <a:tr h="1571636">
                <a:tc>
                  <a:txBody>
                    <a:bodyPr/>
                    <a:lstStyle/>
                    <a:p>
                      <a:pPr>
                        <a:spcBef>
                          <a:spcPts val="0"/>
                        </a:spcBef>
                        <a:buClr>
                          <a:srgbClr val="558ED5"/>
                        </a:buClr>
                        <a:buFont typeface="Wingdings" pitchFamily="2" charset="2"/>
                        <a:buChar char="§"/>
                      </a:pPr>
                      <a:r>
                        <a:rPr lang="en-IN" sz="1500" b="1" i="0" baseline="0" dirty="0" smtClean="0">
                          <a:solidFill>
                            <a:schemeClr val="accent1">
                              <a:lumMod val="75000"/>
                            </a:schemeClr>
                          </a:solidFill>
                          <a:latin typeface="+mn-lt"/>
                        </a:rPr>
                        <a:t>  </a:t>
                      </a:r>
                      <a:r>
                        <a:rPr lang="en-IN" sz="1400" b="1" i="0" kern="1200" dirty="0" smtClean="0">
                          <a:solidFill>
                            <a:schemeClr val="accent1">
                              <a:lumMod val="75000"/>
                            </a:schemeClr>
                          </a:solidFill>
                          <a:latin typeface="+mn-lt"/>
                          <a:ea typeface="+mn-ea"/>
                          <a:cs typeface="+mn-cs"/>
                        </a:rPr>
                        <a:t>Citizens to whom the service will be provided</a:t>
                      </a:r>
                      <a:r>
                        <a:rPr lang="en-IN" sz="1500" b="1" i="0" kern="1200" dirty="0" smtClean="0">
                          <a:solidFill>
                            <a:schemeClr val="accent1">
                              <a:lumMod val="75000"/>
                            </a:schemeClr>
                          </a:solidFill>
                          <a:latin typeface="+mn-lt"/>
                          <a:ea typeface="+mn-ea"/>
                          <a:cs typeface="+mn-cs"/>
                        </a:rPr>
                        <a:t>: </a:t>
                      </a:r>
                      <a:r>
                        <a:rPr lang="en-IN" sz="1500" b="1" i="0" kern="1200" dirty="0" smtClean="0">
                          <a:solidFill>
                            <a:schemeClr val="tx1"/>
                          </a:solidFill>
                          <a:latin typeface="+mn-lt"/>
                          <a:ea typeface="+mn-ea"/>
                          <a:cs typeface="+mn-cs"/>
                        </a:rPr>
                        <a:t>16.22 crore </a:t>
                      </a:r>
                      <a:r>
                        <a:rPr lang="en-IN" sz="1300" b="1" i="0" kern="1200" dirty="0" smtClean="0">
                          <a:solidFill>
                            <a:schemeClr val="tx1"/>
                          </a:solidFill>
                          <a:latin typeface="+mn-lt"/>
                          <a:ea typeface="+mn-ea"/>
                          <a:cs typeface="+mn-cs"/>
                        </a:rPr>
                        <a:t>people</a:t>
                      </a:r>
                      <a:r>
                        <a:rPr lang="en-IN" sz="1300" b="1" i="0" kern="1200" baseline="0" dirty="0" smtClean="0">
                          <a:solidFill>
                            <a:schemeClr val="tx1"/>
                          </a:solidFill>
                          <a:latin typeface="+mn-lt"/>
                          <a:ea typeface="+mn-ea"/>
                          <a:cs typeface="+mn-cs"/>
                        </a:rPr>
                        <a:t> </a:t>
                      </a:r>
                      <a:r>
                        <a:rPr lang="en-IN" sz="1300" b="1" kern="1200" baseline="0" dirty="0" smtClean="0">
                          <a:solidFill>
                            <a:schemeClr val="tx1"/>
                          </a:solidFill>
                          <a:latin typeface="+mn-lt"/>
                          <a:ea typeface="+mn-ea"/>
                          <a:cs typeface="+mn-cs"/>
                        </a:rPr>
                        <a:t>living in India’s </a:t>
                      </a:r>
                      <a:r>
                        <a:rPr lang="en-IN" sz="1300" b="1" i="0" kern="1200" dirty="0" smtClean="0">
                          <a:solidFill>
                            <a:schemeClr val="tx1"/>
                          </a:solidFill>
                          <a:latin typeface="+mn-lt"/>
                          <a:ea typeface="+mn-ea"/>
                          <a:cs typeface="+mn-cs"/>
                        </a:rPr>
                        <a:t>largest </a:t>
                      </a:r>
                      <a:r>
                        <a:rPr lang="en-IN" sz="1500" b="1" i="0" kern="1200" dirty="0" smtClean="0">
                          <a:solidFill>
                            <a:schemeClr val="tx1"/>
                          </a:solidFill>
                          <a:latin typeface="+mn-lt"/>
                          <a:ea typeface="+mn-ea"/>
                          <a:cs typeface="+mn-cs"/>
                        </a:rPr>
                        <a:t>54 Cities </a:t>
                      </a:r>
                    </a:p>
                    <a:p>
                      <a:pPr>
                        <a:spcBef>
                          <a:spcPts val="0"/>
                        </a:spcBef>
                        <a:buClr>
                          <a:srgbClr val="558ED5"/>
                        </a:buClr>
                        <a:buFont typeface="Wingdings" pitchFamily="2" charset="2"/>
                        <a:buNone/>
                      </a:pPr>
                      <a:r>
                        <a:rPr lang="en-IN" sz="1300" b="0" kern="1200" baseline="0" dirty="0" smtClean="0">
                          <a:solidFill>
                            <a:schemeClr val="dk1"/>
                          </a:solidFill>
                          <a:latin typeface="+mn-lt"/>
                          <a:ea typeface="+mn-ea"/>
                          <a:cs typeface="+mn-cs"/>
                        </a:rPr>
                        <a:t>(Indian Cities having a population of more than 10 lakh should be covered in phase 1)</a:t>
                      </a:r>
                      <a:endParaRPr lang="en-IN" sz="1300" b="0" kern="1200" dirty="0" smtClean="0">
                        <a:solidFill>
                          <a:schemeClr val="dk1"/>
                        </a:solidFill>
                        <a:latin typeface="+mn-lt"/>
                        <a:ea typeface="+mn-ea"/>
                        <a:cs typeface="+mn-cs"/>
                      </a:endParaRPr>
                    </a:p>
                    <a:p>
                      <a:pPr>
                        <a:spcBef>
                          <a:spcPts val="900"/>
                        </a:spcBef>
                        <a:buClr>
                          <a:srgbClr val="558ED5"/>
                        </a:buClr>
                        <a:buFont typeface="Wingdings" pitchFamily="2" charset="2"/>
                        <a:buChar char="§"/>
                      </a:pPr>
                      <a:r>
                        <a:rPr lang="en-IN" sz="1300" b="1" i="0" kern="1200" dirty="0" smtClean="0">
                          <a:solidFill>
                            <a:schemeClr val="accent1">
                              <a:lumMod val="75000"/>
                            </a:schemeClr>
                          </a:solidFill>
                          <a:latin typeface="+mn-lt"/>
                          <a:ea typeface="+mn-ea"/>
                          <a:cs typeface="+mn-cs"/>
                        </a:rPr>
                        <a:t>  </a:t>
                      </a:r>
                      <a:r>
                        <a:rPr lang="en-IN" sz="1400" b="1" i="0" kern="1200" dirty="0" smtClean="0">
                          <a:solidFill>
                            <a:schemeClr val="accent1">
                              <a:lumMod val="75000"/>
                            </a:schemeClr>
                          </a:solidFill>
                          <a:latin typeface="+mn-lt"/>
                          <a:ea typeface="+mn-ea"/>
                          <a:cs typeface="+mn-cs"/>
                        </a:rPr>
                        <a:t>Number of Application Forms that should ideally</a:t>
                      </a:r>
                      <a:r>
                        <a:rPr lang="en-IN" sz="1400" b="1" i="0" kern="1200" baseline="0" dirty="0" smtClean="0">
                          <a:solidFill>
                            <a:schemeClr val="accent1">
                              <a:lumMod val="75000"/>
                            </a:schemeClr>
                          </a:solidFill>
                          <a:latin typeface="+mn-lt"/>
                          <a:ea typeface="+mn-ea"/>
                          <a:cs typeface="+mn-cs"/>
                        </a:rPr>
                        <a:t> be collected  from</a:t>
                      </a:r>
                      <a:r>
                        <a:rPr lang="en-IN" sz="1400" b="1" i="0" kern="1200" dirty="0" smtClean="0">
                          <a:solidFill>
                            <a:schemeClr val="accent1">
                              <a:lumMod val="75000"/>
                            </a:schemeClr>
                          </a:solidFill>
                          <a:latin typeface="+mn-lt"/>
                          <a:ea typeface="+mn-ea"/>
                          <a:cs typeface="+mn-cs"/>
                        </a:rPr>
                        <a:t> these</a:t>
                      </a:r>
                      <a:r>
                        <a:rPr lang="en-IN" sz="1400" b="1" i="0" kern="1200" baseline="0" dirty="0" smtClean="0">
                          <a:solidFill>
                            <a:schemeClr val="accent1">
                              <a:lumMod val="75000"/>
                            </a:schemeClr>
                          </a:solidFill>
                          <a:latin typeface="+mn-lt"/>
                          <a:ea typeface="+mn-ea"/>
                          <a:cs typeface="+mn-cs"/>
                        </a:rPr>
                        <a:t> Cities</a:t>
                      </a:r>
                      <a:r>
                        <a:rPr lang="en-IN" sz="1400" b="1" i="0" kern="1200" dirty="0" smtClean="0">
                          <a:solidFill>
                            <a:schemeClr val="accent1">
                              <a:lumMod val="75000"/>
                            </a:schemeClr>
                          </a:solidFill>
                          <a:latin typeface="+mn-lt"/>
                          <a:ea typeface="+mn-ea"/>
                          <a:cs typeface="+mn-cs"/>
                        </a:rPr>
                        <a:t>:  </a:t>
                      </a:r>
                      <a:r>
                        <a:rPr lang="en-IN" sz="1500" b="1" i="0" kern="1200" dirty="0" smtClean="0">
                          <a:solidFill>
                            <a:schemeClr val="tx1"/>
                          </a:solidFill>
                          <a:latin typeface="+mn-lt"/>
                          <a:ea typeface="+mn-ea"/>
                          <a:cs typeface="+mn-cs"/>
                        </a:rPr>
                        <a:t>2.92 crores per year</a:t>
                      </a:r>
                    </a:p>
                    <a:p>
                      <a:pPr>
                        <a:spcBef>
                          <a:spcPts val="900"/>
                        </a:spcBef>
                        <a:buClr>
                          <a:srgbClr val="558ED5"/>
                        </a:buClr>
                        <a:buFont typeface="Wingdings" pitchFamily="2" charset="2"/>
                        <a:buChar char="§"/>
                      </a:pPr>
                      <a:r>
                        <a:rPr lang="en-IN" sz="1300" b="1" i="0" kern="1200" baseline="0" dirty="0" smtClean="0">
                          <a:solidFill>
                            <a:schemeClr val="accent1">
                              <a:lumMod val="75000"/>
                            </a:schemeClr>
                          </a:solidFill>
                          <a:latin typeface="+mn-lt"/>
                          <a:ea typeface="+mn-ea"/>
                          <a:cs typeface="+mn-cs"/>
                        </a:rPr>
                        <a:t>  </a:t>
                      </a:r>
                      <a:r>
                        <a:rPr lang="en-IN" sz="1400" b="1" i="0" kern="1200" dirty="0" smtClean="0">
                          <a:solidFill>
                            <a:schemeClr val="accent1">
                              <a:lumMod val="75000"/>
                            </a:schemeClr>
                          </a:solidFill>
                          <a:latin typeface="+mn-lt"/>
                          <a:ea typeface="+mn-ea"/>
                          <a:cs typeface="+mn-cs"/>
                        </a:rPr>
                        <a:t>Number of Employees  required to run this system</a:t>
                      </a:r>
                      <a:r>
                        <a:rPr lang="en-IN" sz="1300" b="1" i="0" kern="1200" baseline="0" dirty="0" smtClean="0">
                          <a:solidFill>
                            <a:schemeClr val="tx1"/>
                          </a:solidFill>
                          <a:latin typeface="+mn-lt"/>
                          <a:ea typeface="+mn-ea"/>
                          <a:cs typeface="+mn-cs"/>
                        </a:rPr>
                        <a:t>:  </a:t>
                      </a:r>
                      <a:r>
                        <a:rPr lang="en-IN" sz="1500" b="1" i="0" kern="1200" baseline="0" dirty="0" smtClean="0">
                          <a:solidFill>
                            <a:schemeClr val="tx1"/>
                          </a:solidFill>
                          <a:latin typeface="+mn-lt"/>
                          <a:ea typeface="+mn-ea"/>
                          <a:cs typeface="+mn-cs"/>
                        </a:rPr>
                        <a:t>7500</a:t>
                      </a:r>
                    </a:p>
                    <a:p>
                      <a:pPr>
                        <a:spcBef>
                          <a:spcPts val="900"/>
                        </a:spcBef>
                        <a:buClr>
                          <a:srgbClr val="558ED5"/>
                        </a:buClr>
                        <a:buFont typeface="Wingdings" pitchFamily="2" charset="2"/>
                        <a:buChar char="§"/>
                      </a:pPr>
                      <a:r>
                        <a:rPr lang="en-IN" sz="1300" b="1" i="0" kern="1200" baseline="0" dirty="0" smtClean="0">
                          <a:solidFill>
                            <a:schemeClr val="accent1">
                              <a:lumMod val="75000"/>
                            </a:schemeClr>
                          </a:solidFill>
                          <a:latin typeface="+mn-lt"/>
                          <a:ea typeface="+mn-ea"/>
                          <a:cs typeface="+mn-cs"/>
                        </a:rPr>
                        <a:t> </a:t>
                      </a:r>
                      <a:r>
                        <a:rPr lang="en-IN" sz="1600" b="0" kern="1200" baseline="0" dirty="0" smtClean="0">
                          <a:solidFill>
                            <a:schemeClr val="dk1"/>
                          </a:solidFill>
                          <a:latin typeface="+mn-lt"/>
                          <a:ea typeface="+mn-ea"/>
                          <a:cs typeface="+mn-cs"/>
                        </a:rPr>
                        <a:t> </a:t>
                      </a:r>
                      <a:r>
                        <a:rPr lang="en-IN" sz="1400" b="1" i="0" kern="1200" dirty="0" smtClean="0">
                          <a:solidFill>
                            <a:schemeClr val="accent1">
                              <a:lumMod val="75000"/>
                            </a:schemeClr>
                          </a:solidFill>
                          <a:latin typeface="+mn-lt"/>
                          <a:ea typeface="+mn-ea"/>
                          <a:cs typeface="+mn-cs"/>
                        </a:rPr>
                        <a:t>Cost: </a:t>
                      </a:r>
                      <a:r>
                        <a:rPr lang="en-IN" sz="1500" b="1" i="0" kern="1200" baseline="0" dirty="0" smtClean="0">
                          <a:solidFill>
                            <a:schemeClr val="tx1"/>
                          </a:solidFill>
                          <a:latin typeface="+mn-lt"/>
                          <a:ea typeface="+mn-ea"/>
                          <a:cs typeface="+mn-cs"/>
                        </a:rPr>
                        <a:t>375 crore rupees </a:t>
                      </a:r>
                      <a:r>
                        <a:rPr lang="en-IN" sz="1300" b="1" i="0" kern="1200" baseline="0" dirty="0" smtClean="0">
                          <a:solidFill>
                            <a:schemeClr val="tx1"/>
                          </a:solidFill>
                          <a:latin typeface="+mn-lt"/>
                          <a:ea typeface="+mn-ea"/>
                          <a:cs typeface="+mn-cs"/>
                        </a:rPr>
                        <a:t>per year</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7043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79863"/>
            <a:ext cx="8686800" cy="384721"/>
          </a:xfrm>
          <a:prstGeom prst="rect">
            <a:avLst/>
          </a:prstGeom>
          <a:noFill/>
        </p:spPr>
        <p:txBody>
          <a:bodyPr wrap="square" rtlCol="0">
            <a:spAutoFit/>
          </a:bodyPr>
          <a:lstStyle/>
          <a:p>
            <a:pPr algn="ctr"/>
            <a:r>
              <a:rPr lang="en-IN" sz="1900" b="1" dirty="0" smtClean="0">
                <a:solidFill>
                  <a:srgbClr val="1F497D">
                    <a:lumMod val="60000"/>
                    <a:lumOff val="40000"/>
                  </a:srgbClr>
                </a:solidFill>
              </a:rPr>
              <a:t>4. Indian </a:t>
            </a:r>
            <a:r>
              <a:rPr lang="en-IN" sz="1900" b="1" dirty="0" smtClean="0">
                <a:solidFill>
                  <a:srgbClr val="1F497D">
                    <a:lumMod val="60000"/>
                    <a:lumOff val="40000"/>
                  </a:srgbClr>
                </a:solidFill>
              </a:rPr>
              <a:t>Govt’s Current Budgetary Allocation to support Voter Registration Activity</a:t>
            </a:r>
            <a:endParaRPr lang="en-IN" sz="1900" b="1" dirty="0">
              <a:solidFill>
                <a:srgbClr val="1F497D">
                  <a:lumMod val="60000"/>
                  <a:lumOff val="40000"/>
                </a:srgbClr>
              </a:solidFill>
            </a:endParaRPr>
          </a:p>
        </p:txBody>
      </p:sp>
      <p:graphicFrame>
        <p:nvGraphicFramePr>
          <p:cNvPr id="7" name="Table 6"/>
          <p:cNvGraphicFramePr>
            <a:graphicFrameLocks noGrp="1"/>
          </p:cNvGraphicFramePr>
          <p:nvPr/>
        </p:nvGraphicFramePr>
        <p:xfrm>
          <a:off x="500034" y="1071546"/>
          <a:ext cx="8229600" cy="928694"/>
        </p:xfrm>
        <a:graphic>
          <a:graphicData uri="http://schemas.openxmlformats.org/drawingml/2006/table">
            <a:tbl>
              <a:tblPr firstRow="1" bandRow="1">
                <a:tableStyleId>{5C22544A-7EE6-4342-B048-85BDC9FD1C3A}</a:tableStyleId>
              </a:tblPr>
              <a:tblGrid>
                <a:gridCol w="8229600"/>
              </a:tblGrid>
              <a:tr h="928694">
                <a:tc>
                  <a:txBody>
                    <a:bodyPr/>
                    <a:lstStyle/>
                    <a:p>
                      <a:pPr>
                        <a:spcBef>
                          <a:spcPts val="0"/>
                        </a:spcBef>
                        <a:buClr>
                          <a:srgbClr val="558ED5"/>
                        </a:buClr>
                        <a:buFont typeface="Wingdings" pitchFamily="2" charset="2"/>
                        <a:buChar char="§"/>
                      </a:pPr>
                      <a:r>
                        <a:rPr lang="en-IN" sz="1300" b="1" i="0" dirty="0" smtClean="0">
                          <a:solidFill>
                            <a:schemeClr val="accent1">
                              <a:lumMod val="75000"/>
                            </a:schemeClr>
                          </a:solidFill>
                          <a:latin typeface="+mn-lt"/>
                        </a:rPr>
                        <a:t>   </a:t>
                      </a:r>
                      <a:r>
                        <a:rPr lang="en-IN" sz="1300" b="0" kern="1200" dirty="0" smtClean="0">
                          <a:solidFill>
                            <a:schemeClr val="dk1"/>
                          </a:solidFill>
                          <a:latin typeface="+mn-lt"/>
                          <a:ea typeface="+mn-ea"/>
                          <a:cs typeface="+mn-cs"/>
                        </a:rPr>
                        <a:t>Expenditure budgeted by Indian Govt (Central + All State Govt) in financial year 2013-14 was </a:t>
                      </a:r>
                      <a:r>
                        <a:rPr lang="en-IN" sz="1300" b="1" i="0" kern="1200" dirty="0" smtClean="0">
                          <a:solidFill>
                            <a:schemeClr val="accent1">
                              <a:lumMod val="75000"/>
                            </a:schemeClr>
                          </a:solidFill>
                          <a:latin typeface="+mn-lt"/>
                          <a:ea typeface="+mn-ea"/>
                          <a:cs typeface="+mn-cs"/>
                        </a:rPr>
                        <a:t>30 Lakh Crore rupees</a:t>
                      </a:r>
                      <a:r>
                        <a:rPr lang="en-IN" sz="1300" b="0" kern="1200" dirty="0" smtClean="0">
                          <a:solidFill>
                            <a:schemeClr val="dk1"/>
                          </a:solidFill>
                          <a:latin typeface="+mn-lt"/>
                          <a:ea typeface="+mn-ea"/>
                          <a:cs typeface="+mn-cs"/>
                        </a:rPr>
                        <a:t>.</a:t>
                      </a:r>
                    </a:p>
                    <a:p>
                      <a:pPr>
                        <a:spcBef>
                          <a:spcPts val="0"/>
                        </a:spcBef>
                        <a:buClr>
                          <a:srgbClr val="558ED5"/>
                        </a:buClr>
                        <a:buFont typeface="Wingdings" pitchFamily="2" charset="2"/>
                        <a:buChar char="§"/>
                      </a:pPr>
                      <a:endParaRPr lang="en-IN" sz="1300" b="0" kern="1200" dirty="0" smtClean="0">
                        <a:solidFill>
                          <a:schemeClr val="dk1"/>
                        </a:solidFill>
                        <a:latin typeface="+mn-lt"/>
                        <a:ea typeface="+mn-ea"/>
                        <a:cs typeface="+mn-cs"/>
                      </a:endParaRPr>
                    </a:p>
                    <a:p>
                      <a:pPr>
                        <a:spcBef>
                          <a:spcPts val="0"/>
                        </a:spcBef>
                        <a:buClr>
                          <a:srgbClr val="558ED5"/>
                        </a:buClr>
                        <a:buFont typeface="Wingdings" pitchFamily="2" charset="2"/>
                        <a:buChar char="§"/>
                      </a:pPr>
                      <a:r>
                        <a:rPr lang="en-IN" sz="1300" b="0" kern="1200" baseline="0" dirty="0" smtClean="0">
                          <a:solidFill>
                            <a:schemeClr val="dk1"/>
                          </a:solidFill>
                          <a:latin typeface="+mn-lt"/>
                          <a:ea typeface="+mn-ea"/>
                          <a:cs typeface="+mn-cs"/>
                        </a:rPr>
                        <a:t>   Funds Allocated to Election Commission for Voter Registration &amp; Issuing Voter Id Card is </a:t>
                      </a:r>
                      <a:r>
                        <a:rPr lang="en-IN" sz="1300" b="1" i="0" kern="1200" dirty="0" smtClean="0">
                          <a:solidFill>
                            <a:schemeClr val="accent1">
                              <a:lumMod val="75000"/>
                            </a:schemeClr>
                          </a:solidFill>
                          <a:latin typeface="+mn-lt"/>
                          <a:ea typeface="+mn-ea"/>
                          <a:cs typeface="+mn-cs"/>
                        </a:rPr>
                        <a:t>Only</a:t>
                      </a:r>
                      <a:r>
                        <a:rPr lang="en-IN" sz="1300" b="0" kern="1200" baseline="0" dirty="0" smtClean="0">
                          <a:solidFill>
                            <a:schemeClr val="dk1"/>
                          </a:solidFill>
                          <a:latin typeface="+mn-lt"/>
                          <a:ea typeface="+mn-ea"/>
                          <a:cs typeface="+mn-cs"/>
                        </a:rPr>
                        <a:t> </a:t>
                      </a:r>
                      <a:r>
                        <a:rPr lang="en-IN" sz="1300" b="1" i="0" kern="1200" dirty="0" smtClean="0">
                          <a:solidFill>
                            <a:schemeClr val="accent1">
                              <a:lumMod val="75000"/>
                            </a:schemeClr>
                          </a:solidFill>
                          <a:latin typeface="+mn-lt"/>
                          <a:ea typeface="+mn-ea"/>
                          <a:cs typeface="+mn-cs"/>
                        </a:rPr>
                        <a:t>70 Crores i.e. 0.002% </a:t>
                      </a:r>
                    </a:p>
                    <a:p>
                      <a:pPr>
                        <a:spcBef>
                          <a:spcPts val="0"/>
                        </a:spcBef>
                        <a:buClr>
                          <a:srgbClr val="558ED5"/>
                        </a:buClr>
                        <a:buFont typeface="Wingdings" pitchFamily="2" charset="2"/>
                        <a:buNone/>
                      </a:pPr>
                      <a:r>
                        <a:rPr lang="en-IN" sz="1300" b="1" i="0" kern="1200" baseline="0" dirty="0" smtClean="0">
                          <a:solidFill>
                            <a:schemeClr val="accent1">
                              <a:lumMod val="75000"/>
                            </a:schemeClr>
                          </a:solidFill>
                          <a:latin typeface="+mn-lt"/>
                          <a:ea typeface="+mn-ea"/>
                          <a:cs typeface="+mn-cs"/>
                        </a:rPr>
                        <a:t>     </a:t>
                      </a:r>
                      <a:r>
                        <a:rPr lang="en-IN" sz="1300" b="0" kern="1200" baseline="0" dirty="0" smtClean="0">
                          <a:solidFill>
                            <a:schemeClr val="dk1"/>
                          </a:solidFill>
                          <a:latin typeface="+mn-lt"/>
                          <a:ea typeface="+mn-ea"/>
                          <a:cs typeface="+mn-cs"/>
                        </a:rPr>
                        <a:t>of annual budget. </a:t>
                      </a:r>
                      <a:r>
                        <a:rPr lang="en-IN" sz="1300" b="1" kern="1200" baseline="0" dirty="0" smtClean="0">
                          <a:solidFill>
                            <a:schemeClr val="dk1"/>
                          </a:solidFill>
                          <a:latin typeface="+mn-lt"/>
                          <a:ea typeface="+mn-ea"/>
                          <a:cs typeface="+mn-cs"/>
                        </a:rPr>
                        <a:t>This is clearly inadequate for this very important task. </a:t>
                      </a:r>
                      <a:endParaRPr lang="en-IN" sz="1300" b="0" kern="1200" baseline="0" dirty="0" smtClean="0">
                        <a:solidFill>
                          <a:schemeClr val="dk1"/>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11" name="Table 10"/>
          <p:cNvGraphicFramePr>
            <a:graphicFrameLocks noGrp="1"/>
          </p:cNvGraphicFramePr>
          <p:nvPr/>
        </p:nvGraphicFramePr>
        <p:xfrm>
          <a:off x="500034" y="2500306"/>
          <a:ext cx="8229600" cy="1727200"/>
        </p:xfrm>
        <a:graphic>
          <a:graphicData uri="http://schemas.openxmlformats.org/drawingml/2006/table">
            <a:tbl>
              <a:tblPr firstRow="1" bandRow="1">
                <a:tableStyleId>{5C22544A-7EE6-4342-B048-85BDC9FD1C3A}</a:tableStyleId>
              </a:tblPr>
              <a:tblGrid>
                <a:gridCol w="8229600"/>
              </a:tblGrid>
              <a:tr h="276228">
                <a:tc>
                  <a:txBody>
                    <a:bodyPr/>
                    <a:lstStyle/>
                    <a:p>
                      <a:pPr marL="0" marR="0" lvl="1"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r>
                        <a:rPr lang="en-IN" sz="1300" b="1" i="0" dirty="0" smtClean="0">
                          <a:solidFill>
                            <a:schemeClr val="accent1">
                              <a:lumMod val="75000"/>
                            </a:schemeClr>
                          </a:solidFill>
                          <a:latin typeface="+mn-lt"/>
                        </a:rPr>
                        <a:t>   </a:t>
                      </a:r>
                      <a:r>
                        <a:rPr lang="en-IN" sz="1300" b="0" kern="1200" baseline="0" dirty="0" smtClean="0">
                          <a:solidFill>
                            <a:schemeClr val="dk1"/>
                          </a:solidFill>
                          <a:latin typeface="+mn-lt"/>
                          <a:ea typeface="+mn-ea"/>
                          <a:cs typeface="+mn-cs"/>
                        </a:rPr>
                        <a:t>To ensure that the vast amount of funds spent by the Indian Govt every year (i.e. 30 Lakh Crore) is managed by </a:t>
                      </a:r>
                    </a:p>
                    <a:p>
                      <a:pPr marL="0" marR="0" lvl="1"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kern="1200" baseline="0" dirty="0" smtClean="0">
                          <a:solidFill>
                            <a:schemeClr val="dk1"/>
                          </a:solidFill>
                          <a:latin typeface="+mn-lt"/>
                          <a:ea typeface="+mn-ea"/>
                          <a:cs typeface="+mn-cs"/>
                        </a:rPr>
                        <a:t>     Honest and Able leaders for the greatest good of the country, we should </a:t>
                      </a:r>
                      <a:r>
                        <a:rPr lang="en-IN" sz="1300" b="1" i="0" kern="1200" dirty="0" smtClean="0">
                          <a:solidFill>
                            <a:schemeClr val="accent1">
                              <a:lumMod val="75000"/>
                            </a:schemeClr>
                          </a:solidFill>
                          <a:latin typeface="+mn-lt"/>
                          <a:ea typeface="+mn-ea"/>
                          <a:cs typeface="+mn-cs"/>
                        </a:rPr>
                        <a:t>not hesitate to spend </a:t>
                      </a:r>
                      <a:r>
                        <a:rPr lang="en-IN" sz="1300" b="0" kern="1200" baseline="0" dirty="0" smtClean="0">
                          <a:solidFill>
                            <a:schemeClr val="dk1"/>
                          </a:solidFill>
                          <a:latin typeface="+mn-lt"/>
                          <a:ea typeface="+mn-ea"/>
                          <a:cs typeface="+mn-cs"/>
                        </a:rPr>
                        <a:t>a little </a:t>
                      </a:r>
                      <a:r>
                        <a:rPr lang="en-IN" sz="1300" b="1" i="0" kern="1200" dirty="0" smtClean="0">
                          <a:solidFill>
                            <a:schemeClr val="accent1">
                              <a:lumMod val="75000"/>
                            </a:schemeClr>
                          </a:solidFill>
                          <a:latin typeface="+mn-lt"/>
                          <a:ea typeface="+mn-ea"/>
                          <a:cs typeface="+mn-cs"/>
                        </a:rPr>
                        <a:t>more on Voter </a:t>
                      </a:r>
                      <a:r>
                        <a:rPr lang="en-IN" sz="1300" b="1" i="0" kern="1200" baseline="0" dirty="0" smtClean="0">
                          <a:solidFill>
                            <a:schemeClr val="accent1">
                              <a:lumMod val="75000"/>
                            </a:schemeClr>
                          </a:solidFill>
                          <a:latin typeface="+mn-lt"/>
                          <a:ea typeface="+mn-ea"/>
                          <a:cs typeface="+mn-cs"/>
                        </a:rPr>
                        <a:t>    </a:t>
                      </a:r>
                    </a:p>
                    <a:p>
                      <a:pPr marL="0" marR="0" lvl="1"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1" i="0" kern="1200" baseline="0" dirty="0" smtClean="0">
                          <a:solidFill>
                            <a:schemeClr val="accent1">
                              <a:lumMod val="75000"/>
                            </a:schemeClr>
                          </a:solidFill>
                          <a:latin typeface="+mn-lt"/>
                          <a:ea typeface="+mn-ea"/>
                          <a:cs typeface="+mn-cs"/>
                        </a:rPr>
                        <a:t>     </a:t>
                      </a:r>
                      <a:r>
                        <a:rPr lang="en-IN" sz="1300" b="1" i="0" kern="1200" dirty="0" smtClean="0">
                          <a:solidFill>
                            <a:schemeClr val="accent1">
                              <a:lumMod val="75000"/>
                            </a:schemeClr>
                          </a:solidFill>
                          <a:latin typeface="+mn-lt"/>
                          <a:ea typeface="+mn-ea"/>
                          <a:cs typeface="+mn-cs"/>
                        </a:rPr>
                        <a:t>Registration System</a:t>
                      </a:r>
                    </a:p>
                    <a:p>
                      <a:pPr marL="0" marR="0" lvl="1"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endParaRPr lang="en-IN" sz="1300" b="0" kern="1200" baseline="0" dirty="0" smtClean="0">
                        <a:solidFill>
                          <a:schemeClr val="dk1"/>
                        </a:solidFill>
                        <a:latin typeface="+mn-lt"/>
                        <a:ea typeface="+mn-ea"/>
                        <a:cs typeface="+mn-cs"/>
                      </a:endParaRPr>
                    </a:p>
                    <a:p>
                      <a:pPr marL="0" marR="0" lvl="1" indent="0" algn="l" defTabSz="914400" rtl="0" eaLnBrk="1" fontAlgn="auto" latinLnBrk="0" hangingPunct="1">
                        <a:lnSpc>
                          <a:spcPct val="100000"/>
                        </a:lnSpc>
                        <a:spcBef>
                          <a:spcPts val="400"/>
                        </a:spcBef>
                        <a:spcAft>
                          <a:spcPts val="0"/>
                        </a:spcAft>
                        <a:buClr>
                          <a:srgbClr val="558ED5"/>
                        </a:buClr>
                        <a:buSzTx/>
                        <a:buFont typeface="Wingdings" pitchFamily="2" charset="2"/>
                        <a:buChar char="§"/>
                        <a:tabLst/>
                        <a:defRPr/>
                      </a:pPr>
                      <a:r>
                        <a:rPr lang="en-IN" sz="1300" b="0" kern="1200" baseline="0" dirty="0" smtClean="0">
                          <a:solidFill>
                            <a:schemeClr val="dk1"/>
                          </a:solidFill>
                          <a:latin typeface="+mn-lt"/>
                          <a:ea typeface="+mn-ea"/>
                          <a:cs typeface="+mn-cs"/>
                        </a:rPr>
                        <a:t>   Instead of spending only </a:t>
                      </a:r>
                      <a:r>
                        <a:rPr lang="en-IN" sz="1300" b="1" i="0" kern="1200" dirty="0" smtClean="0">
                          <a:solidFill>
                            <a:schemeClr val="accent1">
                              <a:lumMod val="75000"/>
                            </a:schemeClr>
                          </a:solidFill>
                          <a:latin typeface="+mn-lt"/>
                          <a:ea typeface="+mn-ea"/>
                          <a:cs typeface="+mn-cs"/>
                        </a:rPr>
                        <a:t>.002% </a:t>
                      </a:r>
                      <a:r>
                        <a:rPr lang="en-IN" sz="1300" b="0" kern="1200" baseline="0" dirty="0" smtClean="0">
                          <a:solidFill>
                            <a:schemeClr val="dk1"/>
                          </a:solidFill>
                          <a:latin typeface="+mn-lt"/>
                          <a:ea typeface="+mn-ea"/>
                          <a:cs typeface="+mn-cs"/>
                        </a:rPr>
                        <a:t>of annual budget (</a:t>
                      </a:r>
                      <a:r>
                        <a:rPr lang="en-IN" sz="1300" b="1" i="0" kern="1200" dirty="0" smtClean="0">
                          <a:solidFill>
                            <a:schemeClr val="accent1">
                              <a:lumMod val="75000"/>
                            </a:schemeClr>
                          </a:solidFill>
                          <a:latin typeface="+mn-lt"/>
                          <a:ea typeface="+mn-ea"/>
                          <a:cs typeface="+mn-cs"/>
                        </a:rPr>
                        <a:t>70 crores</a:t>
                      </a:r>
                      <a:r>
                        <a:rPr lang="en-IN" sz="1300" b="0" kern="1200" baseline="0" dirty="0" smtClean="0">
                          <a:solidFill>
                            <a:schemeClr val="dk1"/>
                          </a:solidFill>
                          <a:latin typeface="+mn-lt"/>
                          <a:ea typeface="+mn-ea"/>
                          <a:cs typeface="+mn-cs"/>
                        </a:rPr>
                        <a:t>)</a:t>
                      </a:r>
                    </a:p>
                    <a:p>
                      <a:pPr marL="0" marR="0" lvl="1"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kern="1200" baseline="0" dirty="0" smtClean="0">
                          <a:solidFill>
                            <a:schemeClr val="dk1"/>
                          </a:solidFill>
                          <a:latin typeface="+mn-lt"/>
                          <a:ea typeface="+mn-ea"/>
                          <a:cs typeface="+mn-cs"/>
                        </a:rPr>
                        <a:t>     Let us at least spend </a:t>
                      </a:r>
                      <a:r>
                        <a:rPr lang="en-IN" sz="1300" b="1" i="0" kern="1200" dirty="0" smtClean="0">
                          <a:solidFill>
                            <a:schemeClr val="accent1">
                              <a:lumMod val="75000"/>
                            </a:schemeClr>
                          </a:solidFill>
                          <a:latin typeface="+mn-lt"/>
                          <a:ea typeface="+mn-ea"/>
                          <a:cs typeface="+mn-cs"/>
                        </a:rPr>
                        <a:t>.02% </a:t>
                      </a:r>
                      <a:r>
                        <a:rPr lang="en-IN" sz="1300" b="0" kern="1200" baseline="0" dirty="0" smtClean="0">
                          <a:solidFill>
                            <a:schemeClr val="dk1"/>
                          </a:solidFill>
                          <a:latin typeface="+mn-lt"/>
                          <a:ea typeface="+mn-ea"/>
                          <a:cs typeface="+mn-cs"/>
                        </a:rPr>
                        <a:t>of annual budget (i.e. </a:t>
                      </a:r>
                      <a:r>
                        <a:rPr lang="en-IN" sz="1300" b="1" i="0" kern="1200" dirty="0" smtClean="0">
                          <a:solidFill>
                            <a:schemeClr val="accent1">
                              <a:lumMod val="75000"/>
                            </a:schemeClr>
                          </a:solidFill>
                          <a:latin typeface="+mn-lt"/>
                          <a:ea typeface="+mn-ea"/>
                          <a:cs typeface="+mn-cs"/>
                        </a:rPr>
                        <a:t>700 crores</a:t>
                      </a:r>
                      <a:r>
                        <a:rPr lang="en-IN" sz="1300" b="0" kern="1200" baseline="0" dirty="0" smtClean="0">
                          <a:solidFill>
                            <a:schemeClr val="dk1"/>
                          </a:solidFill>
                          <a:latin typeface="+mn-lt"/>
                          <a:ea typeface="+mn-ea"/>
                          <a:cs typeface="+mn-cs"/>
                        </a:rPr>
                        <a:t>)</a:t>
                      </a:r>
                    </a:p>
                    <a:p>
                      <a:pPr marL="0" marR="0" lvl="1"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kern="1200" baseline="0" dirty="0" smtClean="0">
                          <a:solidFill>
                            <a:schemeClr val="dk1"/>
                          </a:solidFill>
                          <a:latin typeface="+mn-lt"/>
                          <a:ea typeface="+mn-ea"/>
                          <a:cs typeface="+mn-cs"/>
                        </a:rPr>
                        <a:t>     Using the Powerful IT facilities/products available today, we can create a very efficient Voter registration System at a      </a:t>
                      </a:r>
                    </a:p>
                    <a:p>
                      <a:pPr marL="0" marR="0" lvl="1"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i="0" kern="1200" baseline="0" dirty="0" smtClean="0">
                          <a:solidFill>
                            <a:schemeClr val="dk1"/>
                          </a:solidFill>
                          <a:latin typeface="+mn-lt"/>
                          <a:ea typeface="+mn-ea"/>
                          <a:cs typeface="+mn-cs"/>
                        </a:rPr>
                        <a:t>     </a:t>
                      </a:r>
                      <a:r>
                        <a:rPr lang="en-IN" sz="1300" b="1" i="0" kern="1200" dirty="0" smtClean="0">
                          <a:solidFill>
                            <a:schemeClr val="accent1">
                              <a:lumMod val="75000"/>
                            </a:schemeClr>
                          </a:solidFill>
                          <a:latin typeface="+mn-lt"/>
                          <a:ea typeface="+mn-ea"/>
                          <a:cs typeface="+mn-cs"/>
                        </a:rPr>
                        <a:t>Low Cost.</a:t>
                      </a:r>
                    </a:p>
                  </a:txBody>
                  <a:tcPr>
                    <a:solidFill>
                      <a:schemeClr val="accent1">
                        <a:lumMod val="20000"/>
                        <a:lumOff val="80000"/>
                      </a:schemeClr>
                    </a:solidFill>
                  </a:tcPr>
                </a:tc>
              </a:tr>
            </a:tbl>
          </a:graphicData>
        </a:graphic>
      </p:graphicFrame>
      <p:sp>
        <p:nvSpPr>
          <p:cNvPr id="10" name="TextBox 9">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6"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7043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79863"/>
            <a:ext cx="8686800" cy="384721"/>
          </a:xfrm>
          <a:prstGeom prst="rect">
            <a:avLst/>
          </a:prstGeom>
          <a:noFill/>
        </p:spPr>
        <p:txBody>
          <a:bodyPr wrap="square" rtlCol="0">
            <a:spAutoFit/>
          </a:bodyPr>
          <a:lstStyle/>
          <a:p>
            <a:pPr algn="ctr"/>
            <a:r>
              <a:rPr lang="en-IN" sz="1900" b="1" dirty="0" smtClean="0">
                <a:solidFill>
                  <a:srgbClr val="1F497D">
                    <a:lumMod val="60000"/>
                    <a:lumOff val="40000"/>
                  </a:srgbClr>
                </a:solidFill>
              </a:rPr>
              <a:t>5 a) Number </a:t>
            </a:r>
            <a:r>
              <a:rPr lang="en-IN" sz="1900" b="1" dirty="0" smtClean="0">
                <a:solidFill>
                  <a:srgbClr val="1F497D">
                    <a:lumMod val="60000"/>
                    <a:lumOff val="40000"/>
                  </a:srgbClr>
                </a:solidFill>
              </a:rPr>
              <a:t>of Application Forms that Need to be Processed in 1 Year in Pune City</a:t>
            </a:r>
            <a:endParaRPr lang="en-IN" sz="1900" b="1" dirty="0">
              <a:solidFill>
                <a:srgbClr val="1F497D">
                  <a:lumMod val="60000"/>
                  <a:lumOff val="40000"/>
                </a:srgbClr>
              </a:solidFill>
            </a:endParaRPr>
          </a:p>
        </p:txBody>
      </p:sp>
      <p:graphicFrame>
        <p:nvGraphicFramePr>
          <p:cNvPr id="10" name="Table 9"/>
          <p:cNvGraphicFramePr>
            <a:graphicFrameLocks noGrp="1"/>
          </p:cNvGraphicFramePr>
          <p:nvPr/>
        </p:nvGraphicFramePr>
        <p:xfrm>
          <a:off x="457200" y="1714488"/>
          <a:ext cx="8229600" cy="561964"/>
        </p:xfrm>
        <a:graphic>
          <a:graphicData uri="http://schemas.openxmlformats.org/drawingml/2006/table">
            <a:tbl>
              <a:tblPr firstRow="1" bandRow="1">
                <a:tableStyleId>{5C22544A-7EE6-4342-B048-85BDC9FD1C3A}</a:tableStyleId>
              </a:tblPr>
              <a:tblGrid>
                <a:gridCol w="8229600"/>
              </a:tblGrid>
              <a:tr h="561964">
                <a:tc>
                  <a:txBody>
                    <a:bodyPr/>
                    <a:lstStyle/>
                    <a:p>
                      <a:pPr>
                        <a:buClr>
                          <a:srgbClr val="558ED5"/>
                        </a:buClr>
                        <a:buFont typeface="Wingdings" pitchFamily="2" charset="2"/>
                        <a:buChar char="§"/>
                      </a:pPr>
                      <a:r>
                        <a:rPr lang="en-IN" sz="1300" b="1" i="0" dirty="0" smtClean="0">
                          <a:solidFill>
                            <a:schemeClr val="accent1">
                              <a:lumMod val="75000"/>
                            </a:schemeClr>
                          </a:solidFill>
                          <a:latin typeface="+mn-lt"/>
                        </a:rPr>
                        <a:t> People</a:t>
                      </a:r>
                      <a:r>
                        <a:rPr lang="en-IN" sz="1300" b="1" i="0" baseline="0" dirty="0" smtClean="0">
                          <a:solidFill>
                            <a:schemeClr val="accent1">
                              <a:lumMod val="75000"/>
                            </a:schemeClr>
                          </a:solidFill>
                          <a:latin typeface="+mn-lt"/>
                        </a:rPr>
                        <a:t> Moving to Cities for Education and Employment: </a:t>
                      </a:r>
                    </a:p>
                    <a:p>
                      <a:pPr>
                        <a:buClr>
                          <a:srgbClr val="558ED5"/>
                        </a:buClr>
                        <a:buFont typeface="Wingdings" pitchFamily="2" charset="2"/>
                        <a:buNone/>
                      </a:pPr>
                      <a:r>
                        <a:rPr lang="en-IN" sz="1300" b="0" dirty="0" smtClean="0">
                          <a:solidFill>
                            <a:schemeClr val="dk1"/>
                          </a:solidFill>
                          <a:latin typeface="+mn-lt"/>
                          <a:ea typeface="+mn-ea"/>
                          <a:cs typeface="+mn-cs"/>
                        </a:rPr>
                        <a:t>Every year around </a:t>
                      </a:r>
                      <a:r>
                        <a:rPr lang="en-IN" sz="1300" b="1" i="0" kern="1200" dirty="0" smtClean="0">
                          <a:solidFill>
                            <a:schemeClr val="accent1">
                              <a:lumMod val="75000"/>
                            </a:schemeClr>
                          </a:solidFill>
                          <a:latin typeface="+mn-lt"/>
                          <a:ea typeface="+mn-ea"/>
                          <a:cs typeface="+mn-cs"/>
                        </a:rPr>
                        <a:t>3 lakh people </a:t>
                      </a:r>
                      <a:r>
                        <a:rPr lang="en-IN" sz="1300" b="0" dirty="0" smtClean="0">
                          <a:solidFill>
                            <a:schemeClr val="dk1"/>
                          </a:solidFill>
                          <a:latin typeface="+mn-lt"/>
                          <a:ea typeface="+mn-ea"/>
                          <a:cs typeface="+mn-cs"/>
                        </a:rPr>
                        <a:t>come to Pune from different parts of Maharashtra and India.</a:t>
                      </a:r>
                      <a:endParaRPr lang="en-IN" sz="1300" b="0" i="0" dirty="0" smtClean="0">
                        <a:solidFill>
                          <a:schemeClr val="tx2">
                            <a:lumMod val="60000"/>
                            <a:lumOff val="40000"/>
                          </a:schemeClr>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5" name="Table 4"/>
          <p:cNvGraphicFramePr>
            <a:graphicFrameLocks noGrp="1"/>
          </p:cNvGraphicFramePr>
          <p:nvPr/>
        </p:nvGraphicFramePr>
        <p:xfrm>
          <a:off x="428596" y="2500306"/>
          <a:ext cx="8229600" cy="2667000"/>
        </p:xfrm>
        <a:graphic>
          <a:graphicData uri="http://schemas.openxmlformats.org/drawingml/2006/table">
            <a:tbl>
              <a:tblPr firstRow="1" bandRow="1">
                <a:tableStyleId>{5C22544A-7EE6-4342-B048-85BDC9FD1C3A}</a:tableStyleId>
              </a:tblPr>
              <a:tblGrid>
                <a:gridCol w="8229600"/>
              </a:tblGrid>
              <a:tr h="2358392">
                <a:tc>
                  <a:txBody>
                    <a:bodyPr/>
                    <a:lstStyle/>
                    <a:p>
                      <a:pPr>
                        <a:buClr>
                          <a:srgbClr val="558ED5"/>
                        </a:buClr>
                        <a:buFont typeface="Wingdings" pitchFamily="2" charset="2"/>
                        <a:buChar char="§"/>
                      </a:pPr>
                      <a:r>
                        <a:rPr lang="en-IN" sz="1300" b="0" dirty="0" smtClean="0">
                          <a:solidFill>
                            <a:schemeClr val="dk1"/>
                          </a:solidFill>
                          <a:latin typeface="+mn-lt"/>
                          <a:ea typeface="+mn-ea"/>
                          <a:cs typeface="+mn-cs"/>
                        </a:rPr>
                        <a:t>  </a:t>
                      </a:r>
                      <a:r>
                        <a:rPr lang="en-IN" sz="1300" b="1" i="0" kern="1200" dirty="0" smtClean="0">
                          <a:solidFill>
                            <a:schemeClr val="accent1">
                              <a:lumMod val="75000"/>
                            </a:schemeClr>
                          </a:solidFill>
                          <a:latin typeface="+mn-lt"/>
                          <a:ea typeface="+mn-ea"/>
                          <a:cs typeface="+mn-cs"/>
                        </a:rPr>
                        <a:t>People Living as Tenants</a:t>
                      </a:r>
                      <a:r>
                        <a:rPr lang="en-IN" sz="1300" b="1" i="0" kern="1200" baseline="0" dirty="0" smtClean="0">
                          <a:solidFill>
                            <a:schemeClr val="accent1">
                              <a:lumMod val="75000"/>
                            </a:schemeClr>
                          </a:solidFill>
                          <a:latin typeface="+mn-lt"/>
                          <a:ea typeface="+mn-ea"/>
                          <a:cs typeface="+mn-cs"/>
                        </a:rPr>
                        <a:t> have to Fr</a:t>
                      </a:r>
                      <a:r>
                        <a:rPr lang="en-IN" sz="1300" b="1" i="0" kern="1200" dirty="0" smtClean="0">
                          <a:solidFill>
                            <a:schemeClr val="accent1">
                              <a:lumMod val="75000"/>
                            </a:schemeClr>
                          </a:solidFill>
                          <a:latin typeface="+mn-lt"/>
                          <a:ea typeface="+mn-ea"/>
                          <a:cs typeface="+mn-cs"/>
                        </a:rPr>
                        <a:t>equently Change their Address </a:t>
                      </a:r>
                    </a:p>
                    <a:p>
                      <a:pPr>
                        <a:buClr>
                          <a:srgbClr val="558ED5"/>
                        </a:buClr>
                        <a:buFont typeface="Wingdings" pitchFamily="2" charset="2"/>
                        <a:buNone/>
                      </a:pPr>
                      <a:r>
                        <a:rPr lang="en-IN" sz="1300" b="0" dirty="0" smtClean="0">
                          <a:solidFill>
                            <a:schemeClr val="dk1"/>
                          </a:solidFill>
                          <a:latin typeface="+mn-lt"/>
                          <a:ea typeface="+mn-ea"/>
                          <a:cs typeface="+mn-cs"/>
                        </a:rPr>
                        <a:t>Pune’s current population is around </a:t>
                      </a:r>
                      <a:r>
                        <a:rPr lang="en-IN" sz="1300" b="1" i="0" kern="1200" dirty="0" smtClean="0">
                          <a:solidFill>
                            <a:schemeClr val="accent1">
                              <a:lumMod val="75000"/>
                            </a:schemeClr>
                          </a:solidFill>
                          <a:latin typeface="+mn-lt"/>
                          <a:ea typeface="+mn-ea"/>
                          <a:cs typeface="+mn-cs"/>
                        </a:rPr>
                        <a:t>55 lakhs</a:t>
                      </a:r>
                      <a:r>
                        <a:rPr lang="en-IN" sz="1300" b="0" dirty="0" smtClean="0">
                          <a:solidFill>
                            <a:schemeClr val="dk1"/>
                          </a:solidFill>
                          <a:latin typeface="+mn-lt"/>
                          <a:ea typeface="+mn-ea"/>
                          <a:cs typeface="+mn-cs"/>
                        </a:rPr>
                        <a:t>. Around</a:t>
                      </a:r>
                      <a:r>
                        <a:rPr lang="en-IN" sz="1300" b="0" baseline="0" dirty="0" smtClean="0">
                          <a:solidFill>
                            <a:schemeClr val="dk1"/>
                          </a:solidFill>
                          <a:latin typeface="+mn-lt"/>
                          <a:ea typeface="+mn-ea"/>
                          <a:cs typeface="+mn-cs"/>
                        </a:rPr>
                        <a:t> 66% of this population is above the age of 18 (i.e. Eligible Voter).</a:t>
                      </a:r>
                    </a:p>
                    <a:p>
                      <a:pPr>
                        <a:buClr>
                          <a:srgbClr val="558ED5"/>
                        </a:buClr>
                        <a:buFont typeface="Wingdings" pitchFamily="2" charset="2"/>
                        <a:buNone/>
                      </a:pPr>
                      <a:r>
                        <a:rPr lang="en-IN" sz="1300" b="0" baseline="0" dirty="0" smtClean="0">
                          <a:solidFill>
                            <a:schemeClr val="dk1"/>
                          </a:solidFill>
                          <a:latin typeface="+mn-lt"/>
                          <a:ea typeface="+mn-ea"/>
                          <a:cs typeface="+mn-cs"/>
                        </a:rPr>
                        <a:t>Thus the </a:t>
                      </a:r>
                      <a:r>
                        <a:rPr lang="en-IN" sz="1300" b="1" i="0" kern="1200" dirty="0" smtClean="0">
                          <a:solidFill>
                            <a:schemeClr val="accent1">
                              <a:lumMod val="75000"/>
                            </a:schemeClr>
                          </a:solidFill>
                          <a:latin typeface="+mn-lt"/>
                          <a:ea typeface="+mn-ea"/>
                          <a:cs typeface="+mn-cs"/>
                        </a:rPr>
                        <a:t>Number of Eligible voters in Pune City </a:t>
                      </a:r>
                      <a:r>
                        <a:rPr lang="en-IN" sz="1300" b="0" baseline="0" dirty="0" smtClean="0">
                          <a:solidFill>
                            <a:schemeClr val="dk1"/>
                          </a:solidFill>
                          <a:latin typeface="+mn-lt"/>
                          <a:ea typeface="+mn-ea"/>
                          <a:cs typeface="+mn-cs"/>
                        </a:rPr>
                        <a:t>= 66% of 55 lakhs = </a:t>
                      </a:r>
                      <a:r>
                        <a:rPr lang="en-IN" sz="1300" b="1" i="0" kern="1200" dirty="0" smtClean="0">
                          <a:solidFill>
                            <a:schemeClr val="accent1">
                              <a:lumMod val="75000"/>
                            </a:schemeClr>
                          </a:solidFill>
                          <a:latin typeface="+mn-lt"/>
                          <a:ea typeface="+mn-ea"/>
                          <a:cs typeface="+mn-cs"/>
                        </a:rPr>
                        <a:t>36 Lakhs</a:t>
                      </a:r>
                    </a:p>
                    <a:p>
                      <a:pPr>
                        <a:buClr>
                          <a:srgbClr val="558ED5"/>
                        </a:buClr>
                        <a:buFont typeface="Wingdings" pitchFamily="2" charset="2"/>
                        <a:buNone/>
                      </a:pPr>
                      <a:endParaRPr lang="en-IN" sz="1300" b="0" dirty="0" smtClean="0">
                        <a:solidFill>
                          <a:schemeClr val="dk1"/>
                        </a:solidFill>
                        <a:latin typeface="+mn-lt"/>
                        <a:ea typeface="+mn-ea"/>
                        <a:cs typeface="+mn-cs"/>
                      </a:endParaRPr>
                    </a:p>
                    <a:p>
                      <a:pPr>
                        <a:buClr>
                          <a:srgbClr val="558ED5"/>
                        </a:buClr>
                        <a:buFont typeface="Wingdings" pitchFamily="2" charset="2"/>
                        <a:buNone/>
                      </a:pPr>
                      <a:r>
                        <a:rPr lang="en-IN" sz="1300" b="0" dirty="0" smtClean="0">
                          <a:solidFill>
                            <a:schemeClr val="dk1"/>
                          </a:solidFill>
                          <a:latin typeface="+mn-lt"/>
                          <a:ea typeface="+mn-ea"/>
                          <a:cs typeface="+mn-cs"/>
                        </a:rPr>
                        <a:t>In a City like Pune,</a:t>
                      </a:r>
                      <a:r>
                        <a:rPr lang="en-IN" sz="1300" b="0" baseline="0" dirty="0" smtClean="0">
                          <a:solidFill>
                            <a:schemeClr val="dk1"/>
                          </a:solidFill>
                          <a:latin typeface="+mn-lt"/>
                          <a:ea typeface="+mn-ea"/>
                          <a:cs typeface="+mn-cs"/>
                        </a:rPr>
                        <a:t> n</a:t>
                      </a:r>
                      <a:r>
                        <a:rPr lang="en-IN" sz="1300" b="0" dirty="0" smtClean="0">
                          <a:solidFill>
                            <a:schemeClr val="dk1"/>
                          </a:solidFill>
                          <a:latin typeface="+mn-lt"/>
                          <a:ea typeface="+mn-ea"/>
                          <a:cs typeface="+mn-cs"/>
                        </a:rPr>
                        <a:t>early half of the population lives as tenants. </a:t>
                      </a:r>
                    </a:p>
                    <a:p>
                      <a:pPr>
                        <a:buClr>
                          <a:srgbClr val="558ED5"/>
                        </a:buClr>
                        <a:buFont typeface="Wingdings" pitchFamily="2" charset="2"/>
                        <a:buNone/>
                      </a:pPr>
                      <a:r>
                        <a:rPr lang="en-IN" sz="1300" b="0" dirty="0" smtClean="0">
                          <a:solidFill>
                            <a:schemeClr val="dk1"/>
                          </a:solidFill>
                          <a:latin typeface="+mn-lt"/>
                          <a:ea typeface="+mn-ea"/>
                          <a:cs typeface="+mn-cs"/>
                        </a:rPr>
                        <a:t>Thus in Pune around </a:t>
                      </a:r>
                      <a:r>
                        <a:rPr lang="en-IN" sz="1300" b="1" i="0" kern="1200" dirty="0" smtClean="0">
                          <a:solidFill>
                            <a:schemeClr val="accent1">
                              <a:lumMod val="75000"/>
                            </a:schemeClr>
                          </a:solidFill>
                          <a:latin typeface="+mn-lt"/>
                          <a:ea typeface="+mn-ea"/>
                          <a:cs typeface="+mn-cs"/>
                        </a:rPr>
                        <a:t>18 Lakh Eligible Voters </a:t>
                      </a:r>
                      <a:r>
                        <a:rPr lang="en-IN" sz="1300" b="0" baseline="0" dirty="0" smtClean="0">
                          <a:solidFill>
                            <a:schemeClr val="dk1"/>
                          </a:solidFill>
                          <a:latin typeface="+mn-lt"/>
                          <a:ea typeface="+mn-ea"/>
                          <a:cs typeface="+mn-cs"/>
                        </a:rPr>
                        <a:t>(half of 36 Lakhs) will be living as Tenants.</a:t>
                      </a:r>
                      <a:endParaRPr lang="en-IN" sz="1300" b="0" dirty="0" smtClean="0">
                        <a:solidFill>
                          <a:schemeClr val="dk1"/>
                        </a:solidFill>
                        <a:latin typeface="+mn-lt"/>
                        <a:ea typeface="+mn-ea"/>
                        <a:cs typeface="+mn-cs"/>
                      </a:endParaRPr>
                    </a:p>
                    <a:p>
                      <a:pPr>
                        <a:buClr>
                          <a:srgbClr val="558ED5"/>
                        </a:buClr>
                        <a:buFont typeface="Wingdings" pitchFamily="2" charset="2"/>
                        <a:buNone/>
                      </a:pPr>
                      <a:r>
                        <a:rPr lang="en-IN" sz="1300" b="0" dirty="0" smtClean="0">
                          <a:solidFill>
                            <a:schemeClr val="dk1"/>
                          </a:solidFill>
                          <a:latin typeface="+mn-lt"/>
                          <a:ea typeface="+mn-ea"/>
                          <a:cs typeface="+mn-cs"/>
                        </a:rPr>
                        <a:t>The rent agreements are usually of </a:t>
                      </a:r>
                      <a:r>
                        <a:rPr lang="en-IN" sz="1300" b="1" i="0" kern="1200" dirty="0" smtClean="0">
                          <a:solidFill>
                            <a:schemeClr val="accent1">
                              <a:lumMod val="75000"/>
                            </a:schemeClr>
                          </a:solidFill>
                          <a:latin typeface="+mn-lt"/>
                          <a:ea typeface="+mn-ea"/>
                          <a:cs typeface="+mn-cs"/>
                        </a:rPr>
                        <a:t>11 months</a:t>
                      </a:r>
                      <a:r>
                        <a:rPr lang="en-IN" sz="1300" b="0" dirty="0" smtClean="0">
                          <a:solidFill>
                            <a:schemeClr val="dk1"/>
                          </a:solidFill>
                          <a:latin typeface="+mn-lt"/>
                          <a:ea typeface="+mn-ea"/>
                          <a:cs typeface="+mn-cs"/>
                        </a:rPr>
                        <a:t>. So most tenants have to change their house once in 1-3 years. </a:t>
                      </a:r>
                    </a:p>
                    <a:p>
                      <a:pPr>
                        <a:buClr>
                          <a:srgbClr val="558ED5"/>
                        </a:buClr>
                        <a:buFont typeface="Wingdings" pitchFamily="2" charset="2"/>
                        <a:buNone/>
                      </a:pPr>
                      <a:endParaRPr lang="en-IN" sz="1300" b="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dirty="0" smtClean="0">
                          <a:solidFill>
                            <a:schemeClr val="dk1"/>
                          </a:solidFill>
                          <a:latin typeface="+mn-lt"/>
                          <a:ea typeface="+mn-ea"/>
                          <a:cs typeface="+mn-cs"/>
                        </a:rPr>
                        <a:t>This means that these 18 Lakh Eligible</a:t>
                      </a:r>
                      <a:r>
                        <a:rPr lang="en-IN" sz="1300" b="1" i="0" kern="1200" dirty="0" smtClean="0">
                          <a:solidFill>
                            <a:schemeClr val="accent1">
                              <a:lumMod val="75000"/>
                            </a:schemeClr>
                          </a:solidFill>
                          <a:latin typeface="+mn-lt"/>
                          <a:ea typeface="+mn-ea"/>
                          <a:cs typeface="+mn-cs"/>
                        </a:rPr>
                        <a:t> Voters </a:t>
                      </a:r>
                      <a:r>
                        <a:rPr lang="en-IN" sz="1300" b="0" dirty="0" smtClean="0">
                          <a:solidFill>
                            <a:schemeClr val="dk1"/>
                          </a:solidFill>
                          <a:latin typeface="+mn-lt"/>
                          <a:ea typeface="+mn-ea"/>
                          <a:cs typeface="+mn-cs"/>
                        </a:rPr>
                        <a:t>need to Submit Application Forms again in 1-3 years, to Register their name in the Voter list of </a:t>
                      </a:r>
                      <a:r>
                        <a:rPr lang="en-IN" sz="1300" b="1" i="0" kern="1200" dirty="0" smtClean="0">
                          <a:solidFill>
                            <a:schemeClr val="accent1">
                              <a:lumMod val="75000"/>
                            </a:schemeClr>
                          </a:solidFill>
                          <a:latin typeface="+mn-lt"/>
                          <a:ea typeface="+mn-ea"/>
                          <a:cs typeface="+mn-cs"/>
                        </a:rPr>
                        <a:t>new Ward/Polling Booth/ Constituency</a:t>
                      </a:r>
                      <a:r>
                        <a:rPr lang="en-IN" sz="1300" b="1" dirty="0" smtClean="0">
                          <a:solidFill>
                            <a:schemeClr val="dk1"/>
                          </a:solidFill>
                          <a:latin typeface="+mn-lt"/>
                          <a:ea typeface="+mn-ea"/>
                          <a:cs typeface="+mn-cs"/>
                        </a:rPr>
                        <a:t> </a:t>
                      </a:r>
                      <a:r>
                        <a:rPr lang="en-IN" sz="1300" b="0" dirty="0" smtClean="0">
                          <a:solidFill>
                            <a:schemeClr val="dk1"/>
                          </a:solidFill>
                          <a:latin typeface="+mn-lt"/>
                          <a:ea typeface="+mn-ea"/>
                          <a:cs typeface="+mn-cs"/>
                        </a:rPr>
                        <a:t>as per their new address .</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endParaRPr lang="en-IN" sz="1300" b="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i="0" kern="1200" dirty="0" smtClean="0">
                          <a:solidFill>
                            <a:schemeClr val="dk1"/>
                          </a:solidFill>
                          <a:latin typeface="+mn-lt"/>
                          <a:ea typeface="+mn-ea"/>
                          <a:cs typeface="+mn-cs"/>
                        </a:rPr>
                        <a:t>We can thus assume that</a:t>
                      </a:r>
                      <a:r>
                        <a:rPr lang="en-IN" sz="1300" b="0" i="0" kern="1200" baseline="0" dirty="0" smtClean="0">
                          <a:solidFill>
                            <a:schemeClr val="dk1"/>
                          </a:solidFill>
                          <a:latin typeface="+mn-lt"/>
                          <a:ea typeface="+mn-ea"/>
                          <a:cs typeface="+mn-cs"/>
                        </a:rPr>
                        <a:t> </a:t>
                      </a:r>
                      <a:r>
                        <a:rPr lang="en-IN" sz="1300" b="0" i="0" kern="1200" dirty="0" smtClean="0">
                          <a:solidFill>
                            <a:schemeClr val="dk1"/>
                          </a:solidFill>
                          <a:latin typeface="+mn-lt"/>
                          <a:ea typeface="+mn-ea"/>
                          <a:cs typeface="+mn-cs"/>
                        </a:rPr>
                        <a:t> every</a:t>
                      </a:r>
                      <a:r>
                        <a:rPr lang="en-IN" sz="1300" b="0" i="0" kern="1200" baseline="0" dirty="0" smtClean="0">
                          <a:solidFill>
                            <a:schemeClr val="dk1"/>
                          </a:solidFill>
                          <a:latin typeface="+mn-lt"/>
                          <a:ea typeface="+mn-ea"/>
                          <a:cs typeface="+mn-cs"/>
                        </a:rPr>
                        <a:t> year at least </a:t>
                      </a:r>
                      <a:r>
                        <a:rPr lang="en-IN" sz="1300" b="1" i="0" kern="1200" dirty="0" smtClean="0">
                          <a:solidFill>
                            <a:schemeClr val="accent1">
                              <a:lumMod val="75000"/>
                            </a:schemeClr>
                          </a:solidFill>
                          <a:latin typeface="+mn-lt"/>
                          <a:ea typeface="+mn-ea"/>
                          <a:cs typeface="+mn-cs"/>
                        </a:rPr>
                        <a:t>7 Lakh Application Form </a:t>
                      </a:r>
                      <a:r>
                        <a:rPr lang="en-IN" sz="1300" b="0" i="0" kern="1200" baseline="0" dirty="0" smtClean="0">
                          <a:solidFill>
                            <a:schemeClr val="dk1"/>
                          </a:solidFill>
                          <a:latin typeface="+mn-lt"/>
                          <a:ea typeface="+mn-ea"/>
                          <a:cs typeface="+mn-cs"/>
                        </a:rPr>
                        <a:t>will be submitted due to this reason (Tenants shifting residence)</a:t>
                      </a:r>
                      <a:endParaRPr lang="en-IN" sz="1300" b="0" i="0" kern="1200" dirty="0" smtClean="0">
                        <a:solidFill>
                          <a:schemeClr val="dk1"/>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6" name="Table 5"/>
          <p:cNvGraphicFramePr>
            <a:graphicFrameLocks noGrp="1"/>
          </p:cNvGraphicFramePr>
          <p:nvPr/>
        </p:nvGraphicFramePr>
        <p:xfrm>
          <a:off x="428596" y="5347356"/>
          <a:ext cx="8229600" cy="867726"/>
        </p:xfrm>
        <a:graphic>
          <a:graphicData uri="http://schemas.openxmlformats.org/drawingml/2006/table">
            <a:tbl>
              <a:tblPr firstRow="1" bandRow="1">
                <a:tableStyleId>{5C22544A-7EE6-4342-B048-85BDC9FD1C3A}</a:tableStyleId>
              </a:tblPr>
              <a:tblGrid>
                <a:gridCol w="8229600"/>
              </a:tblGrid>
              <a:tr h="867726">
                <a:tc>
                  <a:txBody>
                    <a:bodyPr/>
                    <a:lstStyle/>
                    <a:p>
                      <a:pPr marL="0" indent="0">
                        <a:buClr>
                          <a:srgbClr val="558ED5"/>
                        </a:buClr>
                        <a:buFont typeface="Wingdings" pitchFamily="2" charset="2"/>
                        <a:buChar char="§"/>
                      </a:pPr>
                      <a:r>
                        <a:rPr lang="en-IN" sz="1300" b="0" i="0" baseline="0" dirty="0" smtClean="0">
                          <a:solidFill>
                            <a:schemeClr val="dk1"/>
                          </a:solidFill>
                          <a:latin typeface="+mn-lt"/>
                          <a:ea typeface="+mn-ea"/>
                          <a:cs typeface="+mn-cs"/>
                        </a:rPr>
                        <a:t>  </a:t>
                      </a:r>
                      <a:r>
                        <a:rPr lang="en-IN" sz="1300" b="1" i="0" kern="1200" dirty="0" smtClean="0">
                          <a:solidFill>
                            <a:schemeClr val="accent1">
                              <a:lumMod val="75000"/>
                            </a:schemeClr>
                          </a:solidFill>
                          <a:latin typeface="+mn-lt"/>
                          <a:ea typeface="+mn-ea"/>
                          <a:cs typeface="+mn-cs"/>
                        </a:rPr>
                        <a:t>Number</a:t>
                      </a:r>
                      <a:r>
                        <a:rPr lang="en-IN" sz="1300" b="1" i="0" kern="1200" baseline="0" dirty="0" smtClean="0">
                          <a:solidFill>
                            <a:schemeClr val="accent1">
                              <a:lumMod val="75000"/>
                            </a:schemeClr>
                          </a:solidFill>
                          <a:latin typeface="+mn-lt"/>
                          <a:ea typeface="+mn-ea"/>
                          <a:cs typeface="+mn-cs"/>
                        </a:rPr>
                        <a:t> of </a:t>
                      </a:r>
                      <a:r>
                        <a:rPr lang="en-IN" sz="1300" b="1" i="0" kern="1200" dirty="0" smtClean="0">
                          <a:solidFill>
                            <a:schemeClr val="accent1">
                              <a:lumMod val="75000"/>
                            </a:schemeClr>
                          </a:solidFill>
                          <a:latin typeface="+mn-lt"/>
                          <a:ea typeface="+mn-ea"/>
                          <a:cs typeface="+mn-cs"/>
                        </a:rPr>
                        <a:t>Voter Registration Forms expected to be submitted in Pune in 1 Year -</a:t>
                      </a:r>
                    </a:p>
                    <a:p>
                      <a:pPr marL="0" indent="0"/>
                      <a:endParaRPr lang="en-IN" sz="1300" b="0" dirty="0" smtClean="0">
                        <a:solidFill>
                          <a:schemeClr val="dk1"/>
                        </a:solidFill>
                        <a:latin typeface="+mn-lt"/>
                        <a:ea typeface="+mn-ea"/>
                        <a:cs typeface="+mn-cs"/>
                      </a:endParaRPr>
                    </a:p>
                    <a:p>
                      <a:pPr marL="0" indent="0"/>
                      <a:r>
                        <a:rPr lang="en-IN" sz="1300" b="1" i="0" kern="1200" dirty="0" smtClean="0">
                          <a:solidFill>
                            <a:schemeClr val="accent1">
                              <a:lumMod val="75000"/>
                            </a:schemeClr>
                          </a:solidFill>
                          <a:latin typeface="+mn-lt"/>
                          <a:ea typeface="+mn-ea"/>
                          <a:cs typeface="+mn-cs"/>
                        </a:rPr>
                        <a:t>3 Lakh Applicants </a:t>
                      </a:r>
                      <a:r>
                        <a:rPr lang="en-IN" sz="1300" b="0" dirty="0" smtClean="0">
                          <a:solidFill>
                            <a:schemeClr val="dk1"/>
                          </a:solidFill>
                          <a:latin typeface="+mn-lt"/>
                          <a:ea typeface="+mn-ea"/>
                          <a:cs typeface="+mn-cs"/>
                        </a:rPr>
                        <a:t>for New Registrations</a:t>
                      </a:r>
                      <a:r>
                        <a:rPr lang="en-IN" sz="1300" b="0" baseline="0" dirty="0" smtClean="0">
                          <a:solidFill>
                            <a:schemeClr val="dk1"/>
                          </a:solidFill>
                          <a:latin typeface="+mn-lt"/>
                          <a:ea typeface="+mn-ea"/>
                          <a:cs typeface="+mn-cs"/>
                        </a:rPr>
                        <a:t> + </a:t>
                      </a:r>
                      <a:r>
                        <a:rPr lang="en-IN" sz="1300" b="1" i="0" kern="1200" dirty="0" smtClean="0">
                          <a:solidFill>
                            <a:schemeClr val="accent1">
                              <a:lumMod val="75000"/>
                            </a:schemeClr>
                          </a:solidFill>
                          <a:latin typeface="+mn-lt"/>
                          <a:ea typeface="+mn-ea"/>
                          <a:cs typeface="+mn-cs"/>
                        </a:rPr>
                        <a:t>7 lakh Applicants </a:t>
                      </a:r>
                      <a:r>
                        <a:rPr lang="en-IN" sz="1300" b="0" baseline="0" dirty="0" smtClean="0">
                          <a:solidFill>
                            <a:schemeClr val="dk1"/>
                          </a:solidFill>
                          <a:latin typeface="+mn-lt"/>
                          <a:ea typeface="+mn-ea"/>
                          <a:cs typeface="+mn-cs"/>
                        </a:rPr>
                        <a:t>for Transferring Voter Registration =</a:t>
                      </a:r>
                      <a:r>
                        <a:rPr lang="en-IN" sz="1400" b="1" i="0" kern="1200" dirty="0" smtClean="0">
                          <a:solidFill>
                            <a:schemeClr val="accent1">
                              <a:lumMod val="75000"/>
                            </a:schemeClr>
                          </a:solidFill>
                          <a:latin typeface="+mn-lt"/>
                          <a:ea typeface="+mn-ea"/>
                          <a:cs typeface="+mn-cs"/>
                        </a:rPr>
                        <a:t>10 Lakh Applicants</a:t>
                      </a:r>
                    </a:p>
                  </a:txBody>
                  <a:tcPr>
                    <a:solidFill>
                      <a:schemeClr val="accent1">
                        <a:lumMod val="20000"/>
                        <a:lumOff val="80000"/>
                      </a:schemeClr>
                    </a:solidFill>
                  </a:tcPr>
                </a:tc>
              </a:tr>
            </a:tbl>
          </a:graphicData>
        </a:graphic>
      </p:graphicFrame>
      <p:sp>
        <p:nvSpPr>
          <p:cNvPr id="7"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8" name="Table 7"/>
          <p:cNvGraphicFramePr>
            <a:graphicFrameLocks noGrp="1"/>
          </p:cNvGraphicFramePr>
          <p:nvPr/>
        </p:nvGraphicFramePr>
        <p:xfrm>
          <a:off x="500034" y="1142984"/>
          <a:ext cx="8229600" cy="289560"/>
        </p:xfrm>
        <a:graphic>
          <a:graphicData uri="http://schemas.openxmlformats.org/drawingml/2006/table">
            <a:tbl>
              <a:tblPr firstRow="1" bandRow="1">
                <a:tableStyleId>{5C22544A-7EE6-4342-B048-85BDC9FD1C3A}</a:tableStyleId>
              </a:tblPr>
              <a:tblGrid>
                <a:gridCol w="8229600"/>
              </a:tblGrid>
              <a:tr h="285752">
                <a:tc>
                  <a:txBody>
                    <a:bodyPr/>
                    <a:lstStyle/>
                    <a:p>
                      <a:pPr>
                        <a:buClr>
                          <a:srgbClr val="558ED5"/>
                        </a:buClr>
                        <a:buFont typeface="Wingdings" pitchFamily="2" charset="2"/>
                        <a:buNone/>
                      </a:pPr>
                      <a:r>
                        <a:rPr lang="en-IN" sz="1300" b="1" i="0" dirty="0" smtClean="0">
                          <a:solidFill>
                            <a:schemeClr val="accent1">
                              <a:lumMod val="75000"/>
                            </a:schemeClr>
                          </a:solidFill>
                          <a:latin typeface="+mn-lt"/>
                        </a:rPr>
                        <a:t>We shall first Analyse the case of </a:t>
                      </a:r>
                      <a:r>
                        <a:rPr lang="en-IN" sz="1300" b="1" i="0" baseline="0" dirty="0" smtClean="0">
                          <a:solidFill>
                            <a:schemeClr val="accent1">
                              <a:lumMod val="75000"/>
                            </a:schemeClr>
                          </a:solidFill>
                          <a:latin typeface="+mn-lt"/>
                        </a:rPr>
                        <a:t>Pune City and then use it to Estimate the total requirement of  all Indian Cities</a:t>
                      </a:r>
                      <a:endParaRPr lang="en-IN" sz="1300" b="0" i="0" dirty="0" smtClean="0">
                        <a:solidFill>
                          <a:schemeClr val="tx2">
                            <a:lumMod val="60000"/>
                            <a:lumOff val="40000"/>
                          </a:schemeClr>
                        </a:solidFill>
                        <a:latin typeface="+mn-lt"/>
                        <a:ea typeface="+mn-ea"/>
                        <a:cs typeface="+mn-cs"/>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7043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0335"/>
            <a:ext cx="8686800" cy="400110"/>
          </a:xfrm>
          <a:prstGeom prst="rect">
            <a:avLst/>
          </a:prstGeom>
          <a:noFill/>
        </p:spPr>
        <p:txBody>
          <a:bodyPr wrap="square" rtlCol="0">
            <a:spAutoFit/>
          </a:bodyPr>
          <a:lstStyle/>
          <a:p>
            <a:pPr algn="ctr"/>
            <a:r>
              <a:rPr lang="en-IN" sz="2000" b="1" dirty="0" smtClean="0">
                <a:solidFill>
                  <a:srgbClr val="1F497D">
                    <a:lumMod val="60000"/>
                    <a:lumOff val="40000"/>
                  </a:srgbClr>
                </a:solidFill>
              </a:rPr>
              <a:t>5 b) Number </a:t>
            </a:r>
            <a:r>
              <a:rPr lang="en-IN" sz="2000" b="1" dirty="0" smtClean="0">
                <a:solidFill>
                  <a:srgbClr val="1F497D">
                    <a:lumMod val="60000"/>
                    <a:lumOff val="40000"/>
                  </a:srgbClr>
                </a:solidFill>
              </a:rPr>
              <a:t>of Election Dept. Employees required to Run the New System</a:t>
            </a:r>
            <a:endParaRPr lang="en-IN" sz="2000" b="1" dirty="0">
              <a:solidFill>
                <a:srgbClr val="1F497D">
                  <a:lumMod val="60000"/>
                  <a:lumOff val="40000"/>
                </a:srgbClr>
              </a:solidFill>
            </a:endParaRPr>
          </a:p>
        </p:txBody>
      </p:sp>
      <p:graphicFrame>
        <p:nvGraphicFramePr>
          <p:cNvPr id="11" name="Table 10"/>
          <p:cNvGraphicFramePr>
            <a:graphicFrameLocks noGrp="1"/>
          </p:cNvGraphicFramePr>
          <p:nvPr/>
        </p:nvGraphicFramePr>
        <p:xfrm>
          <a:off x="304800" y="1071546"/>
          <a:ext cx="8534400" cy="487680"/>
        </p:xfrm>
        <a:graphic>
          <a:graphicData uri="http://schemas.openxmlformats.org/drawingml/2006/table">
            <a:tbl>
              <a:tblPr firstRow="1" bandRow="1">
                <a:tableStyleId>{5C22544A-7EE6-4342-B048-85BDC9FD1C3A}</a:tableStyleId>
              </a:tblPr>
              <a:tblGrid>
                <a:gridCol w="8534400"/>
              </a:tblGrid>
              <a:tr h="380999">
                <a:tc>
                  <a:txBody>
                    <a:bodyPr/>
                    <a:lstStyle/>
                    <a:p>
                      <a:pPr marL="0" indent="0">
                        <a:buClr>
                          <a:srgbClr val="558ED5"/>
                        </a:buClr>
                        <a:buFont typeface="Wingdings" pitchFamily="2" charset="2"/>
                        <a:buChar char="§"/>
                      </a:pPr>
                      <a:r>
                        <a:rPr lang="en-IN" sz="1300" b="0" dirty="0" smtClean="0">
                          <a:solidFill>
                            <a:schemeClr val="dk1"/>
                          </a:solidFill>
                          <a:latin typeface="+mn-lt"/>
                          <a:ea typeface="+mn-ea"/>
                          <a:cs typeface="+mn-cs"/>
                        </a:rPr>
                        <a:t>  In the previous slide we calculated that in a City of 55 Lakhs, around</a:t>
                      </a:r>
                      <a:r>
                        <a:rPr lang="en-IN" sz="1300" b="0" baseline="0" dirty="0" smtClean="0">
                          <a:solidFill>
                            <a:schemeClr val="dk1"/>
                          </a:solidFill>
                          <a:latin typeface="+mn-lt"/>
                          <a:ea typeface="+mn-ea"/>
                          <a:cs typeface="+mn-cs"/>
                        </a:rPr>
                        <a:t> 1</a:t>
                      </a:r>
                      <a:r>
                        <a:rPr lang="en-IN" sz="1300" b="0" kern="1200" dirty="0" smtClean="0">
                          <a:solidFill>
                            <a:schemeClr val="dk1"/>
                          </a:solidFill>
                          <a:latin typeface="+mn-lt"/>
                          <a:ea typeface="+mn-ea"/>
                          <a:cs typeface="+mn-cs"/>
                        </a:rPr>
                        <a:t>0 Lakh Application forms </a:t>
                      </a:r>
                      <a:r>
                        <a:rPr lang="en-IN" sz="1300" b="0" i="0" kern="1200" dirty="0" smtClean="0">
                          <a:solidFill>
                            <a:schemeClr val="dk1"/>
                          </a:solidFill>
                          <a:latin typeface="+mn-lt"/>
                          <a:ea typeface="+mn-ea"/>
                          <a:cs typeface="+mn-cs"/>
                        </a:rPr>
                        <a:t>will</a:t>
                      </a:r>
                      <a:r>
                        <a:rPr lang="en-IN" sz="1300" b="0" i="0" kern="1200" baseline="0" dirty="0" smtClean="0">
                          <a:solidFill>
                            <a:schemeClr val="dk1"/>
                          </a:solidFill>
                          <a:latin typeface="+mn-lt"/>
                          <a:ea typeface="+mn-ea"/>
                          <a:cs typeface="+mn-cs"/>
                        </a:rPr>
                        <a:t> be </a:t>
                      </a:r>
                      <a:r>
                        <a:rPr lang="en-IN" sz="1300" b="0" dirty="0" smtClean="0">
                          <a:solidFill>
                            <a:schemeClr val="dk1"/>
                          </a:solidFill>
                          <a:latin typeface="+mn-lt"/>
                          <a:ea typeface="+mn-ea"/>
                          <a:cs typeface="+mn-cs"/>
                        </a:rPr>
                        <a:t>submitted in</a:t>
                      </a:r>
                      <a:r>
                        <a:rPr lang="en-IN" sz="1300" b="0" baseline="0" dirty="0" smtClean="0">
                          <a:solidFill>
                            <a:schemeClr val="dk1"/>
                          </a:solidFill>
                          <a:latin typeface="+mn-lt"/>
                          <a:ea typeface="+mn-ea"/>
                          <a:cs typeface="+mn-cs"/>
                        </a:rPr>
                        <a:t> a year</a:t>
                      </a:r>
                      <a:r>
                        <a:rPr lang="en-IN" sz="1300" b="0" dirty="0" smtClean="0">
                          <a:solidFill>
                            <a:schemeClr val="dk1"/>
                          </a:solidFill>
                          <a:latin typeface="+mn-lt"/>
                          <a:ea typeface="+mn-ea"/>
                          <a:cs typeface="+mn-cs"/>
                        </a:rPr>
                        <a:t>. </a:t>
                      </a:r>
                    </a:p>
                    <a:p>
                      <a:pPr marL="0" indent="0">
                        <a:buClr>
                          <a:srgbClr val="558ED5"/>
                        </a:buClr>
                        <a:buFont typeface="Wingdings" pitchFamily="2" charset="2"/>
                        <a:buChar char="§"/>
                      </a:pPr>
                      <a:r>
                        <a:rPr lang="en-IN" sz="1300" b="0" dirty="0" smtClean="0">
                          <a:solidFill>
                            <a:schemeClr val="dk1"/>
                          </a:solidFill>
                          <a:latin typeface="+mn-lt"/>
                          <a:ea typeface="+mn-ea"/>
                          <a:cs typeface="+mn-cs"/>
                        </a:rPr>
                        <a:t>  Thus the </a:t>
                      </a:r>
                      <a:r>
                        <a:rPr lang="en-IN" sz="1300" b="1" i="0" kern="1200" dirty="0" smtClean="0">
                          <a:solidFill>
                            <a:schemeClr val="accent1">
                              <a:lumMod val="75000"/>
                            </a:schemeClr>
                          </a:solidFill>
                          <a:latin typeface="+mn-lt"/>
                          <a:ea typeface="+mn-ea"/>
                          <a:cs typeface="+mn-cs"/>
                        </a:rPr>
                        <a:t>Number of Application forms expected to be submitted in a year is around 18% of the City’s population </a:t>
                      </a:r>
                      <a:endParaRPr lang="en-IN" sz="1300" b="1" i="0" kern="1200" noProof="0" dirty="0" smtClean="0">
                        <a:solidFill>
                          <a:schemeClr val="accent1">
                            <a:lumMod val="75000"/>
                          </a:schemeClr>
                        </a:solidFill>
                        <a:latin typeface="+mn-lt"/>
                        <a:ea typeface="+mn-ea"/>
                        <a:cs typeface="+mn-cs"/>
                      </a:endParaRPr>
                    </a:p>
                  </a:txBody>
                  <a:tcPr>
                    <a:solidFill>
                      <a:schemeClr val="accent1">
                        <a:lumMod val="20000"/>
                        <a:lumOff val="80000"/>
                      </a:schemeClr>
                    </a:solidFill>
                  </a:tcPr>
                </a:tc>
              </a:tr>
            </a:tbl>
          </a:graphicData>
        </a:graphic>
      </p:graphicFrame>
      <p:sp>
        <p:nvSpPr>
          <p:cNvPr id="15"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16" name="Table 15"/>
          <p:cNvGraphicFramePr>
            <a:graphicFrameLocks noGrp="1"/>
          </p:cNvGraphicFramePr>
          <p:nvPr/>
        </p:nvGraphicFramePr>
        <p:xfrm>
          <a:off x="323880" y="1785910"/>
          <a:ext cx="8534400" cy="883920"/>
        </p:xfrm>
        <a:graphic>
          <a:graphicData uri="http://schemas.openxmlformats.org/drawingml/2006/table">
            <a:tbl>
              <a:tblPr firstRow="1" bandRow="1">
                <a:tableStyleId>{5C22544A-7EE6-4342-B048-85BDC9FD1C3A}</a:tableStyleId>
              </a:tblPr>
              <a:tblGrid>
                <a:gridCol w="8534400"/>
              </a:tblGrid>
              <a:tr h="380999">
                <a:tc>
                  <a:txBody>
                    <a:bodyPr/>
                    <a:lstStyle/>
                    <a:p>
                      <a:pPr marL="0" indent="0">
                        <a:buClr>
                          <a:srgbClr val="558ED5"/>
                        </a:buClr>
                        <a:buFont typeface="Wingdings" pitchFamily="2" charset="2"/>
                        <a:buChar char="§"/>
                      </a:pPr>
                      <a:r>
                        <a:rPr lang="en-IN" sz="1300" b="0" kern="1200" dirty="0" smtClean="0">
                          <a:solidFill>
                            <a:schemeClr val="dk1"/>
                          </a:solidFill>
                          <a:latin typeface="+mn-lt"/>
                          <a:ea typeface="+mn-ea"/>
                          <a:cs typeface="+mn-cs"/>
                        </a:rPr>
                        <a:t>  As per the census of 2011, India has </a:t>
                      </a:r>
                      <a:r>
                        <a:rPr lang="en-IN" sz="1300" b="1" i="0" kern="1200" dirty="0" smtClean="0">
                          <a:solidFill>
                            <a:schemeClr val="accent1">
                              <a:lumMod val="75000"/>
                            </a:schemeClr>
                          </a:solidFill>
                          <a:latin typeface="+mn-lt"/>
                          <a:ea typeface="+mn-ea"/>
                          <a:cs typeface="+mn-cs"/>
                        </a:rPr>
                        <a:t>54 Cities  </a:t>
                      </a:r>
                      <a:r>
                        <a:rPr lang="en-IN" sz="1300" b="0" kern="1200" baseline="0" dirty="0" smtClean="0">
                          <a:solidFill>
                            <a:schemeClr val="dk1"/>
                          </a:solidFill>
                          <a:latin typeface="+mn-lt"/>
                          <a:ea typeface="+mn-ea"/>
                          <a:cs typeface="+mn-cs"/>
                        </a:rPr>
                        <a:t>with a </a:t>
                      </a:r>
                      <a:r>
                        <a:rPr lang="en-IN" sz="1300" b="1" i="0" kern="1200" dirty="0" smtClean="0">
                          <a:solidFill>
                            <a:schemeClr val="accent1">
                              <a:lumMod val="75000"/>
                            </a:schemeClr>
                          </a:solidFill>
                          <a:latin typeface="+mn-lt"/>
                          <a:ea typeface="+mn-ea"/>
                          <a:cs typeface="+mn-cs"/>
                        </a:rPr>
                        <a:t>Population greater than 10 Lakhs</a:t>
                      </a:r>
                      <a:r>
                        <a:rPr lang="en-IN" sz="1300" b="0" kern="1200" baseline="0" dirty="0" smtClean="0">
                          <a:solidFill>
                            <a:schemeClr val="dk1"/>
                          </a:solidFill>
                          <a:latin typeface="+mn-lt"/>
                          <a:ea typeface="+mn-ea"/>
                          <a:cs typeface="+mn-cs"/>
                        </a:rPr>
                        <a:t>.</a:t>
                      </a:r>
                    </a:p>
                    <a:p>
                      <a:pPr marL="0" indent="0">
                        <a:buClr>
                          <a:srgbClr val="558ED5"/>
                        </a:buClr>
                        <a:buFont typeface="Wingdings" pitchFamily="2" charset="2"/>
                        <a:buChar char="§"/>
                      </a:pPr>
                      <a:r>
                        <a:rPr lang="en-IN" sz="1300" b="0" kern="1200" baseline="0" noProof="0" dirty="0" smtClean="0">
                          <a:solidFill>
                            <a:schemeClr val="dk1"/>
                          </a:solidFill>
                          <a:latin typeface="+mn-lt"/>
                          <a:ea typeface="+mn-ea"/>
                          <a:cs typeface="+mn-cs"/>
                        </a:rPr>
                        <a:t>  The </a:t>
                      </a:r>
                      <a:r>
                        <a:rPr lang="en-IN" sz="1300" b="1" i="0" kern="1200" noProof="0" dirty="0" smtClean="0">
                          <a:solidFill>
                            <a:schemeClr val="accent1">
                              <a:lumMod val="75000"/>
                            </a:schemeClr>
                          </a:solidFill>
                          <a:latin typeface="+mn-lt"/>
                          <a:ea typeface="+mn-ea"/>
                          <a:cs typeface="+mn-cs"/>
                        </a:rPr>
                        <a:t>Combined Population </a:t>
                      </a:r>
                      <a:r>
                        <a:rPr lang="en-IN" sz="1300" b="0" kern="1200" baseline="0" noProof="0" dirty="0" smtClean="0">
                          <a:solidFill>
                            <a:schemeClr val="dk1"/>
                          </a:solidFill>
                          <a:latin typeface="+mn-lt"/>
                          <a:ea typeface="+mn-ea"/>
                          <a:cs typeface="+mn-cs"/>
                        </a:rPr>
                        <a:t>of these 54 Cities is </a:t>
                      </a:r>
                      <a:r>
                        <a:rPr lang="en-IN" sz="1300" b="1" i="0" kern="1200" noProof="0" dirty="0" smtClean="0">
                          <a:solidFill>
                            <a:schemeClr val="accent1">
                              <a:lumMod val="75000"/>
                            </a:schemeClr>
                          </a:solidFill>
                          <a:latin typeface="+mn-lt"/>
                          <a:ea typeface="+mn-ea"/>
                          <a:cs typeface="+mn-cs"/>
                        </a:rPr>
                        <a:t>16.22 crores</a:t>
                      </a:r>
                      <a:r>
                        <a:rPr lang="en-IN" sz="1300" b="0" kern="1200" baseline="0" noProof="0" dirty="0" smtClean="0">
                          <a:solidFill>
                            <a:schemeClr val="dk1"/>
                          </a:solidFill>
                          <a:latin typeface="+mn-lt"/>
                          <a:ea typeface="+mn-ea"/>
                          <a:cs typeface="+mn-cs"/>
                        </a:rPr>
                        <a:t>.</a:t>
                      </a:r>
                    </a:p>
                    <a:p>
                      <a:pPr marL="0" indent="0">
                        <a:buClr>
                          <a:srgbClr val="558ED5"/>
                        </a:buClr>
                        <a:buFont typeface="Wingdings" pitchFamily="2" charset="2"/>
                        <a:buChar char="§"/>
                      </a:pPr>
                      <a:r>
                        <a:rPr lang="en-IN" sz="1300" b="0" kern="1200" baseline="0" noProof="0" dirty="0" smtClean="0">
                          <a:solidFill>
                            <a:schemeClr val="dk1"/>
                          </a:solidFill>
                          <a:latin typeface="+mn-lt"/>
                          <a:ea typeface="+mn-ea"/>
                          <a:cs typeface="+mn-cs"/>
                        </a:rPr>
                        <a:t>  This means that </a:t>
                      </a:r>
                      <a:r>
                        <a:rPr lang="en-IN" sz="1300" b="1" i="0" kern="1200" noProof="0" dirty="0" smtClean="0">
                          <a:solidFill>
                            <a:schemeClr val="accent1">
                              <a:lumMod val="75000"/>
                            </a:schemeClr>
                          </a:solidFill>
                          <a:latin typeface="+mn-lt"/>
                          <a:ea typeface="+mn-ea"/>
                          <a:cs typeface="+mn-cs"/>
                        </a:rPr>
                        <a:t>2.92 crore application form </a:t>
                      </a:r>
                      <a:r>
                        <a:rPr lang="en-IN" sz="1300" b="0" kern="1200" baseline="0" noProof="0" dirty="0" smtClean="0">
                          <a:solidFill>
                            <a:schemeClr val="dk1"/>
                          </a:solidFill>
                          <a:latin typeface="+mn-lt"/>
                          <a:ea typeface="+mn-ea"/>
                          <a:cs typeface="+mn-cs"/>
                        </a:rPr>
                        <a:t>need to processed every year. (18 percent of 16.22 crores)</a:t>
                      </a:r>
                    </a:p>
                    <a:p>
                      <a:pPr marL="0" indent="0">
                        <a:buClr>
                          <a:srgbClr val="558ED5"/>
                        </a:buClr>
                        <a:buFont typeface="Wingdings" pitchFamily="2" charset="2"/>
                        <a:buChar char="§"/>
                      </a:pPr>
                      <a:r>
                        <a:rPr lang="en-IN" sz="1300" b="1" i="0" kern="1200" noProof="0" dirty="0" smtClean="0">
                          <a:solidFill>
                            <a:schemeClr val="accent1">
                              <a:lumMod val="75000"/>
                            </a:schemeClr>
                          </a:solidFill>
                          <a:latin typeface="+mn-lt"/>
                          <a:ea typeface="+mn-ea"/>
                          <a:cs typeface="+mn-cs"/>
                        </a:rPr>
                        <a:t>  In 1 working day, around 116,800 Application form </a:t>
                      </a:r>
                      <a:r>
                        <a:rPr lang="en-IN" sz="1300" b="0" kern="1200" baseline="0" noProof="0" dirty="0" smtClean="0">
                          <a:solidFill>
                            <a:schemeClr val="dk1"/>
                          </a:solidFill>
                          <a:latin typeface="+mn-lt"/>
                          <a:ea typeface="+mn-ea"/>
                          <a:cs typeface="+mn-cs"/>
                        </a:rPr>
                        <a:t>need to be processed. (assuming 250 working days in a year)</a:t>
                      </a:r>
                      <a:endParaRPr lang="en-IN" sz="1300" b="0" kern="1200" noProof="0" dirty="0" smtClean="0">
                        <a:solidFill>
                          <a:schemeClr val="dk1"/>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17" name="Table 16"/>
          <p:cNvGraphicFramePr>
            <a:graphicFrameLocks noGrp="1"/>
          </p:cNvGraphicFramePr>
          <p:nvPr/>
        </p:nvGraphicFramePr>
        <p:xfrm>
          <a:off x="323880" y="2928918"/>
          <a:ext cx="8534400" cy="1905000"/>
        </p:xfrm>
        <a:graphic>
          <a:graphicData uri="http://schemas.openxmlformats.org/drawingml/2006/table">
            <a:tbl>
              <a:tblPr firstRow="1" bandRow="1">
                <a:tableStyleId>{5C22544A-7EE6-4342-B048-85BDC9FD1C3A}</a:tableStyleId>
              </a:tblPr>
              <a:tblGrid>
                <a:gridCol w="8534400"/>
              </a:tblGrid>
              <a:tr h="380999">
                <a:tc>
                  <a:txBody>
                    <a:bodyPr/>
                    <a:lstStyle/>
                    <a:p>
                      <a:pPr marL="0" indent="0">
                        <a:buClr>
                          <a:srgbClr val="558ED5"/>
                        </a:buClr>
                        <a:buFont typeface="Wingdings" pitchFamily="2" charset="2"/>
                        <a:buChar char="§"/>
                      </a:pPr>
                      <a:r>
                        <a:rPr lang="en-IN" sz="1300" b="0" kern="1200" dirty="0" smtClean="0">
                          <a:solidFill>
                            <a:schemeClr val="dk1"/>
                          </a:solidFill>
                          <a:latin typeface="+mn-lt"/>
                          <a:ea typeface="+mn-ea"/>
                          <a:cs typeface="+mn-cs"/>
                        </a:rPr>
                        <a:t>  In the new IT Based System, it would take </a:t>
                      </a:r>
                      <a:r>
                        <a:rPr lang="en-IN" sz="1300" b="1" i="0" kern="1200" dirty="0" smtClean="0">
                          <a:solidFill>
                            <a:schemeClr val="accent1">
                              <a:lumMod val="75000"/>
                            </a:schemeClr>
                          </a:solidFill>
                          <a:latin typeface="+mn-lt"/>
                          <a:ea typeface="+mn-ea"/>
                          <a:cs typeface="+mn-cs"/>
                        </a:rPr>
                        <a:t>30-35 minutes of work to completely process an Application.</a:t>
                      </a:r>
                      <a:r>
                        <a:rPr lang="en-IN" sz="1300" b="0" kern="1200" baseline="0" dirty="0" smtClean="0">
                          <a:solidFill>
                            <a:schemeClr val="dk1"/>
                          </a:solidFill>
                          <a:latin typeface="+mn-lt"/>
                          <a:ea typeface="+mn-ea"/>
                          <a:cs typeface="+mn-cs"/>
                        </a:rPr>
                        <a:t> This includes –</a:t>
                      </a:r>
                    </a:p>
                    <a:p>
                      <a:pPr marL="457200" lvl="1" indent="0">
                        <a:buClr>
                          <a:srgbClr val="558ED5"/>
                        </a:buClr>
                        <a:buFont typeface="Wingdings" pitchFamily="2" charset="2"/>
                        <a:buChar char="§"/>
                      </a:pPr>
                      <a:r>
                        <a:rPr lang="en-IN" sz="1300" b="0" kern="1200" baseline="0" dirty="0" smtClean="0">
                          <a:solidFill>
                            <a:schemeClr val="dk1"/>
                          </a:solidFill>
                          <a:latin typeface="+mn-lt"/>
                          <a:ea typeface="+mn-ea"/>
                          <a:cs typeface="+mn-cs"/>
                        </a:rPr>
                        <a:t>  Verification of Application Form </a:t>
                      </a:r>
                    </a:p>
                    <a:p>
                      <a:pPr marL="457200" lvl="1" indent="0">
                        <a:buClr>
                          <a:srgbClr val="558ED5"/>
                        </a:buClr>
                        <a:buFont typeface="Wingdings" pitchFamily="2" charset="2"/>
                        <a:buChar char="§"/>
                      </a:pPr>
                      <a:r>
                        <a:rPr lang="en-IN" sz="1300" b="0" kern="1200" baseline="0" dirty="0" smtClean="0">
                          <a:solidFill>
                            <a:schemeClr val="dk1"/>
                          </a:solidFill>
                          <a:latin typeface="+mn-lt"/>
                          <a:ea typeface="+mn-ea"/>
                          <a:cs typeface="+mn-cs"/>
                        </a:rPr>
                        <a:t>  Verification of Proof Document</a:t>
                      </a:r>
                    </a:p>
                    <a:p>
                      <a:pPr marL="457200" lvl="1" indent="0">
                        <a:buClr>
                          <a:srgbClr val="558ED5"/>
                        </a:buClr>
                        <a:buFont typeface="Wingdings" pitchFamily="2" charset="2"/>
                        <a:buChar char="§"/>
                      </a:pPr>
                      <a:r>
                        <a:rPr lang="en-IN" sz="1300" b="0" kern="1200" baseline="0" dirty="0" smtClean="0">
                          <a:solidFill>
                            <a:schemeClr val="dk1"/>
                          </a:solidFill>
                          <a:latin typeface="+mn-lt"/>
                          <a:ea typeface="+mn-ea"/>
                          <a:cs typeface="+mn-cs"/>
                        </a:rPr>
                        <a:t>  Adding Name to Voter List</a:t>
                      </a:r>
                    </a:p>
                    <a:p>
                      <a:pPr marL="457200" lvl="1" indent="0">
                        <a:buClr>
                          <a:srgbClr val="558ED5"/>
                        </a:buClr>
                        <a:buFont typeface="Wingdings" pitchFamily="2" charset="2"/>
                        <a:buChar char="§"/>
                      </a:pPr>
                      <a:r>
                        <a:rPr lang="en-IN" sz="1300" b="0" kern="1200" baseline="0" dirty="0" smtClean="0">
                          <a:solidFill>
                            <a:schemeClr val="dk1"/>
                          </a:solidFill>
                          <a:latin typeface="+mn-lt"/>
                          <a:ea typeface="+mn-ea"/>
                          <a:cs typeface="+mn-cs"/>
                        </a:rPr>
                        <a:t>  Printing and Distributing the Voter Id Card </a:t>
                      </a:r>
                    </a:p>
                    <a:p>
                      <a:pPr marL="457200" lvl="1" indent="0">
                        <a:buClr>
                          <a:srgbClr val="558ED5"/>
                        </a:buClr>
                        <a:buFont typeface="Wingdings" pitchFamily="2" charset="2"/>
                        <a:buChar char="§"/>
                      </a:pPr>
                      <a:endParaRPr lang="en-IN" sz="1300" b="0" kern="1200" baseline="0" dirty="0" smtClean="0">
                        <a:solidFill>
                          <a:schemeClr val="dk1"/>
                        </a:solidFill>
                        <a:latin typeface="+mn-lt"/>
                        <a:ea typeface="+mn-ea"/>
                        <a:cs typeface="+mn-cs"/>
                      </a:endParaRPr>
                    </a:p>
                    <a:p>
                      <a:pPr marL="0" indent="0">
                        <a:buClr>
                          <a:srgbClr val="558ED5"/>
                        </a:buClr>
                        <a:buFont typeface="Wingdings" pitchFamily="2" charset="2"/>
                        <a:buChar char="§"/>
                      </a:pPr>
                      <a:r>
                        <a:rPr lang="en-IN" sz="1300" b="0" kern="1200" baseline="0" dirty="0" smtClean="0">
                          <a:solidFill>
                            <a:schemeClr val="dk1"/>
                          </a:solidFill>
                          <a:latin typeface="+mn-lt"/>
                          <a:ea typeface="+mn-ea"/>
                          <a:cs typeface="+mn-cs"/>
                        </a:rPr>
                        <a:t>  </a:t>
                      </a:r>
                      <a:r>
                        <a:rPr lang="en-IN" sz="1300" b="1" i="0" kern="1200" dirty="0" smtClean="0">
                          <a:solidFill>
                            <a:schemeClr val="accent1">
                              <a:lumMod val="75000"/>
                            </a:schemeClr>
                          </a:solidFill>
                          <a:latin typeface="+mn-lt"/>
                          <a:ea typeface="+mn-ea"/>
                          <a:cs typeface="+mn-cs"/>
                        </a:rPr>
                        <a:t>One employee </a:t>
                      </a:r>
                      <a:r>
                        <a:rPr lang="en-IN" sz="1300" b="0" kern="1200" baseline="0" dirty="0" smtClean="0">
                          <a:solidFill>
                            <a:schemeClr val="dk1"/>
                          </a:solidFill>
                          <a:latin typeface="+mn-lt"/>
                          <a:ea typeface="+mn-ea"/>
                          <a:cs typeface="+mn-cs"/>
                        </a:rPr>
                        <a:t>of Election Department  would be able to process </a:t>
                      </a:r>
                      <a:r>
                        <a:rPr lang="en-IN" sz="1300" b="1" i="0" kern="1200" dirty="0" smtClean="0">
                          <a:solidFill>
                            <a:schemeClr val="accent1">
                              <a:lumMod val="75000"/>
                            </a:schemeClr>
                          </a:solidFill>
                          <a:latin typeface="+mn-lt"/>
                          <a:ea typeface="+mn-ea"/>
                          <a:cs typeface="+mn-cs"/>
                        </a:rPr>
                        <a:t>15-20 applications per day.</a:t>
                      </a:r>
                    </a:p>
                    <a:p>
                      <a:pPr marL="0" indent="0">
                        <a:buClr>
                          <a:srgbClr val="558ED5"/>
                        </a:buClr>
                        <a:buFont typeface="Wingdings" pitchFamily="2" charset="2"/>
                        <a:buChar char="§"/>
                      </a:pPr>
                      <a:endParaRPr lang="en-IN" sz="1300" b="0" kern="1200" baseline="0" dirty="0" smtClean="0">
                        <a:solidFill>
                          <a:schemeClr val="dk1"/>
                        </a:solidFill>
                        <a:latin typeface="+mn-lt"/>
                        <a:ea typeface="+mn-ea"/>
                        <a:cs typeface="+mn-cs"/>
                      </a:endParaRPr>
                    </a:p>
                    <a:p>
                      <a:pPr marL="0" indent="0">
                        <a:buClr>
                          <a:srgbClr val="558ED5"/>
                        </a:buClr>
                        <a:buFont typeface="Wingdings" pitchFamily="2" charset="2"/>
                        <a:buChar char="§"/>
                      </a:pPr>
                      <a:r>
                        <a:rPr lang="en-IN" sz="1300" b="0" kern="1200" baseline="0" noProof="0" dirty="0" smtClean="0">
                          <a:solidFill>
                            <a:schemeClr val="dk1"/>
                          </a:solidFill>
                          <a:latin typeface="+mn-lt"/>
                          <a:ea typeface="+mn-ea"/>
                          <a:cs typeface="+mn-cs"/>
                        </a:rPr>
                        <a:t>  Thus Election Department would require </a:t>
                      </a:r>
                      <a:r>
                        <a:rPr lang="en-IN" sz="1500" b="1" i="0" kern="1200" noProof="0" dirty="0" smtClean="0">
                          <a:solidFill>
                            <a:schemeClr val="accent1">
                              <a:lumMod val="75000"/>
                            </a:schemeClr>
                          </a:solidFill>
                          <a:latin typeface="+mn-lt"/>
                          <a:ea typeface="+mn-ea"/>
                          <a:cs typeface="+mn-cs"/>
                        </a:rPr>
                        <a:t>7500 employees  </a:t>
                      </a:r>
                      <a:r>
                        <a:rPr lang="en-IN" sz="1300" b="0" kern="1200" baseline="0" noProof="0" dirty="0" smtClean="0">
                          <a:solidFill>
                            <a:schemeClr val="dk1"/>
                          </a:solidFill>
                          <a:latin typeface="+mn-lt"/>
                          <a:ea typeface="+mn-ea"/>
                          <a:cs typeface="+mn-cs"/>
                        </a:rPr>
                        <a:t>to run this system</a:t>
                      </a:r>
                      <a:endParaRPr lang="en-IN" sz="1300" b="0" kern="1200" noProof="0" dirty="0" smtClean="0">
                        <a:solidFill>
                          <a:schemeClr val="dk1"/>
                        </a:solidFill>
                        <a:latin typeface="+mn-lt"/>
                        <a:ea typeface="+mn-ea"/>
                        <a:cs typeface="+mn-cs"/>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54092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0335"/>
            <a:ext cx="8686800" cy="377026"/>
          </a:xfrm>
          <a:prstGeom prst="rect">
            <a:avLst/>
          </a:prstGeom>
          <a:noFill/>
        </p:spPr>
        <p:txBody>
          <a:bodyPr wrap="square" rtlCol="0">
            <a:spAutoFit/>
          </a:bodyPr>
          <a:lstStyle/>
          <a:p>
            <a:pPr algn="ctr"/>
            <a:r>
              <a:rPr lang="en-IN" sz="1850" b="1" dirty="0" smtClean="0">
                <a:solidFill>
                  <a:srgbClr val="1F497D">
                    <a:lumMod val="60000"/>
                    <a:lumOff val="40000"/>
                  </a:srgbClr>
                </a:solidFill>
              </a:rPr>
              <a:t>5 c) Estimating </a:t>
            </a:r>
            <a:r>
              <a:rPr lang="en-IN" sz="1850" b="1" dirty="0" smtClean="0">
                <a:solidFill>
                  <a:srgbClr val="1F497D">
                    <a:lumMod val="60000"/>
                    <a:lumOff val="40000"/>
                  </a:srgbClr>
                </a:solidFill>
              </a:rPr>
              <a:t>Annual Expense of Running the New IT Based Voter Registration System</a:t>
            </a:r>
            <a:endParaRPr lang="en-IN" sz="1850" b="1" dirty="0">
              <a:solidFill>
                <a:srgbClr val="1F497D">
                  <a:lumMod val="60000"/>
                  <a:lumOff val="40000"/>
                </a:srgb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2720562285"/>
              </p:ext>
            </p:extLst>
          </p:nvPr>
        </p:nvGraphicFramePr>
        <p:xfrm>
          <a:off x="357158" y="1142984"/>
          <a:ext cx="8572560" cy="1676400"/>
        </p:xfrm>
        <a:graphic>
          <a:graphicData uri="http://schemas.openxmlformats.org/drawingml/2006/table">
            <a:tbl>
              <a:tblPr firstRow="1" bandRow="1">
                <a:tableStyleId>{5C22544A-7EE6-4342-B048-85BDC9FD1C3A}</a:tableStyleId>
              </a:tblPr>
              <a:tblGrid>
                <a:gridCol w="8572560"/>
              </a:tblGrid>
              <a:tr h="380999">
                <a:tc>
                  <a:txBody>
                    <a:bodyPr/>
                    <a:lstStyle/>
                    <a:p>
                      <a:pPr marL="0" indent="0">
                        <a:buClr>
                          <a:srgbClr val="558ED5"/>
                        </a:buClr>
                        <a:buFont typeface="Wingdings" pitchFamily="2" charset="2"/>
                        <a:buChar char="§"/>
                      </a:pPr>
                      <a:r>
                        <a:rPr lang="en-IN" sz="1300" b="0" kern="1200" dirty="0" smtClean="0">
                          <a:solidFill>
                            <a:schemeClr val="dk1"/>
                          </a:solidFill>
                          <a:latin typeface="+mn-lt"/>
                          <a:ea typeface="+mn-ea"/>
                          <a:cs typeface="+mn-cs"/>
                        </a:rPr>
                        <a:t>  The expenditure of maintaining 1 employee would</a:t>
                      </a:r>
                      <a:r>
                        <a:rPr lang="en-IN" sz="1300" b="0" kern="1200" baseline="0" dirty="0" smtClean="0">
                          <a:solidFill>
                            <a:schemeClr val="dk1"/>
                          </a:solidFill>
                          <a:latin typeface="+mn-lt"/>
                          <a:ea typeface="+mn-ea"/>
                          <a:cs typeface="+mn-cs"/>
                        </a:rPr>
                        <a:t> be around</a:t>
                      </a:r>
                      <a:r>
                        <a:rPr lang="en-IN" sz="1300" b="0" kern="1200" dirty="0" smtClean="0">
                          <a:solidFill>
                            <a:schemeClr val="dk1"/>
                          </a:solidFill>
                          <a:latin typeface="+mn-lt"/>
                          <a:ea typeface="+mn-ea"/>
                          <a:cs typeface="+mn-cs"/>
                        </a:rPr>
                        <a:t> </a:t>
                      </a:r>
                      <a:r>
                        <a:rPr lang="en-IN" sz="1300" b="1" i="0" kern="1200" baseline="0" dirty="0" smtClean="0">
                          <a:solidFill>
                            <a:schemeClr val="accent1">
                              <a:lumMod val="75000"/>
                            </a:schemeClr>
                          </a:solidFill>
                          <a:latin typeface="+mn-lt"/>
                          <a:ea typeface="+mn-ea"/>
                          <a:cs typeface="+mn-cs"/>
                        </a:rPr>
                        <a:t>5 Lakhs per year </a:t>
                      </a:r>
                      <a:r>
                        <a:rPr lang="en-IN" sz="1300" b="0" kern="1200" dirty="0" smtClean="0">
                          <a:solidFill>
                            <a:schemeClr val="dk1"/>
                          </a:solidFill>
                          <a:latin typeface="+mn-lt"/>
                          <a:ea typeface="+mn-ea"/>
                          <a:cs typeface="+mn-cs"/>
                        </a:rPr>
                        <a:t>(Cost of</a:t>
                      </a:r>
                      <a:r>
                        <a:rPr lang="en-IN" sz="1300" b="0" kern="1200" baseline="0" dirty="0" smtClean="0">
                          <a:solidFill>
                            <a:schemeClr val="dk1"/>
                          </a:solidFill>
                          <a:latin typeface="+mn-lt"/>
                          <a:ea typeface="+mn-ea"/>
                          <a:cs typeface="+mn-cs"/>
                        </a:rPr>
                        <a:t> </a:t>
                      </a:r>
                      <a:r>
                        <a:rPr lang="en-IN" sz="1300" b="0" kern="1200" dirty="0" smtClean="0">
                          <a:solidFill>
                            <a:schemeClr val="dk1"/>
                          </a:solidFill>
                          <a:latin typeface="+mn-lt"/>
                          <a:ea typeface="+mn-ea"/>
                          <a:cs typeface="+mn-cs"/>
                        </a:rPr>
                        <a:t>Salary + Office Infrastructure)</a:t>
                      </a:r>
                    </a:p>
                    <a:p>
                      <a:pPr marL="0" indent="0">
                        <a:buClr>
                          <a:srgbClr val="558ED5"/>
                        </a:buClr>
                        <a:buFont typeface="Wingdings" pitchFamily="2" charset="2"/>
                        <a:buChar char="§"/>
                      </a:pPr>
                      <a:endParaRPr lang="en-IN" sz="1300" b="0" kern="1200" dirty="0" smtClean="0">
                        <a:solidFill>
                          <a:schemeClr val="dk1"/>
                        </a:solidFill>
                        <a:latin typeface="+mn-lt"/>
                        <a:ea typeface="+mn-ea"/>
                        <a:cs typeface="+mn-cs"/>
                      </a:endParaRPr>
                    </a:p>
                    <a:p>
                      <a:pPr marL="0" indent="0">
                        <a:buClr>
                          <a:srgbClr val="558ED5"/>
                        </a:buClr>
                        <a:buFont typeface="Wingdings" pitchFamily="2" charset="2"/>
                        <a:buChar char="§"/>
                      </a:pPr>
                      <a:r>
                        <a:rPr lang="en-IN" sz="1300" b="0" i="0" kern="1200" noProof="0" dirty="0" smtClean="0">
                          <a:solidFill>
                            <a:schemeClr val="dk1"/>
                          </a:solidFill>
                          <a:latin typeface="+mn-lt"/>
                          <a:ea typeface="+mn-ea"/>
                          <a:cs typeface="+mn-cs"/>
                        </a:rPr>
                        <a:t>  So the Expenditure to Election Commission</a:t>
                      </a:r>
                      <a:r>
                        <a:rPr lang="en-IN" sz="1300" b="0" i="0" kern="1200" baseline="0" noProof="0" dirty="0" smtClean="0">
                          <a:solidFill>
                            <a:schemeClr val="dk1"/>
                          </a:solidFill>
                          <a:latin typeface="+mn-lt"/>
                          <a:ea typeface="+mn-ea"/>
                          <a:cs typeface="+mn-cs"/>
                        </a:rPr>
                        <a:t> to run this </a:t>
                      </a:r>
                      <a:r>
                        <a:rPr lang="en-IN" sz="1300" b="0" i="0" kern="1200" noProof="0" dirty="0" smtClean="0">
                          <a:solidFill>
                            <a:schemeClr val="dk1"/>
                          </a:solidFill>
                          <a:latin typeface="+mn-lt"/>
                          <a:ea typeface="+mn-ea"/>
                          <a:cs typeface="+mn-cs"/>
                        </a:rPr>
                        <a:t>system will be </a:t>
                      </a:r>
                      <a:r>
                        <a:rPr lang="en-IN" sz="1300" b="1" i="0" kern="1200" baseline="0" noProof="0" dirty="0" smtClean="0">
                          <a:solidFill>
                            <a:schemeClr val="accent1">
                              <a:lumMod val="75000"/>
                            </a:schemeClr>
                          </a:solidFill>
                          <a:latin typeface="+mn-lt"/>
                          <a:ea typeface="+mn-ea"/>
                          <a:cs typeface="+mn-cs"/>
                        </a:rPr>
                        <a:t>375 crore rupees per year</a:t>
                      </a:r>
                      <a:r>
                        <a:rPr lang="en-IN" sz="1300" b="1" i="0" kern="1200" noProof="0" dirty="0" smtClean="0">
                          <a:solidFill>
                            <a:schemeClr val="dk1"/>
                          </a:solidFill>
                          <a:latin typeface="+mn-lt"/>
                          <a:ea typeface="+mn-ea"/>
                          <a:cs typeface="+mn-cs"/>
                        </a:rPr>
                        <a:t>. </a:t>
                      </a:r>
                    </a:p>
                    <a:p>
                      <a:pPr marL="0" indent="0">
                        <a:buClr>
                          <a:srgbClr val="558ED5"/>
                        </a:buClr>
                        <a:buFont typeface="Wingdings" pitchFamily="2" charset="2"/>
                        <a:buNone/>
                      </a:pPr>
                      <a:r>
                        <a:rPr lang="en-IN" sz="1300" b="0" i="0" kern="1200" noProof="0" dirty="0" smtClean="0">
                          <a:solidFill>
                            <a:schemeClr val="dk1"/>
                          </a:solidFill>
                          <a:latin typeface="+mn-lt"/>
                          <a:ea typeface="+mn-ea"/>
                          <a:cs typeface="+mn-cs"/>
                        </a:rPr>
                        <a:t>(7500</a:t>
                      </a:r>
                      <a:r>
                        <a:rPr lang="en-IN" sz="1300" b="0" i="0" kern="1200" baseline="0" noProof="0" dirty="0" smtClean="0">
                          <a:solidFill>
                            <a:schemeClr val="dk1"/>
                          </a:solidFill>
                          <a:latin typeface="+mn-lt"/>
                          <a:ea typeface="+mn-ea"/>
                          <a:cs typeface="+mn-cs"/>
                        </a:rPr>
                        <a:t> employees, 5 Lakh rupees spent per employee)</a:t>
                      </a:r>
                    </a:p>
                    <a:p>
                      <a:pPr marL="0" indent="0">
                        <a:buClr>
                          <a:srgbClr val="558ED5"/>
                        </a:buClr>
                        <a:buFont typeface="Wingdings" pitchFamily="2" charset="2"/>
                        <a:buChar char="§"/>
                      </a:pPr>
                      <a:endParaRPr lang="en-IN" sz="1300" b="0" i="0" kern="1200" baseline="0" noProof="0" dirty="0" smtClean="0">
                        <a:solidFill>
                          <a:schemeClr val="dk1"/>
                        </a:solidFill>
                        <a:latin typeface="+mn-lt"/>
                        <a:ea typeface="+mn-ea"/>
                        <a:cs typeface="+mn-cs"/>
                      </a:endParaRPr>
                    </a:p>
                    <a:p>
                      <a:pPr marL="0" indent="0">
                        <a:buClr>
                          <a:srgbClr val="558ED5"/>
                        </a:buClr>
                        <a:buFont typeface="Wingdings" pitchFamily="2" charset="2"/>
                        <a:buChar char="§"/>
                      </a:pPr>
                      <a:r>
                        <a:rPr lang="en-IN" sz="1300" b="0" i="0" kern="1200" baseline="0" noProof="0" dirty="0" smtClean="0">
                          <a:solidFill>
                            <a:schemeClr val="dk1"/>
                          </a:solidFill>
                          <a:latin typeface="+mn-lt"/>
                          <a:ea typeface="+mn-ea"/>
                          <a:cs typeface="+mn-cs"/>
                        </a:rPr>
                        <a:t>  Today many sick PSU’s are being closed. The </a:t>
                      </a:r>
                      <a:r>
                        <a:rPr lang="en-IN" sz="1300" b="1" i="0" kern="1200" baseline="0" noProof="0" dirty="0" smtClean="0">
                          <a:solidFill>
                            <a:schemeClr val="accent1">
                              <a:lumMod val="75000"/>
                            </a:schemeClr>
                          </a:solidFill>
                          <a:latin typeface="+mn-lt"/>
                          <a:ea typeface="+mn-ea"/>
                          <a:cs typeface="+mn-cs"/>
                        </a:rPr>
                        <a:t>employees of these sick PSU’s can be moved to the election department </a:t>
                      </a:r>
                      <a:r>
                        <a:rPr lang="en-IN" sz="1300" b="0" i="0" kern="1200" baseline="0" noProof="0" dirty="0" smtClean="0">
                          <a:solidFill>
                            <a:schemeClr val="dk1"/>
                          </a:solidFill>
                          <a:latin typeface="+mn-lt"/>
                          <a:ea typeface="+mn-ea"/>
                          <a:cs typeface="+mn-cs"/>
                        </a:rPr>
                        <a:t>and accommodated within these 7500 vacancies. It will help the government to avoid expensive golden handshakes. It will help the PSU employees to avoid traumatic loss of job.</a:t>
                      </a:r>
                      <a:endParaRPr lang="en-IN" sz="1300" b="1" i="0" kern="1200" noProof="0" dirty="0" smtClean="0">
                        <a:solidFill>
                          <a:schemeClr val="dk1"/>
                        </a:solidFill>
                        <a:latin typeface="+mn-lt"/>
                        <a:ea typeface="+mn-ea"/>
                        <a:cs typeface="+mn-cs"/>
                      </a:endParaRPr>
                    </a:p>
                  </a:txBody>
                  <a:tcPr>
                    <a:solidFill>
                      <a:schemeClr val="accent1">
                        <a:lumMod val="20000"/>
                        <a:lumOff val="80000"/>
                      </a:schemeClr>
                    </a:solidFill>
                  </a:tcPr>
                </a:tc>
              </a:tr>
            </a:tbl>
          </a:graphicData>
        </a:graphic>
      </p:graphicFrame>
      <p:sp>
        <p:nvSpPr>
          <p:cNvPr id="10" name="TextBox 9">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5"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TextBox 13"/>
          <p:cNvSpPr txBox="1"/>
          <p:nvPr/>
        </p:nvSpPr>
        <p:spPr>
          <a:xfrm>
            <a:off x="71438" y="3071810"/>
            <a:ext cx="7572396" cy="384721"/>
          </a:xfrm>
          <a:prstGeom prst="rect">
            <a:avLst/>
          </a:prstGeom>
          <a:noFill/>
        </p:spPr>
        <p:txBody>
          <a:bodyPr wrap="square" rtlCol="0">
            <a:spAutoFit/>
          </a:bodyPr>
          <a:lstStyle/>
          <a:p>
            <a:pPr algn="ctr"/>
            <a:r>
              <a:rPr lang="en-IN" sz="1900" b="1" dirty="0" smtClean="0">
                <a:solidFill>
                  <a:srgbClr val="1F497D">
                    <a:lumMod val="60000"/>
                    <a:lumOff val="40000"/>
                  </a:srgbClr>
                </a:solidFill>
              </a:rPr>
              <a:t>5 d) Estimating </a:t>
            </a:r>
            <a:r>
              <a:rPr lang="en-IN" sz="1900" b="1" dirty="0" smtClean="0">
                <a:solidFill>
                  <a:srgbClr val="1F497D">
                    <a:lumMod val="60000"/>
                    <a:lumOff val="40000"/>
                  </a:srgbClr>
                </a:solidFill>
              </a:rPr>
              <a:t>Impact of the New IT Based Voter Registration System</a:t>
            </a:r>
            <a:endParaRPr lang="en-IN" sz="1900" b="1" dirty="0">
              <a:solidFill>
                <a:srgbClr val="1F497D">
                  <a:lumMod val="60000"/>
                  <a:lumOff val="40000"/>
                </a:srgbClr>
              </a:solidFill>
            </a:endParaRPr>
          </a:p>
        </p:txBody>
      </p:sp>
      <p:graphicFrame>
        <p:nvGraphicFramePr>
          <p:cNvPr id="18" name="Table 17"/>
          <p:cNvGraphicFramePr>
            <a:graphicFrameLocks noGrp="1"/>
          </p:cNvGraphicFramePr>
          <p:nvPr/>
        </p:nvGraphicFramePr>
        <p:xfrm>
          <a:off x="428596" y="3571877"/>
          <a:ext cx="7429552" cy="1505869"/>
        </p:xfrm>
        <a:graphic>
          <a:graphicData uri="http://schemas.openxmlformats.org/drawingml/2006/table">
            <a:tbl>
              <a:tblPr firstRow="1" bandRow="1">
                <a:tableStyleId>{69012ECD-51FC-41F1-AA8D-1B2483CD663E}</a:tableStyleId>
              </a:tblPr>
              <a:tblGrid>
                <a:gridCol w="5929354"/>
                <a:gridCol w="1500198"/>
              </a:tblGrid>
              <a:tr h="266216">
                <a:tc>
                  <a:txBody>
                    <a:bodyPr/>
                    <a:lstStyle/>
                    <a:p>
                      <a:pPr algn="ctr"/>
                      <a:r>
                        <a:rPr lang="en-US" sz="1400" dirty="0" smtClean="0"/>
                        <a:t>Parameter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Value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905">
                <a:tc>
                  <a:txBody>
                    <a:bodyPr/>
                    <a:lstStyle/>
                    <a:p>
                      <a:r>
                        <a:rPr lang="en-US" sz="1300" b="1" dirty="0" smtClean="0"/>
                        <a:t>(A) </a:t>
                      </a:r>
                      <a:r>
                        <a:rPr lang="en-US" sz="1300" dirty="0" smtClean="0"/>
                        <a:t>Population of  India</a:t>
                      </a:r>
                      <a:endParaRPr lang="en-GB"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b="1" dirty="0" smtClean="0"/>
                        <a:t> 121.02 crores</a:t>
                      </a:r>
                      <a:endParaRPr lang="en-GB" sz="13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905">
                <a:tc>
                  <a:txBody>
                    <a:bodyPr/>
                    <a:lstStyle/>
                    <a:p>
                      <a:r>
                        <a:rPr lang="en-US" sz="1300" b="1" dirty="0" smtClean="0"/>
                        <a:t>(B) </a:t>
                      </a:r>
                      <a:r>
                        <a:rPr lang="en-US" sz="1300" dirty="0" smtClean="0"/>
                        <a:t>Number of People</a:t>
                      </a:r>
                      <a:r>
                        <a:rPr lang="en-US" sz="1300" baseline="0" dirty="0" smtClean="0"/>
                        <a:t> per Seat;                                                                        </a:t>
                      </a:r>
                      <a:r>
                        <a:rPr lang="en-US" sz="1300" b="1" baseline="0" dirty="0" smtClean="0"/>
                        <a:t>B = A/545</a:t>
                      </a:r>
                      <a:endParaRPr lang="en-GB" sz="13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b="1" dirty="0" smtClean="0"/>
                        <a:t>22.2 Lakhs</a:t>
                      </a:r>
                      <a:endParaRPr lang="en-GB" sz="13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905">
                <a:tc>
                  <a:txBody>
                    <a:bodyPr/>
                    <a:lstStyle/>
                    <a:p>
                      <a:r>
                        <a:rPr lang="en-US" sz="1300" b="1" dirty="0" smtClean="0"/>
                        <a:t>(C) </a:t>
                      </a:r>
                      <a:r>
                        <a:rPr lang="en-US" sz="1300" b="0" dirty="0" smtClean="0"/>
                        <a:t>Combined</a:t>
                      </a:r>
                      <a:r>
                        <a:rPr lang="en-US" sz="1300" b="0" baseline="0" dirty="0" smtClean="0"/>
                        <a:t> </a:t>
                      </a:r>
                      <a:r>
                        <a:rPr lang="en-US" sz="1300" b="0" dirty="0" smtClean="0"/>
                        <a:t>Population of the 54 cities to be covered by this system</a:t>
                      </a:r>
                      <a:endParaRPr lang="en-GB" sz="13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b="1" dirty="0" smtClean="0"/>
                        <a:t>16.22 crores</a:t>
                      </a:r>
                      <a:endParaRPr lang="en-GB" sz="13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389">
                <a:tc>
                  <a:txBody>
                    <a:bodyPr/>
                    <a:lstStyle/>
                    <a:p>
                      <a:r>
                        <a:rPr lang="en-US" sz="1300" b="1" dirty="0" smtClean="0"/>
                        <a:t>(D) </a:t>
                      </a:r>
                      <a:r>
                        <a:rPr lang="en-US" sz="1300" b="0" dirty="0" smtClean="0"/>
                        <a:t>Number of Lok Sabha Seats represented by these 54 cities;        </a:t>
                      </a:r>
                      <a:r>
                        <a:rPr lang="en-US" sz="1300" b="0" baseline="0" dirty="0" smtClean="0"/>
                        <a:t>          </a:t>
                      </a:r>
                      <a:r>
                        <a:rPr lang="en-US" sz="1300" b="1" baseline="0" dirty="0" smtClean="0"/>
                        <a:t>D = C / B</a:t>
                      </a:r>
                      <a:endParaRPr lang="en-GB" sz="13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300" b="1" dirty="0" smtClean="0"/>
                        <a:t>73 Lok Sabha Seats</a:t>
                      </a:r>
                      <a:endParaRPr lang="en-GB" sz="13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xmlns="" val="2720562285"/>
              </p:ext>
            </p:extLst>
          </p:nvPr>
        </p:nvGraphicFramePr>
        <p:xfrm>
          <a:off x="428596" y="5357826"/>
          <a:ext cx="8572560" cy="883920"/>
        </p:xfrm>
        <a:graphic>
          <a:graphicData uri="http://schemas.openxmlformats.org/drawingml/2006/table">
            <a:tbl>
              <a:tblPr firstRow="1" bandRow="1">
                <a:tableStyleId>{5C22544A-7EE6-4342-B048-85BDC9FD1C3A}</a:tableStyleId>
              </a:tblPr>
              <a:tblGrid>
                <a:gridCol w="8572560"/>
              </a:tblGrid>
              <a:tr h="380999">
                <a:tc>
                  <a:txBody>
                    <a:bodyPr/>
                    <a:lstStyle/>
                    <a:p>
                      <a:pPr marL="0" indent="0">
                        <a:buClr>
                          <a:srgbClr val="558ED5"/>
                        </a:buClr>
                        <a:buFont typeface="Wingdings" pitchFamily="2" charset="2"/>
                        <a:buNone/>
                      </a:pPr>
                      <a:r>
                        <a:rPr lang="en-IN" sz="1300" b="0" kern="1200" noProof="0" dirty="0" smtClean="0">
                          <a:solidFill>
                            <a:schemeClr val="dk1"/>
                          </a:solidFill>
                          <a:latin typeface="+mn-lt"/>
                          <a:ea typeface="+mn-ea"/>
                          <a:cs typeface="+mn-cs"/>
                        </a:rPr>
                        <a:t>However</a:t>
                      </a:r>
                      <a:r>
                        <a:rPr lang="en-IN" sz="1300" b="0" i="0" kern="1200" noProof="0" dirty="0" smtClean="0">
                          <a:solidFill>
                            <a:schemeClr val="dk1"/>
                          </a:solidFill>
                          <a:latin typeface="+mn-lt"/>
                          <a:ea typeface="+mn-ea"/>
                          <a:cs typeface="+mn-cs"/>
                        </a:rPr>
                        <a:t> on</a:t>
                      </a:r>
                      <a:r>
                        <a:rPr lang="en-IN" sz="1300" b="0" i="0" kern="1200" baseline="0" noProof="0" dirty="0" smtClean="0">
                          <a:solidFill>
                            <a:schemeClr val="dk1"/>
                          </a:solidFill>
                          <a:latin typeface="+mn-lt"/>
                          <a:ea typeface="+mn-ea"/>
                          <a:cs typeface="+mn-cs"/>
                        </a:rPr>
                        <a:t> ground, many</a:t>
                      </a:r>
                      <a:r>
                        <a:rPr lang="en-IN" sz="1300" b="0" i="0" kern="1200" noProof="0" dirty="0" smtClean="0">
                          <a:solidFill>
                            <a:schemeClr val="dk1"/>
                          </a:solidFill>
                          <a:latin typeface="+mn-lt"/>
                          <a:ea typeface="+mn-ea"/>
                          <a:cs typeface="+mn-cs"/>
                        </a:rPr>
                        <a:t> Lok Sabha constituencies contain both urban and rural areas. </a:t>
                      </a:r>
                    </a:p>
                    <a:p>
                      <a:pPr marL="0" indent="0">
                        <a:buClr>
                          <a:srgbClr val="558ED5"/>
                        </a:buClr>
                        <a:buFont typeface="Wingdings" pitchFamily="2" charset="2"/>
                        <a:buNone/>
                      </a:pPr>
                      <a:r>
                        <a:rPr lang="en-IN" sz="1300" b="0" i="0" kern="1200" noProof="0" dirty="0" smtClean="0">
                          <a:solidFill>
                            <a:schemeClr val="dk1"/>
                          </a:solidFill>
                          <a:latin typeface="+mn-lt"/>
                          <a:ea typeface="+mn-ea"/>
                          <a:cs typeface="+mn-cs"/>
                        </a:rPr>
                        <a:t>So these cities will not be represented by 73 exclusively urban Lok Sabha seats.</a:t>
                      </a:r>
                    </a:p>
                    <a:p>
                      <a:pPr marL="0" indent="0">
                        <a:buClr>
                          <a:srgbClr val="558ED5"/>
                        </a:buClr>
                        <a:buFont typeface="Wingdings" pitchFamily="2" charset="2"/>
                        <a:buNone/>
                      </a:pPr>
                      <a:r>
                        <a:rPr lang="en-IN" sz="1300" b="0" i="0" kern="1200" noProof="0" dirty="0" smtClean="0">
                          <a:solidFill>
                            <a:schemeClr val="dk1"/>
                          </a:solidFill>
                          <a:latin typeface="+mn-lt"/>
                          <a:ea typeface="+mn-ea"/>
                          <a:cs typeface="+mn-cs"/>
                        </a:rPr>
                        <a:t>Rather</a:t>
                      </a:r>
                      <a:r>
                        <a:rPr lang="en-IN" sz="1300" b="0" i="0" kern="1200" baseline="0" noProof="0" dirty="0" smtClean="0">
                          <a:solidFill>
                            <a:schemeClr val="dk1"/>
                          </a:solidFill>
                          <a:latin typeface="+mn-lt"/>
                          <a:ea typeface="+mn-ea"/>
                          <a:cs typeface="+mn-cs"/>
                        </a:rPr>
                        <a:t> </a:t>
                      </a:r>
                      <a:r>
                        <a:rPr lang="en-IN" sz="1300" b="0" kern="1200" noProof="0" dirty="0" smtClean="0">
                          <a:solidFill>
                            <a:schemeClr val="dk1"/>
                          </a:solidFill>
                          <a:latin typeface="+mn-lt"/>
                          <a:ea typeface="+mn-ea"/>
                          <a:cs typeface="+mn-cs"/>
                        </a:rPr>
                        <a:t>they</a:t>
                      </a:r>
                      <a:r>
                        <a:rPr lang="en-IN" sz="1300" b="0" i="0" kern="1200" baseline="0" noProof="0" dirty="0" smtClean="0">
                          <a:solidFill>
                            <a:schemeClr val="dk1"/>
                          </a:solidFill>
                          <a:latin typeface="+mn-lt"/>
                          <a:ea typeface="+mn-ea"/>
                          <a:cs typeface="+mn-cs"/>
                        </a:rPr>
                        <a:t> will be spread across 100+ Lok Sabha seats which also include some of the neighbouring rural areas.</a:t>
                      </a:r>
                    </a:p>
                    <a:p>
                      <a:pPr marL="0" indent="0">
                        <a:buClr>
                          <a:srgbClr val="558ED5"/>
                        </a:buClr>
                        <a:buFont typeface="Wingdings" pitchFamily="2" charset="2"/>
                        <a:buNone/>
                      </a:pPr>
                      <a:r>
                        <a:rPr lang="en-IN" sz="1300" b="0" i="0" kern="1200" baseline="0" noProof="0" dirty="0" smtClean="0">
                          <a:solidFill>
                            <a:schemeClr val="dk1"/>
                          </a:solidFill>
                          <a:latin typeface="+mn-lt"/>
                          <a:ea typeface="+mn-ea"/>
                          <a:cs typeface="+mn-cs"/>
                        </a:rPr>
                        <a:t>Thus the New IT Based Voter Registration System will </a:t>
                      </a:r>
                      <a:r>
                        <a:rPr lang="en-IN" sz="1300" b="1" i="0" kern="1200" baseline="0" noProof="0" dirty="0" smtClean="0">
                          <a:solidFill>
                            <a:schemeClr val="dk1"/>
                          </a:solidFill>
                          <a:latin typeface="+mn-lt"/>
                          <a:ea typeface="+mn-ea"/>
                          <a:cs typeface="+mn-cs"/>
                        </a:rPr>
                        <a:t>impact around 100 Lok Sabha Seats.</a:t>
                      </a:r>
                      <a:endParaRPr lang="en-IN" sz="1300" b="0" i="0" kern="1200" noProof="0" dirty="0" smtClean="0">
                        <a:solidFill>
                          <a:schemeClr val="dk1"/>
                        </a:solidFill>
                        <a:latin typeface="+mn-lt"/>
                        <a:ea typeface="+mn-ea"/>
                        <a:cs typeface="+mn-cs"/>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54092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0335"/>
            <a:ext cx="8686800" cy="392415"/>
          </a:xfrm>
          <a:prstGeom prst="rect">
            <a:avLst/>
          </a:prstGeom>
          <a:noFill/>
        </p:spPr>
        <p:txBody>
          <a:bodyPr wrap="square" rtlCol="0">
            <a:spAutoFit/>
          </a:bodyPr>
          <a:lstStyle/>
          <a:p>
            <a:pPr algn="ctr"/>
            <a:r>
              <a:rPr lang="en-IN" sz="1950" b="1" dirty="0" smtClean="0">
                <a:solidFill>
                  <a:srgbClr val="1F497D">
                    <a:lumMod val="60000"/>
                    <a:lumOff val="40000"/>
                  </a:srgbClr>
                </a:solidFill>
              </a:rPr>
              <a:t>6 </a:t>
            </a:r>
            <a:r>
              <a:rPr lang="en-IN" sz="1950" b="1" dirty="0" smtClean="0">
                <a:solidFill>
                  <a:srgbClr val="1F497D">
                    <a:lumMod val="60000"/>
                    <a:lumOff val="40000"/>
                  </a:srgbClr>
                </a:solidFill>
              </a:rPr>
              <a:t>a) </a:t>
            </a:r>
            <a:r>
              <a:rPr lang="en-IN" sz="1950" b="1" dirty="0" smtClean="0">
                <a:solidFill>
                  <a:srgbClr val="1F497D">
                    <a:lumMod val="60000"/>
                    <a:lumOff val="40000"/>
                  </a:srgbClr>
                </a:solidFill>
              </a:rPr>
              <a:t>Cost </a:t>
            </a:r>
            <a:r>
              <a:rPr lang="en-IN" sz="1950" b="1" dirty="0" smtClean="0">
                <a:solidFill>
                  <a:srgbClr val="1F497D">
                    <a:lumMod val="60000"/>
                    <a:lumOff val="40000"/>
                  </a:srgbClr>
                </a:solidFill>
              </a:rPr>
              <a:t>Cutting Options that MUST be Avoided while Creating this Critical System</a:t>
            </a:r>
            <a:endParaRPr lang="en-IN" sz="1950" b="1" dirty="0">
              <a:solidFill>
                <a:srgbClr val="1F497D">
                  <a:lumMod val="60000"/>
                  <a:lumOff val="40000"/>
                </a:srgbClr>
              </a:solidFill>
            </a:endParaRPr>
          </a:p>
        </p:txBody>
      </p:sp>
      <p:sp>
        <p:nvSpPr>
          <p:cNvPr id="15"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xmlns="" val="2720562285"/>
              </p:ext>
            </p:extLst>
          </p:nvPr>
        </p:nvGraphicFramePr>
        <p:xfrm>
          <a:off x="357158" y="1000108"/>
          <a:ext cx="8572560" cy="3489960"/>
        </p:xfrm>
        <a:graphic>
          <a:graphicData uri="http://schemas.openxmlformats.org/drawingml/2006/table">
            <a:tbl>
              <a:tblPr firstRow="1" bandRow="1">
                <a:tableStyleId>{5C22544A-7EE6-4342-B048-85BDC9FD1C3A}</a:tableStyleId>
              </a:tblPr>
              <a:tblGrid>
                <a:gridCol w="8572560"/>
              </a:tblGrid>
              <a:tr h="2879406">
                <a:tc>
                  <a:txBody>
                    <a:bodyPr/>
                    <a:lstStyle/>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500" b="1" i="0" kern="1200" baseline="0" noProof="0" dirty="0" smtClean="0">
                          <a:solidFill>
                            <a:schemeClr val="accent1">
                              <a:lumMod val="75000"/>
                            </a:schemeClr>
                          </a:solidFill>
                          <a:latin typeface="+mn-lt"/>
                          <a:ea typeface="+mn-ea"/>
                          <a:cs typeface="+mn-cs"/>
                        </a:rPr>
                        <a:t>Avoid Using Private Contractors instead of hiring Employees for Election Department</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endParaRPr lang="en-IN" sz="1300" b="0" i="0" kern="1200" baseline="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r>
                        <a:rPr lang="en-IN" sz="1300" b="0" i="0" kern="1200" baseline="0" noProof="0" dirty="0" smtClean="0">
                          <a:solidFill>
                            <a:schemeClr val="dk1"/>
                          </a:solidFill>
                          <a:latin typeface="+mn-lt"/>
                          <a:ea typeface="+mn-ea"/>
                          <a:cs typeface="+mn-cs"/>
                        </a:rPr>
                        <a:t>  It is possible </a:t>
                      </a:r>
                      <a:r>
                        <a:rPr lang="en-IN" sz="1300" b="1" i="0" kern="1200" baseline="0" noProof="0" dirty="0" smtClean="0">
                          <a:solidFill>
                            <a:schemeClr val="accent1">
                              <a:lumMod val="75000"/>
                            </a:schemeClr>
                          </a:solidFill>
                          <a:latin typeface="+mn-lt"/>
                          <a:ea typeface="+mn-ea"/>
                          <a:cs typeface="+mn-cs"/>
                        </a:rPr>
                        <a:t>to reduce this cost to half, by using private contractors</a:t>
                      </a:r>
                      <a:r>
                        <a:rPr lang="en-IN" sz="1300" b="0" i="0" kern="1200" baseline="0" noProof="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i="0" kern="1200" baseline="0" noProof="0" dirty="0" smtClean="0">
                          <a:solidFill>
                            <a:schemeClr val="dk1"/>
                          </a:solidFill>
                          <a:latin typeface="+mn-lt"/>
                          <a:ea typeface="+mn-ea"/>
                          <a:cs typeface="+mn-cs"/>
                        </a:rPr>
                        <a:t>However we will </a:t>
                      </a:r>
                      <a:r>
                        <a:rPr lang="en-IN" sz="1300" b="1" i="0" kern="1200" baseline="0" noProof="0" dirty="0" smtClean="0">
                          <a:solidFill>
                            <a:schemeClr val="accent1">
                              <a:lumMod val="75000"/>
                            </a:schemeClr>
                          </a:solidFill>
                          <a:latin typeface="+mn-lt"/>
                          <a:ea typeface="+mn-ea"/>
                          <a:cs typeface="+mn-cs"/>
                        </a:rPr>
                        <a:t>strongly recommend AGAINST</a:t>
                      </a:r>
                      <a:r>
                        <a:rPr lang="en-IN" sz="1300" b="0" i="0" kern="1200" baseline="0" noProof="0" dirty="0" smtClean="0">
                          <a:solidFill>
                            <a:schemeClr val="dk1"/>
                          </a:solidFill>
                          <a:latin typeface="+mn-lt"/>
                          <a:ea typeface="+mn-ea"/>
                          <a:cs typeface="+mn-cs"/>
                        </a:rPr>
                        <a:t> using such an approach. </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i="0" kern="1200" baseline="0" noProof="0" dirty="0" smtClean="0">
                          <a:solidFill>
                            <a:schemeClr val="dk1"/>
                          </a:solidFill>
                          <a:latin typeface="+mn-lt"/>
                          <a:ea typeface="+mn-ea"/>
                          <a:cs typeface="+mn-cs"/>
                        </a:rPr>
                        <a:t>Significant amount of wrong doings might occur in this critical activity if it is done by low cost private contractors .</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endParaRPr lang="en-IN" sz="1300" b="0" i="0" kern="1200" baseline="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endParaRPr lang="en-IN" sz="1300" b="0" i="0" kern="1200" baseline="0" noProof="0" dirty="0" smtClean="0">
                        <a:solidFill>
                          <a:schemeClr val="dk1"/>
                        </a:solidFill>
                        <a:latin typeface="+mn-lt"/>
                        <a:ea typeface="+mn-ea"/>
                        <a:cs typeface="+mn-cs"/>
                      </a:endParaRPr>
                    </a:p>
                    <a:p>
                      <a:pPr marL="0" indent="0">
                        <a:buClr>
                          <a:srgbClr val="558ED5"/>
                        </a:buClr>
                        <a:buFont typeface="Wingdings" pitchFamily="2" charset="2"/>
                        <a:buChar char="§"/>
                      </a:pPr>
                      <a:r>
                        <a:rPr lang="en-IN" sz="1300" b="0" i="0" kern="1200" baseline="0" noProof="0" dirty="0" smtClean="0">
                          <a:solidFill>
                            <a:schemeClr val="dk1"/>
                          </a:solidFill>
                          <a:latin typeface="+mn-lt"/>
                          <a:ea typeface="+mn-ea"/>
                          <a:cs typeface="+mn-cs"/>
                        </a:rPr>
                        <a:t>  If any wrong doing is committed in this critical work then the </a:t>
                      </a:r>
                      <a:r>
                        <a:rPr lang="en-IN" sz="1300" b="1" i="0" kern="1200" baseline="0" noProof="0" dirty="0" smtClean="0">
                          <a:solidFill>
                            <a:schemeClr val="accent1">
                              <a:lumMod val="75000"/>
                            </a:schemeClr>
                          </a:solidFill>
                          <a:latin typeface="+mn-lt"/>
                          <a:ea typeface="+mn-ea"/>
                          <a:cs typeface="+mn-cs"/>
                        </a:rPr>
                        <a:t>IT System </a:t>
                      </a:r>
                      <a:r>
                        <a:rPr lang="en-IN" sz="1300" b="0" i="0" kern="1200" baseline="0" noProof="0" dirty="0" smtClean="0">
                          <a:solidFill>
                            <a:schemeClr val="dk1"/>
                          </a:solidFill>
                          <a:latin typeface="+mn-lt"/>
                          <a:ea typeface="+mn-ea"/>
                          <a:cs typeface="+mn-cs"/>
                        </a:rPr>
                        <a:t>will allow us to easily </a:t>
                      </a:r>
                      <a:r>
                        <a:rPr lang="en-IN" sz="1300" b="1" i="0" kern="1200" baseline="0" noProof="0" dirty="0" smtClean="0">
                          <a:solidFill>
                            <a:schemeClr val="accent1">
                              <a:lumMod val="75000"/>
                            </a:schemeClr>
                          </a:solidFill>
                          <a:latin typeface="+mn-lt"/>
                          <a:ea typeface="+mn-ea"/>
                          <a:cs typeface="+mn-cs"/>
                        </a:rPr>
                        <a:t>pin point the Operator </a:t>
                      </a:r>
                      <a:r>
                        <a:rPr lang="en-IN" sz="1300" b="0" i="0" kern="1200" baseline="0" noProof="0" dirty="0" smtClean="0">
                          <a:solidFill>
                            <a:schemeClr val="dk1"/>
                          </a:solidFill>
                          <a:latin typeface="+mn-lt"/>
                          <a:ea typeface="+mn-ea"/>
                          <a:cs typeface="+mn-cs"/>
                        </a:rPr>
                        <a:t>who has committed it. Strict action like Suspension or Dismissal can be taken against the errant person. </a:t>
                      </a:r>
                    </a:p>
                    <a:p>
                      <a:pPr marL="0" indent="0">
                        <a:buClr>
                          <a:srgbClr val="558ED5"/>
                        </a:buClr>
                        <a:buFont typeface="Wingdings" pitchFamily="2" charset="2"/>
                        <a:buChar char="§"/>
                      </a:pPr>
                      <a:endParaRPr lang="en-IN" sz="1300" b="0" i="0" kern="1200" baseline="0" noProof="0" dirty="0" smtClean="0">
                        <a:solidFill>
                          <a:schemeClr val="dk1"/>
                        </a:solidFill>
                        <a:latin typeface="+mn-lt"/>
                        <a:ea typeface="+mn-ea"/>
                        <a:cs typeface="+mn-cs"/>
                      </a:endParaRPr>
                    </a:p>
                    <a:p>
                      <a:pPr marL="0" indent="0">
                        <a:buClr>
                          <a:srgbClr val="558ED5"/>
                        </a:buClr>
                        <a:buFont typeface="Wingdings" pitchFamily="2" charset="2"/>
                        <a:buChar char="§"/>
                      </a:pPr>
                      <a:endParaRPr lang="en-IN" sz="1300" b="0" i="0" kern="1200" baseline="0" noProof="0" dirty="0" smtClean="0">
                        <a:solidFill>
                          <a:schemeClr val="dk1"/>
                        </a:solidFill>
                        <a:latin typeface="+mn-lt"/>
                        <a:ea typeface="+mn-ea"/>
                        <a:cs typeface="+mn-cs"/>
                      </a:endParaRPr>
                    </a:p>
                    <a:p>
                      <a:pPr marL="0" indent="0">
                        <a:buClr>
                          <a:srgbClr val="558ED5"/>
                        </a:buClr>
                        <a:buFont typeface="Wingdings" pitchFamily="2" charset="2"/>
                        <a:buChar char="§"/>
                      </a:pPr>
                      <a:r>
                        <a:rPr lang="en-IN" sz="1300" b="0" i="0" kern="1200" baseline="0" noProof="0" dirty="0" smtClean="0">
                          <a:solidFill>
                            <a:schemeClr val="dk1"/>
                          </a:solidFill>
                          <a:latin typeface="+mn-lt"/>
                          <a:ea typeface="+mn-ea"/>
                          <a:cs typeface="+mn-cs"/>
                        </a:rPr>
                        <a:t>  A </a:t>
                      </a:r>
                      <a:r>
                        <a:rPr lang="en-IN" sz="1300" b="1" i="0" kern="1200" baseline="0" noProof="0" dirty="0" smtClean="0">
                          <a:solidFill>
                            <a:schemeClr val="accent1">
                              <a:lumMod val="75000"/>
                            </a:schemeClr>
                          </a:solidFill>
                          <a:latin typeface="+mn-lt"/>
                          <a:ea typeface="+mn-ea"/>
                          <a:cs typeface="+mn-cs"/>
                        </a:rPr>
                        <a:t>Government job is Valued Greatly for its Stability and Post Retirement benefits</a:t>
                      </a:r>
                      <a:r>
                        <a:rPr lang="en-IN" sz="1300" b="0" i="0" kern="1200" baseline="0" noProof="0" dirty="0" smtClean="0">
                          <a:solidFill>
                            <a:schemeClr val="dk1"/>
                          </a:solidFill>
                          <a:latin typeface="+mn-lt"/>
                          <a:ea typeface="+mn-ea"/>
                          <a:cs typeface="+mn-cs"/>
                        </a:rPr>
                        <a:t>. The </a:t>
                      </a:r>
                      <a:r>
                        <a:rPr lang="en-IN" sz="1300" b="1" i="0" kern="1200" baseline="0" noProof="0" dirty="0" smtClean="0">
                          <a:solidFill>
                            <a:schemeClr val="accent1">
                              <a:lumMod val="75000"/>
                            </a:schemeClr>
                          </a:solidFill>
                          <a:latin typeface="+mn-lt"/>
                          <a:ea typeface="+mn-ea"/>
                          <a:cs typeface="+mn-cs"/>
                        </a:rPr>
                        <a:t>fear of strict action </a:t>
                      </a:r>
                      <a:r>
                        <a:rPr lang="en-IN" sz="1300" b="0" i="0" kern="1200" baseline="0" noProof="0" dirty="0" smtClean="0">
                          <a:solidFill>
                            <a:schemeClr val="dk1"/>
                          </a:solidFill>
                          <a:latin typeface="+mn-lt"/>
                          <a:ea typeface="+mn-ea"/>
                          <a:cs typeface="+mn-cs"/>
                        </a:rPr>
                        <a:t>like dismissal/suspension will act as a </a:t>
                      </a:r>
                      <a:r>
                        <a:rPr lang="en-IN" sz="1300" b="1" i="0" kern="1200" baseline="0" noProof="0" dirty="0" smtClean="0">
                          <a:solidFill>
                            <a:schemeClr val="accent1">
                              <a:lumMod val="75000"/>
                            </a:schemeClr>
                          </a:solidFill>
                          <a:latin typeface="+mn-lt"/>
                          <a:ea typeface="+mn-ea"/>
                          <a:cs typeface="+mn-cs"/>
                        </a:rPr>
                        <a:t>very strong Deterrent for a government employee </a:t>
                      </a:r>
                      <a:r>
                        <a:rPr lang="en-IN" sz="1300" b="0" i="0" kern="1200" baseline="0" noProof="0" dirty="0" smtClean="0">
                          <a:solidFill>
                            <a:schemeClr val="dk1"/>
                          </a:solidFill>
                          <a:latin typeface="+mn-lt"/>
                          <a:ea typeface="+mn-ea"/>
                          <a:cs typeface="+mn-cs"/>
                        </a:rPr>
                        <a:t>against doing any wrong doings.</a:t>
                      </a:r>
                    </a:p>
                    <a:p>
                      <a:pPr marL="0" indent="0">
                        <a:buClr>
                          <a:srgbClr val="558ED5"/>
                        </a:buClr>
                        <a:buFont typeface="Wingdings" pitchFamily="2" charset="2"/>
                        <a:buChar char="§"/>
                      </a:pPr>
                      <a:endParaRPr lang="en-IN" sz="1300" b="0" i="0" kern="1200" baseline="0" noProof="0" dirty="0" smtClean="0">
                        <a:solidFill>
                          <a:schemeClr val="dk1"/>
                        </a:solidFill>
                        <a:latin typeface="+mn-lt"/>
                        <a:ea typeface="+mn-ea"/>
                        <a:cs typeface="+mn-cs"/>
                      </a:endParaRPr>
                    </a:p>
                    <a:p>
                      <a:pPr marL="0" indent="0">
                        <a:buClr>
                          <a:srgbClr val="558ED5"/>
                        </a:buClr>
                        <a:buFont typeface="Wingdings" pitchFamily="2" charset="2"/>
                        <a:buChar char="§"/>
                      </a:pPr>
                      <a:endParaRPr lang="en-IN" sz="1300" b="0" i="0" kern="1200" baseline="0" noProof="0" dirty="0" smtClean="0">
                        <a:solidFill>
                          <a:schemeClr val="dk1"/>
                        </a:solidFill>
                        <a:latin typeface="+mn-lt"/>
                        <a:ea typeface="+mn-ea"/>
                        <a:cs typeface="+mn-cs"/>
                      </a:endParaRPr>
                    </a:p>
                    <a:p>
                      <a:pPr marL="0" indent="0">
                        <a:buClr>
                          <a:srgbClr val="558ED5"/>
                        </a:buClr>
                        <a:buFont typeface="Wingdings" pitchFamily="2" charset="2"/>
                        <a:buChar char="§"/>
                      </a:pPr>
                      <a:r>
                        <a:rPr lang="en-IN" sz="1300" b="0" i="0" kern="1200" baseline="0" noProof="0" dirty="0" smtClean="0">
                          <a:solidFill>
                            <a:schemeClr val="dk1"/>
                          </a:solidFill>
                          <a:latin typeface="+mn-lt"/>
                          <a:ea typeface="+mn-ea"/>
                          <a:cs typeface="+mn-cs"/>
                        </a:rPr>
                        <a:t>  Private contractors usually employ low paid staff, who switch jobs in short time spans. </a:t>
                      </a:r>
                    </a:p>
                    <a:p>
                      <a:pPr marL="0" indent="0">
                        <a:buClr>
                          <a:srgbClr val="558ED5"/>
                        </a:buClr>
                        <a:buFont typeface="Wingdings" pitchFamily="2" charset="2"/>
                        <a:buNone/>
                      </a:pPr>
                      <a:r>
                        <a:rPr lang="en-IN" sz="1300" b="0" i="0" kern="1200" baseline="0" noProof="0" dirty="0" smtClean="0">
                          <a:solidFill>
                            <a:schemeClr val="dk1"/>
                          </a:solidFill>
                          <a:latin typeface="+mn-lt"/>
                          <a:ea typeface="+mn-ea"/>
                          <a:cs typeface="+mn-cs"/>
                        </a:rPr>
                        <a:t>No practical action can be taken against such a work force.</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54092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0335"/>
            <a:ext cx="8686800" cy="392415"/>
          </a:xfrm>
          <a:prstGeom prst="rect">
            <a:avLst/>
          </a:prstGeom>
          <a:noFill/>
        </p:spPr>
        <p:txBody>
          <a:bodyPr wrap="square" rtlCol="0">
            <a:spAutoFit/>
          </a:bodyPr>
          <a:lstStyle/>
          <a:p>
            <a:pPr algn="ctr"/>
            <a:r>
              <a:rPr lang="en-IN" sz="1950" b="1" dirty="0" smtClean="0">
                <a:solidFill>
                  <a:srgbClr val="1F497D">
                    <a:lumMod val="60000"/>
                    <a:lumOff val="40000"/>
                  </a:srgbClr>
                </a:solidFill>
              </a:rPr>
              <a:t>6 b) Cost </a:t>
            </a:r>
            <a:r>
              <a:rPr lang="en-IN" sz="1950" b="1" dirty="0" smtClean="0">
                <a:solidFill>
                  <a:srgbClr val="1F497D">
                    <a:lumMod val="60000"/>
                    <a:lumOff val="40000"/>
                  </a:srgbClr>
                </a:solidFill>
              </a:rPr>
              <a:t>Cutting Options that MUST be Avoided while Creating this Critical System</a:t>
            </a:r>
            <a:endParaRPr lang="en-IN" sz="1950" b="1" dirty="0">
              <a:solidFill>
                <a:srgbClr val="1F497D">
                  <a:lumMod val="60000"/>
                  <a:lumOff val="40000"/>
                </a:srgbClr>
              </a:solidFill>
            </a:endParaRPr>
          </a:p>
        </p:txBody>
      </p:sp>
      <p:sp>
        <p:nvSpPr>
          <p:cNvPr id="10" name="TextBox 9">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5"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2720562285"/>
              </p:ext>
            </p:extLst>
          </p:nvPr>
        </p:nvGraphicFramePr>
        <p:xfrm>
          <a:off x="357158" y="1142984"/>
          <a:ext cx="8572560" cy="3352800"/>
        </p:xfrm>
        <a:graphic>
          <a:graphicData uri="http://schemas.openxmlformats.org/drawingml/2006/table">
            <a:tbl>
              <a:tblPr firstRow="1" bandRow="1">
                <a:tableStyleId>{5C22544A-7EE6-4342-B048-85BDC9FD1C3A}</a:tableStyleId>
              </a:tblPr>
              <a:tblGrid>
                <a:gridCol w="8572560"/>
              </a:tblGrid>
              <a:tr h="1428760">
                <a:tc>
                  <a:txBody>
                    <a:bodyPr/>
                    <a:lstStyle/>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500" b="1" i="0" kern="1200" baseline="0" noProof="0" dirty="0" smtClean="0">
                          <a:solidFill>
                            <a:schemeClr val="accent1">
                              <a:lumMod val="75000"/>
                            </a:schemeClr>
                          </a:solidFill>
                          <a:latin typeface="+mn-lt"/>
                          <a:ea typeface="+mn-ea"/>
                          <a:cs typeface="+mn-cs"/>
                        </a:rPr>
                        <a:t>Avoid using In-house IT team to develop the New IT System for Voter Registration</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endParaRPr lang="en-IN" sz="1500" b="1" i="0" kern="1200" baseline="0" noProof="0" dirty="0" smtClean="0">
                        <a:solidFill>
                          <a:schemeClr val="accent1">
                            <a:lumMod val="75000"/>
                          </a:schemeClr>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
                          <a:srgbClr val="558ED5"/>
                        </a:buClr>
                        <a:buSzTx/>
                        <a:buFont typeface="Wingdings" pitchFamily="2" charset="2"/>
                        <a:buChar char="§"/>
                        <a:tabLst/>
                        <a:defRPr/>
                      </a:pPr>
                      <a:r>
                        <a:rPr lang="en-IN" sz="1300" b="0" i="0" kern="1200" baseline="0" noProof="0" dirty="0" smtClean="0">
                          <a:solidFill>
                            <a:schemeClr val="dk1"/>
                          </a:solidFill>
                          <a:latin typeface="+mn-lt"/>
                          <a:ea typeface="+mn-ea"/>
                          <a:cs typeface="+mn-cs"/>
                        </a:rPr>
                        <a:t>The system must be very robust so that it can handle the load of crores of people using it.</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None/>
                        <a:tabLst/>
                        <a:defRPr/>
                      </a:pPr>
                      <a:r>
                        <a:rPr lang="en-IN" sz="1300" b="0" i="0" kern="1200" baseline="0" noProof="0" dirty="0" smtClean="0">
                          <a:solidFill>
                            <a:schemeClr val="dk1"/>
                          </a:solidFill>
                          <a:latin typeface="+mn-lt"/>
                          <a:ea typeface="+mn-ea"/>
                          <a:cs typeface="+mn-cs"/>
                        </a:rPr>
                        <a:t>The most modern technology and expertise should be utilized to create it.</a:t>
                      </a:r>
                    </a:p>
                    <a:p>
                      <a:pPr marL="0" marR="0" indent="0" algn="l" defTabSz="914400" rtl="0" eaLnBrk="1" fontAlgn="auto" latinLnBrk="0" hangingPunct="1">
                        <a:lnSpc>
                          <a:spcPct val="100000"/>
                        </a:lnSpc>
                        <a:spcBef>
                          <a:spcPts val="600"/>
                        </a:spcBef>
                        <a:spcAft>
                          <a:spcPts val="0"/>
                        </a:spcAft>
                        <a:buClr>
                          <a:srgbClr val="558ED5"/>
                        </a:buClr>
                        <a:buSzTx/>
                        <a:buFont typeface="Wingdings" pitchFamily="2" charset="2"/>
                        <a:buChar char="§"/>
                        <a:tabLst/>
                        <a:defRPr/>
                      </a:pPr>
                      <a:endParaRPr lang="en-IN" sz="1300" b="0" i="0" kern="1200" baseline="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
                          <a:srgbClr val="558ED5"/>
                        </a:buClr>
                        <a:buSzTx/>
                        <a:buFont typeface="Wingdings" pitchFamily="2" charset="2"/>
                        <a:buChar char="§"/>
                        <a:tabLst/>
                        <a:defRPr/>
                      </a:pPr>
                      <a:r>
                        <a:rPr lang="en-IN" sz="1300" b="0" i="0" kern="1200" baseline="0" noProof="0" dirty="0" smtClean="0">
                          <a:solidFill>
                            <a:schemeClr val="dk1"/>
                          </a:solidFill>
                          <a:latin typeface="+mn-lt"/>
                          <a:ea typeface="+mn-ea"/>
                          <a:cs typeface="+mn-cs"/>
                        </a:rPr>
                        <a:t> The In-House teams do not have Expertise and Experience to take up such a complex project. The </a:t>
                      </a:r>
                      <a:r>
                        <a:rPr lang="en-IN" sz="1300" b="1" i="0" kern="1200" baseline="0" noProof="0" dirty="0" smtClean="0">
                          <a:solidFill>
                            <a:schemeClr val="accent1">
                              <a:lumMod val="75000"/>
                            </a:schemeClr>
                          </a:solidFill>
                          <a:latin typeface="+mn-lt"/>
                          <a:ea typeface="+mn-ea"/>
                          <a:cs typeface="+mn-cs"/>
                        </a:rPr>
                        <a:t>Poor Performance of IRCTC website </a:t>
                      </a:r>
                      <a:r>
                        <a:rPr lang="en-IN" sz="1300" b="0" i="0" kern="1200" baseline="0" noProof="0" dirty="0" smtClean="0">
                          <a:solidFill>
                            <a:schemeClr val="dk1"/>
                          </a:solidFill>
                          <a:latin typeface="+mn-lt"/>
                          <a:ea typeface="+mn-ea"/>
                          <a:cs typeface="+mn-cs"/>
                        </a:rPr>
                        <a:t>is living lesson for us. The poor performance of this website causes agony to millions of Indians everyday.</a:t>
                      </a: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endParaRPr lang="en-IN" sz="1300" b="0" i="0" kern="1200" baseline="0" noProof="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r>
                        <a:rPr lang="en-IN" sz="1300" b="0" i="0" kern="1200" baseline="0" noProof="0" dirty="0" smtClean="0">
                          <a:solidFill>
                            <a:schemeClr val="dk1"/>
                          </a:solidFill>
                          <a:latin typeface="+mn-lt"/>
                          <a:ea typeface="+mn-ea"/>
                          <a:cs typeface="+mn-cs"/>
                        </a:rPr>
                        <a:t>  On the other hand the </a:t>
                      </a:r>
                      <a:r>
                        <a:rPr lang="en-IN" sz="1300" b="1" i="0" kern="1200" baseline="0" noProof="0" dirty="0" smtClean="0">
                          <a:solidFill>
                            <a:schemeClr val="accent1">
                              <a:lumMod val="75000"/>
                            </a:schemeClr>
                          </a:solidFill>
                          <a:latin typeface="+mn-lt"/>
                          <a:ea typeface="+mn-ea"/>
                          <a:cs typeface="+mn-cs"/>
                        </a:rPr>
                        <a:t>superb performance of Trading Platform of NSE and BSE stock exchange </a:t>
                      </a:r>
                      <a:r>
                        <a:rPr lang="en-IN" sz="1300" b="0" i="0" kern="1200" baseline="0" noProof="0" dirty="0" smtClean="0">
                          <a:solidFill>
                            <a:schemeClr val="dk1"/>
                          </a:solidFill>
                          <a:latin typeface="+mn-lt"/>
                          <a:ea typeface="+mn-ea"/>
                          <a:cs typeface="+mn-cs"/>
                        </a:rPr>
                        <a:t>shows to us that IT technology today can –</a:t>
                      </a:r>
                    </a:p>
                    <a:p>
                      <a:pPr marL="457200" marR="0" lvl="1"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r>
                        <a:rPr lang="en-IN" sz="1300" b="0" i="0" kern="1200" baseline="0" noProof="0" dirty="0" smtClean="0">
                          <a:solidFill>
                            <a:schemeClr val="dk1"/>
                          </a:solidFill>
                          <a:latin typeface="+mn-lt"/>
                          <a:ea typeface="+mn-ea"/>
                          <a:cs typeface="+mn-cs"/>
                        </a:rPr>
                        <a:t>  Efficiently service far greater workload than IRCTC </a:t>
                      </a:r>
                    </a:p>
                    <a:p>
                      <a:pPr marL="457200" marR="0" lvl="1"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r>
                        <a:rPr lang="en-IN" sz="1300" b="0" i="0" kern="1200" baseline="0" noProof="0" dirty="0" smtClean="0">
                          <a:solidFill>
                            <a:schemeClr val="dk1"/>
                          </a:solidFill>
                          <a:latin typeface="+mn-lt"/>
                          <a:ea typeface="+mn-ea"/>
                          <a:cs typeface="+mn-cs"/>
                        </a:rPr>
                        <a:t>  Provide 100% accuracy as needed in the Financial Sector</a:t>
                      </a:r>
                    </a:p>
                    <a:p>
                      <a:pPr marL="0" marR="0" lvl="0"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endParaRPr lang="en-IN" sz="1300" b="0" i="0" kern="1200" baseline="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558ED5"/>
                        </a:buClr>
                        <a:buSzTx/>
                        <a:buFont typeface="Wingdings" pitchFamily="2" charset="2"/>
                        <a:buChar char="§"/>
                        <a:tabLst/>
                        <a:defRPr/>
                      </a:pPr>
                      <a:r>
                        <a:rPr lang="en-IN" sz="1300" b="0" i="0" kern="1200" baseline="0" noProof="0" dirty="0" smtClean="0">
                          <a:solidFill>
                            <a:schemeClr val="dk1"/>
                          </a:solidFill>
                          <a:latin typeface="+mn-lt"/>
                          <a:ea typeface="+mn-ea"/>
                          <a:cs typeface="+mn-cs"/>
                        </a:rPr>
                        <a:t> The Top IT Companies in the world should be invited to Bid to develop the IT system for this New Voter Registration System. </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54092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79863"/>
            <a:ext cx="8686800" cy="377026"/>
          </a:xfrm>
          <a:prstGeom prst="rect">
            <a:avLst/>
          </a:prstGeom>
          <a:noFill/>
        </p:spPr>
        <p:txBody>
          <a:bodyPr wrap="square" rtlCol="0">
            <a:spAutoFit/>
          </a:bodyPr>
          <a:lstStyle/>
          <a:p>
            <a:pPr algn="ctr"/>
            <a:r>
              <a:rPr lang="en-IN" sz="1850" b="1" dirty="0" smtClean="0">
                <a:solidFill>
                  <a:srgbClr val="1F497D">
                    <a:lumMod val="60000"/>
                    <a:lumOff val="40000"/>
                  </a:srgbClr>
                </a:solidFill>
              </a:rPr>
              <a:t>7 a) Making </a:t>
            </a:r>
            <a:r>
              <a:rPr lang="en-IN" sz="1850" b="1" dirty="0" smtClean="0">
                <a:solidFill>
                  <a:srgbClr val="1F497D">
                    <a:lumMod val="60000"/>
                    <a:lumOff val="40000"/>
                  </a:srgbClr>
                </a:solidFill>
              </a:rPr>
              <a:t>the New IT Based S/m Zero Cost by Using it to Provide KYC facility to Banks  </a:t>
            </a:r>
            <a:endParaRPr lang="en-IN" sz="1850" b="1" dirty="0">
              <a:solidFill>
                <a:srgbClr val="1F497D">
                  <a:lumMod val="60000"/>
                  <a:lumOff val="40000"/>
                </a:srgbClr>
              </a:solidFill>
            </a:endParaRPr>
          </a:p>
        </p:txBody>
      </p:sp>
      <p:sp>
        <p:nvSpPr>
          <p:cNvPr id="11" name="Rectangle 10"/>
          <p:cNvSpPr/>
          <p:nvPr/>
        </p:nvSpPr>
        <p:spPr>
          <a:xfrm>
            <a:off x="438414" y="1285860"/>
            <a:ext cx="8324586" cy="76200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a:spcBef>
                <a:spcPts val="0"/>
              </a:spcBef>
              <a:buClr>
                <a:srgbClr val="558ED5"/>
              </a:buClr>
              <a:buFont typeface="Wingdings" pitchFamily="2" charset="2"/>
              <a:buChar char="§"/>
            </a:pPr>
            <a:r>
              <a:rPr lang="en-IN" sz="1300" dirty="0" smtClean="0">
                <a:solidFill>
                  <a:schemeClr val="dk1"/>
                </a:solidFill>
              </a:rPr>
              <a:t>    A good Voter Registration System will build an </a:t>
            </a:r>
            <a:r>
              <a:rPr lang="en-IN" sz="1300" b="1" dirty="0" smtClean="0">
                <a:solidFill>
                  <a:schemeClr val="accent1">
                    <a:lumMod val="75000"/>
                  </a:schemeClr>
                </a:solidFill>
              </a:rPr>
              <a:t>Accurate Database with Address of all citizens </a:t>
            </a:r>
            <a:r>
              <a:rPr lang="en-IN" sz="1300" dirty="0" smtClean="0">
                <a:solidFill>
                  <a:schemeClr val="dk1"/>
                </a:solidFill>
              </a:rPr>
              <a:t>in India.</a:t>
            </a:r>
          </a:p>
          <a:p>
            <a:pPr>
              <a:spcBef>
                <a:spcPts val="0"/>
              </a:spcBef>
              <a:buClr>
                <a:srgbClr val="558ED5"/>
              </a:buClr>
              <a:buFont typeface="Wingdings" pitchFamily="2" charset="2"/>
              <a:buNone/>
            </a:pPr>
            <a:endParaRPr lang="en-IN" sz="1300" dirty="0" smtClean="0">
              <a:solidFill>
                <a:schemeClr val="dk1"/>
              </a:solidFill>
            </a:endParaRPr>
          </a:p>
          <a:p>
            <a:pPr>
              <a:spcBef>
                <a:spcPts val="0"/>
              </a:spcBef>
              <a:buClr>
                <a:srgbClr val="558ED5"/>
              </a:buClr>
              <a:buFont typeface="Wingdings" pitchFamily="2" charset="2"/>
              <a:buChar char="§"/>
            </a:pPr>
            <a:r>
              <a:rPr lang="en-IN" sz="1300" dirty="0" smtClean="0">
                <a:solidFill>
                  <a:schemeClr val="dk1"/>
                </a:solidFill>
              </a:rPr>
              <a:t>    It can be used by </a:t>
            </a:r>
            <a:r>
              <a:rPr lang="en-IN" sz="1300" b="1" dirty="0" smtClean="0">
                <a:solidFill>
                  <a:schemeClr val="accent1">
                    <a:lumMod val="75000"/>
                  </a:schemeClr>
                </a:solidFill>
              </a:rPr>
              <a:t>all the Banks in India </a:t>
            </a:r>
            <a:r>
              <a:rPr lang="en-IN" sz="1300" dirty="0" smtClean="0">
                <a:solidFill>
                  <a:schemeClr val="dk1"/>
                </a:solidFill>
              </a:rPr>
              <a:t>as a </a:t>
            </a:r>
            <a:r>
              <a:rPr lang="en-IN" sz="1300" b="1" dirty="0" smtClean="0">
                <a:solidFill>
                  <a:schemeClr val="accent1">
                    <a:lumMod val="75000"/>
                  </a:schemeClr>
                </a:solidFill>
              </a:rPr>
              <a:t>unified KYC (Know Your Customer) Database. </a:t>
            </a:r>
            <a:endParaRPr lang="en-US" sz="1300" kern="1200" dirty="0" smtClean="0">
              <a:solidFill>
                <a:schemeClr val="tx1"/>
              </a:solidFill>
            </a:endParaRPr>
          </a:p>
        </p:txBody>
      </p:sp>
      <p:sp>
        <p:nvSpPr>
          <p:cNvPr id="13" name="Rectangle 12"/>
          <p:cNvSpPr/>
          <p:nvPr/>
        </p:nvSpPr>
        <p:spPr>
          <a:xfrm>
            <a:off x="438414" y="2428868"/>
            <a:ext cx="8324586" cy="1138238"/>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a:spcBef>
                <a:spcPts val="0"/>
              </a:spcBef>
              <a:buClr>
                <a:srgbClr val="558ED5"/>
              </a:buClr>
              <a:buFont typeface="Wingdings" pitchFamily="2" charset="2"/>
              <a:buChar char="§"/>
            </a:pPr>
            <a:r>
              <a:rPr lang="en-IN" sz="1300" dirty="0" smtClean="0">
                <a:solidFill>
                  <a:schemeClr val="dk1"/>
                </a:solidFill>
              </a:rPr>
              <a:t>    This will provide a wonderful facility  to citizens. Instead of changing their address </a:t>
            </a:r>
            <a:r>
              <a:rPr lang="en-IN" sz="1300" b="1" dirty="0" smtClean="0">
                <a:solidFill>
                  <a:schemeClr val="accent1">
                    <a:lumMod val="75000"/>
                  </a:schemeClr>
                </a:solidFill>
              </a:rPr>
              <a:t>separately for their multiple bank </a:t>
            </a:r>
          </a:p>
          <a:p>
            <a:pPr>
              <a:spcBef>
                <a:spcPts val="0"/>
              </a:spcBef>
              <a:buClr>
                <a:srgbClr val="558ED5"/>
              </a:buClr>
              <a:buFont typeface="Wingdings" pitchFamily="2" charset="2"/>
              <a:buNone/>
            </a:pPr>
            <a:r>
              <a:rPr lang="en-IN" sz="1300" b="1" dirty="0" smtClean="0">
                <a:solidFill>
                  <a:schemeClr val="accent1">
                    <a:lumMod val="75000"/>
                  </a:schemeClr>
                </a:solidFill>
              </a:rPr>
              <a:t>      accounts and credit cards</a:t>
            </a:r>
            <a:r>
              <a:rPr lang="en-IN" sz="1300" dirty="0" smtClean="0">
                <a:solidFill>
                  <a:schemeClr val="dk1"/>
                </a:solidFill>
              </a:rPr>
              <a:t>, they will </a:t>
            </a:r>
            <a:r>
              <a:rPr lang="en-IN" sz="1300" b="1" dirty="0" smtClean="0">
                <a:solidFill>
                  <a:schemeClr val="accent1">
                    <a:lumMod val="75000"/>
                  </a:schemeClr>
                </a:solidFill>
              </a:rPr>
              <a:t>only need to update their address in one place</a:t>
            </a:r>
            <a:r>
              <a:rPr lang="en-IN" sz="1300" dirty="0" smtClean="0">
                <a:solidFill>
                  <a:schemeClr val="dk1"/>
                </a:solidFill>
              </a:rPr>
              <a:t>. </a:t>
            </a:r>
          </a:p>
          <a:p>
            <a:pPr>
              <a:spcBef>
                <a:spcPts val="0"/>
              </a:spcBef>
              <a:buClr>
                <a:srgbClr val="558ED5"/>
              </a:buClr>
              <a:buFont typeface="Wingdings" pitchFamily="2" charset="2"/>
              <a:buChar char="§"/>
            </a:pPr>
            <a:endParaRPr lang="en-IN" sz="1300" dirty="0" smtClean="0">
              <a:solidFill>
                <a:schemeClr val="dk1"/>
              </a:solidFill>
            </a:endParaRPr>
          </a:p>
          <a:p>
            <a:pPr>
              <a:spcBef>
                <a:spcPts val="0"/>
              </a:spcBef>
              <a:buClr>
                <a:srgbClr val="558ED5"/>
              </a:buClr>
              <a:buFont typeface="Wingdings" pitchFamily="2" charset="2"/>
              <a:buChar char="§"/>
            </a:pPr>
            <a:r>
              <a:rPr lang="en-IN" sz="1300" dirty="0" smtClean="0">
                <a:solidFill>
                  <a:schemeClr val="dk1"/>
                </a:solidFill>
              </a:rPr>
              <a:t>    Banks and Credit card Issuers will also be able to avoid a lot of hassles and always have Up to date address of their </a:t>
            </a:r>
          </a:p>
          <a:p>
            <a:pPr>
              <a:spcBef>
                <a:spcPts val="0"/>
              </a:spcBef>
              <a:buClr>
                <a:srgbClr val="558ED5"/>
              </a:buClr>
              <a:buFont typeface="Wingdings" pitchFamily="2" charset="2"/>
              <a:buNone/>
            </a:pPr>
            <a:r>
              <a:rPr lang="en-IN" sz="1300" dirty="0" smtClean="0">
                <a:solidFill>
                  <a:schemeClr val="dk1"/>
                </a:solidFill>
              </a:rPr>
              <a:t>      customer. </a:t>
            </a:r>
            <a:endParaRPr lang="en-US" sz="1300" kern="1200" dirty="0" smtClean="0">
              <a:solidFill>
                <a:schemeClr val="tx1"/>
              </a:solidFill>
            </a:endParaRPr>
          </a:p>
        </p:txBody>
      </p:sp>
      <p:sp>
        <p:nvSpPr>
          <p:cNvPr id="14" name="Rectangle 13"/>
          <p:cNvSpPr/>
          <p:nvPr/>
        </p:nvSpPr>
        <p:spPr>
          <a:xfrm>
            <a:off x="438414" y="3952892"/>
            <a:ext cx="8324586" cy="190500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a:spcBef>
                <a:spcPts val="0"/>
              </a:spcBef>
              <a:buClr>
                <a:srgbClr val="558ED5"/>
              </a:buClr>
              <a:buFont typeface="Wingdings" pitchFamily="2" charset="2"/>
              <a:buChar char="§"/>
            </a:pPr>
            <a:r>
              <a:rPr lang="en-IN" sz="1300" dirty="0" smtClean="0">
                <a:solidFill>
                  <a:schemeClr val="dk1"/>
                </a:solidFill>
              </a:rPr>
              <a:t>    This Database can also be utilized by other service providers like –Telephone/Mobile Connection Providers, Internet </a:t>
            </a:r>
          </a:p>
          <a:p>
            <a:pPr>
              <a:spcBef>
                <a:spcPts val="0"/>
              </a:spcBef>
              <a:buClr>
                <a:srgbClr val="558ED5"/>
              </a:buClr>
              <a:buFont typeface="Wingdings" pitchFamily="2" charset="2"/>
              <a:buNone/>
            </a:pPr>
            <a:r>
              <a:rPr lang="en-IN" sz="1300" dirty="0" smtClean="0">
                <a:solidFill>
                  <a:schemeClr val="dk1"/>
                </a:solidFill>
              </a:rPr>
              <a:t>      Connection Providers etc.  </a:t>
            </a:r>
          </a:p>
          <a:p>
            <a:pPr>
              <a:spcBef>
                <a:spcPts val="0"/>
              </a:spcBef>
              <a:buClr>
                <a:srgbClr val="558ED5"/>
              </a:buClr>
              <a:buFont typeface="Wingdings" pitchFamily="2" charset="2"/>
              <a:buChar char="§"/>
            </a:pPr>
            <a:endParaRPr lang="en-IN" sz="1300" dirty="0" smtClean="0">
              <a:solidFill>
                <a:schemeClr val="dk1"/>
              </a:solidFill>
            </a:endParaRPr>
          </a:p>
          <a:p>
            <a:pPr>
              <a:spcBef>
                <a:spcPts val="0"/>
              </a:spcBef>
              <a:buClr>
                <a:srgbClr val="558ED5"/>
              </a:buClr>
              <a:buFont typeface="Wingdings" pitchFamily="2" charset="2"/>
              <a:buChar char="§"/>
            </a:pPr>
            <a:r>
              <a:rPr lang="en-IN" sz="1300" dirty="0" smtClean="0">
                <a:solidFill>
                  <a:schemeClr val="dk1"/>
                </a:solidFill>
              </a:rPr>
              <a:t>    In fact it is quite likely that the </a:t>
            </a:r>
            <a:r>
              <a:rPr lang="en-IN" sz="1300" b="1" dirty="0" smtClean="0">
                <a:solidFill>
                  <a:schemeClr val="accent1">
                    <a:lumMod val="75000"/>
                  </a:schemeClr>
                </a:solidFill>
              </a:rPr>
              <a:t>Banks will be happy to Finance the Cost of Setting up and Maintaining this System.</a:t>
            </a:r>
          </a:p>
          <a:p>
            <a:pPr>
              <a:spcBef>
                <a:spcPts val="0"/>
              </a:spcBef>
              <a:buClr>
                <a:srgbClr val="558ED5"/>
              </a:buClr>
              <a:buFont typeface="Wingdings" pitchFamily="2" charset="2"/>
              <a:buChar char="§"/>
            </a:pPr>
            <a:endParaRPr lang="en-IN" sz="1300" b="1" dirty="0" smtClean="0">
              <a:solidFill>
                <a:schemeClr val="accent1">
                  <a:lumMod val="75000"/>
                </a:schemeClr>
              </a:solidFill>
            </a:endParaRPr>
          </a:p>
          <a:p>
            <a:pPr>
              <a:spcBef>
                <a:spcPts val="0"/>
              </a:spcBef>
              <a:buClr>
                <a:srgbClr val="558ED5"/>
              </a:buClr>
              <a:buFont typeface="Wingdings" pitchFamily="2" charset="2"/>
              <a:buChar char="§"/>
            </a:pPr>
            <a:r>
              <a:rPr lang="en-IN" sz="1300" dirty="0" smtClean="0">
                <a:solidFill>
                  <a:schemeClr val="dk1"/>
                </a:solidFill>
              </a:rPr>
              <a:t>    It will be now in Citizens own interest to get his address updated in the Voter List, as this same address will be used   </a:t>
            </a:r>
          </a:p>
          <a:p>
            <a:pPr>
              <a:spcBef>
                <a:spcPts val="0"/>
              </a:spcBef>
              <a:buClr>
                <a:srgbClr val="558ED5"/>
              </a:buClr>
              <a:buFont typeface="Wingdings" pitchFamily="2" charset="2"/>
              <a:buNone/>
            </a:pPr>
            <a:r>
              <a:rPr lang="en-IN" sz="1300" dirty="0" smtClean="0">
                <a:solidFill>
                  <a:schemeClr val="dk1"/>
                </a:solidFill>
              </a:rPr>
              <a:t>      by dozens of service providers with whom he is interacting. So, he will himself change his address as soon as he    </a:t>
            </a:r>
          </a:p>
          <a:p>
            <a:pPr>
              <a:spcBef>
                <a:spcPts val="0"/>
              </a:spcBef>
              <a:buClr>
                <a:srgbClr val="558ED5"/>
              </a:buClr>
              <a:buFont typeface="Wingdings" pitchFamily="2" charset="2"/>
              <a:buNone/>
            </a:pPr>
            <a:r>
              <a:rPr lang="en-IN" sz="1300" dirty="0" smtClean="0">
                <a:solidFill>
                  <a:schemeClr val="dk1"/>
                </a:solidFill>
              </a:rPr>
              <a:t>      shifts to a new address. This will lead to </a:t>
            </a:r>
            <a:r>
              <a:rPr lang="en-IN" sz="1300" b="1" dirty="0" smtClean="0">
                <a:solidFill>
                  <a:schemeClr val="accent1">
                    <a:lumMod val="75000"/>
                  </a:schemeClr>
                </a:solidFill>
              </a:rPr>
              <a:t>100% Voter Registration</a:t>
            </a:r>
            <a:r>
              <a:rPr lang="en-IN" sz="1300" dirty="0" smtClean="0">
                <a:solidFill>
                  <a:schemeClr val="dk1"/>
                </a:solidFill>
              </a:rPr>
              <a:t>. We can then even look to </a:t>
            </a:r>
            <a:r>
              <a:rPr lang="en-IN" sz="1300" b="1" dirty="0" smtClean="0">
                <a:solidFill>
                  <a:schemeClr val="accent1">
                    <a:lumMod val="75000"/>
                  </a:schemeClr>
                </a:solidFill>
              </a:rPr>
              <a:t>Implement Compulsory   </a:t>
            </a:r>
          </a:p>
          <a:p>
            <a:pPr>
              <a:spcBef>
                <a:spcPts val="0"/>
              </a:spcBef>
              <a:buClr>
                <a:srgbClr val="558ED5"/>
              </a:buClr>
              <a:buFont typeface="Wingdings" pitchFamily="2" charset="2"/>
              <a:buNone/>
            </a:pPr>
            <a:r>
              <a:rPr lang="en-IN" sz="1300" b="1" dirty="0" smtClean="0">
                <a:solidFill>
                  <a:schemeClr val="accent1">
                    <a:lumMod val="75000"/>
                  </a:schemeClr>
                </a:solidFill>
              </a:rPr>
              <a:t>      Voting </a:t>
            </a:r>
            <a:r>
              <a:rPr lang="en-IN" sz="1300" dirty="0" smtClean="0">
                <a:solidFill>
                  <a:schemeClr val="dk1"/>
                </a:solidFill>
              </a:rPr>
              <a:t>after this.</a:t>
            </a:r>
            <a:endParaRPr lang="en-US" sz="1300" kern="1200" dirty="0" smtClean="0">
              <a:solidFill>
                <a:schemeClr val="tx1"/>
              </a:solidFill>
            </a:endParaRPr>
          </a:p>
        </p:txBody>
      </p:sp>
      <p:sp>
        <p:nvSpPr>
          <p:cNvPr id="7"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7043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533400"/>
            <a:ext cx="8382000" cy="477054"/>
          </a:xfrm>
          <a:prstGeom prst="rect">
            <a:avLst/>
          </a:prstGeom>
          <a:solidFill>
            <a:schemeClr val="tx2">
              <a:lumMod val="60000"/>
              <a:lumOff val="40000"/>
            </a:schemeClr>
          </a:solidFill>
        </p:spPr>
        <p:txBody>
          <a:bodyPr wrap="square" rtlCol="0">
            <a:spAutoFit/>
          </a:bodyPr>
          <a:lstStyle/>
          <a:p>
            <a:pPr algn="ctr"/>
            <a:r>
              <a:rPr lang="en-IN" sz="2500" b="1" dirty="0" smtClean="0">
                <a:solidFill>
                  <a:schemeClr val="bg1"/>
                </a:solidFill>
                <a:latin typeface="Calibri" pitchFamily="34" charset="0"/>
              </a:rPr>
              <a:t>Why we need to build an Efficient Voter Registration System </a:t>
            </a:r>
            <a:endParaRPr lang="en-IN" sz="2500" b="1" dirty="0">
              <a:solidFill>
                <a:schemeClr val="bg1"/>
              </a:solidFill>
            </a:endParaRPr>
          </a:p>
        </p:txBody>
      </p:sp>
      <p:sp>
        <p:nvSpPr>
          <p:cNvPr id="8" name="TextBox 7">
            <a:hlinkClick r:id="rId2" action="ppaction://hlinksldjump"/>
          </p:cNvPr>
          <p:cNvSpPr txBox="1"/>
          <p:nvPr/>
        </p:nvSpPr>
        <p:spPr>
          <a:xfrm>
            <a:off x="4786314" y="1500174"/>
            <a:ext cx="3571900" cy="52322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2. Key Problems in the Current Voter Registration System</a:t>
            </a:r>
          </a:p>
        </p:txBody>
      </p:sp>
      <p:sp>
        <p:nvSpPr>
          <p:cNvPr id="11" name="TextBox 10">
            <a:hlinkClick r:id="rId3" action="ppaction://hlinksldjump"/>
          </p:cNvPr>
          <p:cNvSpPr txBox="1"/>
          <p:nvPr/>
        </p:nvSpPr>
        <p:spPr>
          <a:xfrm>
            <a:off x="4786314" y="4214818"/>
            <a:ext cx="3643338" cy="738664"/>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7. Making the New IT Based Voter Registration S/m Zero Cost by Using it to Provide KYC facility to Banks</a:t>
            </a:r>
          </a:p>
        </p:txBody>
      </p:sp>
      <p:sp>
        <p:nvSpPr>
          <p:cNvPr id="12" name="TextBox 11">
            <a:hlinkClick r:id="rId4" action="ppaction://hlinksldjump"/>
          </p:cNvPr>
          <p:cNvSpPr txBox="1"/>
          <p:nvPr/>
        </p:nvSpPr>
        <p:spPr>
          <a:xfrm>
            <a:off x="571472" y="1500174"/>
            <a:ext cx="3643338" cy="52322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marL="342900" indent="-342900">
              <a:defRPr/>
            </a:pPr>
            <a:r>
              <a:rPr lang="en-IN" sz="1400" b="1" dirty="0" smtClean="0">
                <a:solidFill>
                  <a:schemeClr val="accent1">
                    <a:lumMod val="75000"/>
                  </a:schemeClr>
                </a:solidFill>
              </a:rPr>
              <a:t>1. Neglect of their duty by the Indian Public</a:t>
            </a:r>
          </a:p>
          <a:p>
            <a:pPr marL="342900" indent="-342900">
              <a:buAutoNum type="arabicPeriod"/>
              <a:defRPr/>
            </a:pPr>
            <a:endParaRPr lang="en-IN" sz="1400" b="1" dirty="0" smtClean="0">
              <a:solidFill>
                <a:schemeClr val="accent1">
                  <a:lumMod val="75000"/>
                </a:schemeClr>
              </a:solidFill>
            </a:endParaRPr>
          </a:p>
        </p:txBody>
      </p:sp>
      <p:sp>
        <p:nvSpPr>
          <p:cNvPr id="14" name="TextBox 13">
            <a:hlinkClick r:id="rId5" action="ppaction://hlinksldjump"/>
          </p:cNvPr>
          <p:cNvSpPr txBox="1"/>
          <p:nvPr/>
        </p:nvSpPr>
        <p:spPr>
          <a:xfrm>
            <a:off x="4786314" y="2500306"/>
            <a:ext cx="3571900" cy="52322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4. Inadequate Expenditure made by the Indian Govt to maintain the Voter Registration System</a:t>
            </a:r>
          </a:p>
        </p:txBody>
      </p:sp>
      <p:sp>
        <p:nvSpPr>
          <p:cNvPr id="21" name="TextBox 20"/>
          <p:cNvSpPr txBox="1"/>
          <p:nvPr/>
        </p:nvSpPr>
        <p:spPr>
          <a:xfrm>
            <a:off x="381000" y="6248400"/>
            <a:ext cx="8382000" cy="338554"/>
          </a:xfrm>
          <a:prstGeom prst="rect">
            <a:avLst/>
          </a:prstGeom>
          <a:noFill/>
        </p:spPr>
        <p:txBody>
          <a:bodyPr wrap="square" rtlCol="0">
            <a:spAutoFit/>
          </a:bodyPr>
          <a:lstStyle/>
          <a:p>
            <a:pPr algn="ctr"/>
            <a:r>
              <a:rPr lang="en-US" sz="1600" b="1" i="1" dirty="0" smtClean="0">
                <a:solidFill>
                  <a:srgbClr val="FF0000"/>
                </a:solidFill>
              </a:rPr>
              <a:t>Click on the Light Blue Boxes to see Full Details about each of these 7 Points.</a:t>
            </a:r>
            <a:endParaRPr lang="en-GB" sz="1600" b="1" i="1" dirty="0">
              <a:solidFill>
                <a:srgbClr val="FF0000"/>
              </a:solidFill>
            </a:endParaRPr>
          </a:p>
        </p:txBody>
      </p:sp>
      <p:sp>
        <p:nvSpPr>
          <p:cNvPr id="9" name="Slide Number Placeholder 19"/>
          <p:cNvSpPr txBox="1">
            <a:spLocks/>
          </p:cNvSpPr>
          <p:nvPr/>
        </p:nvSpPr>
        <p:spPr>
          <a:xfrm>
            <a:off x="8839200" y="6492875"/>
            <a:ext cx="30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TextBox 9">
            <a:hlinkClick r:id="rId6" action="ppaction://hlinksldjump"/>
          </p:cNvPr>
          <p:cNvSpPr txBox="1"/>
          <p:nvPr/>
        </p:nvSpPr>
        <p:spPr>
          <a:xfrm>
            <a:off x="571472" y="2500306"/>
            <a:ext cx="3643338" cy="52322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3. Highlights of Proposed ‘New IT Based Voter Registration System’</a:t>
            </a:r>
          </a:p>
        </p:txBody>
      </p:sp>
      <p:sp>
        <p:nvSpPr>
          <p:cNvPr id="13" name="TextBox 12">
            <a:hlinkClick r:id="rId7" action="ppaction://hlinksldjump"/>
          </p:cNvPr>
          <p:cNvSpPr txBox="1"/>
          <p:nvPr/>
        </p:nvSpPr>
        <p:spPr>
          <a:xfrm>
            <a:off x="571472" y="3500438"/>
            <a:ext cx="3643338" cy="1908215"/>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5. Calculations –</a:t>
            </a:r>
          </a:p>
          <a:p>
            <a:pPr indent="-182880">
              <a:spcBef>
                <a:spcPts val="600"/>
              </a:spcBef>
              <a:buAutoNum type="alphaLcParenR"/>
              <a:defRPr/>
            </a:pPr>
            <a:r>
              <a:rPr lang="en-IN" sz="1400" b="1" dirty="0" smtClean="0">
                <a:solidFill>
                  <a:schemeClr val="accent1">
                    <a:lumMod val="75000"/>
                  </a:schemeClr>
                </a:solidFill>
              </a:rPr>
              <a:t>  Number of Application Forms to be </a:t>
            </a:r>
          </a:p>
          <a:p>
            <a:pPr indent="-182880">
              <a:defRPr/>
            </a:pPr>
            <a:r>
              <a:rPr lang="en-IN" sz="1400" b="1" dirty="0" smtClean="0">
                <a:solidFill>
                  <a:schemeClr val="accent1">
                    <a:lumMod val="75000"/>
                  </a:schemeClr>
                </a:solidFill>
              </a:rPr>
              <a:t>      processed in 1 year</a:t>
            </a:r>
          </a:p>
          <a:p>
            <a:pPr indent="-182880">
              <a:spcBef>
                <a:spcPts val="600"/>
              </a:spcBef>
              <a:defRPr/>
            </a:pPr>
            <a:r>
              <a:rPr lang="en-IN" sz="1400" b="1" dirty="0" smtClean="0">
                <a:solidFill>
                  <a:schemeClr val="accent1">
                    <a:lumMod val="75000"/>
                  </a:schemeClr>
                </a:solidFill>
              </a:rPr>
              <a:t>b)   Number of new employees that need to be </a:t>
            </a:r>
          </a:p>
          <a:p>
            <a:pPr indent="-182880">
              <a:defRPr/>
            </a:pPr>
            <a:r>
              <a:rPr lang="en-IN" sz="1400" b="1" dirty="0" smtClean="0">
                <a:solidFill>
                  <a:schemeClr val="accent1">
                    <a:lumMod val="75000"/>
                  </a:schemeClr>
                </a:solidFill>
              </a:rPr>
              <a:t>      hired for Election Department</a:t>
            </a:r>
          </a:p>
          <a:p>
            <a:pPr marL="160020" indent="-342900">
              <a:spcBef>
                <a:spcPts val="600"/>
              </a:spcBef>
              <a:defRPr/>
            </a:pPr>
            <a:r>
              <a:rPr lang="en-IN" sz="1400" b="1" dirty="0" smtClean="0">
                <a:solidFill>
                  <a:schemeClr val="accent1">
                    <a:lumMod val="75000"/>
                  </a:schemeClr>
                </a:solidFill>
              </a:rPr>
              <a:t>c)   Estimated Annual Expense</a:t>
            </a:r>
          </a:p>
          <a:p>
            <a:pPr marL="160020" indent="-342900">
              <a:spcBef>
                <a:spcPts val="600"/>
              </a:spcBef>
              <a:defRPr/>
            </a:pPr>
            <a:r>
              <a:rPr lang="en-IN" sz="1400" b="1" dirty="0" smtClean="0">
                <a:solidFill>
                  <a:schemeClr val="accent1">
                    <a:lumMod val="75000"/>
                  </a:schemeClr>
                </a:solidFill>
              </a:rPr>
              <a:t>d)   Number of Lok Sabha seats impacted</a:t>
            </a:r>
          </a:p>
        </p:txBody>
      </p:sp>
      <p:sp>
        <p:nvSpPr>
          <p:cNvPr id="15" name="TextBox 14">
            <a:hlinkClick r:id="rId8" action="ppaction://hlinksldjump"/>
          </p:cNvPr>
          <p:cNvSpPr txBox="1"/>
          <p:nvPr/>
        </p:nvSpPr>
        <p:spPr>
          <a:xfrm>
            <a:off x="4786314" y="3500438"/>
            <a:ext cx="3643338" cy="307777"/>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6.  Cost Cutting Options that must be  Avoided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79863"/>
            <a:ext cx="8686800" cy="377026"/>
          </a:xfrm>
          <a:prstGeom prst="rect">
            <a:avLst/>
          </a:prstGeom>
          <a:noFill/>
        </p:spPr>
        <p:txBody>
          <a:bodyPr wrap="square" rtlCol="0">
            <a:spAutoFit/>
          </a:bodyPr>
          <a:lstStyle/>
          <a:p>
            <a:pPr algn="ctr"/>
            <a:r>
              <a:rPr lang="en-IN" sz="1850" b="1" dirty="0" smtClean="0">
                <a:solidFill>
                  <a:srgbClr val="1F497D">
                    <a:lumMod val="60000"/>
                    <a:lumOff val="40000"/>
                  </a:srgbClr>
                </a:solidFill>
              </a:rPr>
              <a:t>7 b) Making </a:t>
            </a:r>
            <a:r>
              <a:rPr lang="en-IN" sz="1850" b="1" dirty="0" smtClean="0">
                <a:solidFill>
                  <a:srgbClr val="1F497D">
                    <a:lumMod val="60000"/>
                    <a:lumOff val="40000"/>
                  </a:srgbClr>
                </a:solidFill>
              </a:rPr>
              <a:t>the New IT Based S/m Zero Cost by Using it to Provide KYC facility to Banks  </a:t>
            </a:r>
            <a:endParaRPr lang="en-IN" sz="1850" b="1" dirty="0">
              <a:solidFill>
                <a:srgbClr val="1F497D">
                  <a:lumMod val="60000"/>
                  <a:lumOff val="40000"/>
                </a:srgbClr>
              </a:solidFill>
            </a:endParaRPr>
          </a:p>
        </p:txBody>
      </p:sp>
      <p:sp>
        <p:nvSpPr>
          <p:cNvPr id="11" name="Rectangle 10"/>
          <p:cNvSpPr/>
          <p:nvPr/>
        </p:nvSpPr>
        <p:spPr>
          <a:xfrm>
            <a:off x="438414" y="1285860"/>
            <a:ext cx="8324586" cy="1143008"/>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a:spcBef>
                <a:spcPts val="0"/>
              </a:spcBef>
              <a:buClr>
                <a:srgbClr val="558ED5"/>
              </a:buClr>
            </a:pPr>
            <a:r>
              <a:rPr lang="en-IN" sz="1500" b="1" dirty="0" smtClean="0">
                <a:solidFill>
                  <a:schemeClr val="accent1">
                    <a:lumMod val="75000"/>
                  </a:schemeClr>
                </a:solidFill>
              </a:rPr>
              <a:t>Calculation - Raising Revenue for New Voter Registration System</a:t>
            </a:r>
          </a:p>
          <a:p>
            <a:pPr>
              <a:spcBef>
                <a:spcPts val="0"/>
              </a:spcBef>
              <a:buClr>
                <a:srgbClr val="558ED5"/>
              </a:buClr>
              <a:buFont typeface="Wingdings" pitchFamily="2" charset="2"/>
              <a:buNone/>
            </a:pPr>
            <a:endParaRPr lang="en-IN" sz="1300" dirty="0" smtClean="0">
              <a:solidFill>
                <a:schemeClr val="dk1"/>
              </a:solidFill>
            </a:endParaRPr>
          </a:p>
          <a:p>
            <a:pPr>
              <a:spcBef>
                <a:spcPts val="0"/>
              </a:spcBef>
              <a:buClr>
                <a:srgbClr val="558ED5"/>
              </a:buClr>
              <a:buFont typeface="Wingdings" pitchFamily="2" charset="2"/>
              <a:buChar char="§"/>
            </a:pPr>
            <a:r>
              <a:rPr lang="en-IN" sz="1300" b="1" dirty="0" smtClean="0">
                <a:solidFill>
                  <a:schemeClr val="accent1">
                    <a:lumMod val="75000"/>
                  </a:schemeClr>
                </a:solidFill>
              </a:rPr>
              <a:t>    </a:t>
            </a:r>
            <a:r>
              <a:rPr lang="en-IN" sz="1300" dirty="0" smtClean="0">
                <a:solidFill>
                  <a:schemeClr val="dk1"/>
                </a:solidFill>
              </a:rPr>
              <a:t>Banks can be </a:t>
            </a:r>
            <a:r>
              <a:rPr lang="en-IN" sz="1300" b="1" dirty="0" smtClean="0">
                <a:solidFill>
                  <a:schemeClr val="accent1">
                    <a:lumMod val="75000"/>
                  </a:schemeClr>
                </a:solidFill>
              </a:rPr>
              <a:t>charged Rs 10 per year </a:t>
            </a:r>
            <a:r>
              <a:rPr lang="en-IN" sz="1300" dirty="0" smtClean="0">
                <a:solidFill>
                  <a:schemeClr val="dk1"/>
                </a:solidFill>
              </a:rPr>
              <a:t>for providing address of 1 Bank Account or Credit Card</a:t>
            </a:r>
            <a:r>
              <a:rPr lang="en-IN" sz="1300" b="1" dirty="0" smtClean="0">
                <a:solidFill>
                  <a:schemeClr val="accent1">
                    <a:lumMod val="75000"/>
                  </a:schemeClr>
                </a:solidFill>
              </a:rPr>
              <a:t>. </a:t>
            </a:r>
          </a:p>
          <a:p>
            <a:pPr>
              <a:spcBef>
                <a:spcPts val="0"/>
              </a:spcBef>
              <a:buClr>
                <a:srgbClr val="558ED5"/>
              </a:buClr>
            </a:pPr>
            <a:r>
              <a:rPr lang="en-IN" sz="1300" b="1" kern="1200" dirty="0" smtClean="0">
                <a:solidFill>
                  <a:schemeClr val="accent1">
                    <a:lumMod val="75000"/>
                  </a:schemeClr>
                </a:solidFill>
              </a:rPr>
              <a:t>      </a:t>
            </a:r>
            <a:r>
              <a:rPr lang="en-IN" sz="1300" dirty="0" smtClean="0">
                <a:solidFill>
                  <a:schemeClr val="dk1"/>
                </a:solidFill>
              </a:rPr>
              <a:t>Today there are 68.4 crore bank accounts in India.                     Revenue generated = 68.4 * 10 = </a:t>
            </a:r>
            <a:r>
              <a:rPr lang="en-IN" sz="1300" b="1" dirty="0" smtClean="0">
                <a:solidFill>
                  <a:schemeClr val="accent1">
                    <a:lumMod val="75000"/>
                  </a:schemeClr>
                </a:solidFill>
              </a:rPr>
              <a:t>684 crore rupees</a:t>
            </a:r>
          </a:p>
          <a:p>
            <a:pPr>
              <a:spcBef>
                <a:spcPts val="0"/>
              </a:spcBef>
              <a:buClr>
                <a:srgbClr val="558ED5"/>
              </a:buClr>
            </a:pPr>
            <a:r>
              <a:rPr lang="en-IN" sz="1300" dirty="0" smtClean="0">
                <a:solidFill>
                  <a:schemeClr val="dk1"/>
                </a:solidFill>
              </a:rPr>
              <a:t>      Today there are 1.9 crore credit cards in India.                            Revenue generated = 1.9 * 10    =  </a:t>
            </a:r>
            <a:r>
              <a:rPr lang="en-IN" sz="1300" b="1" dirty="0" smtClean="0">
                <a:solidFill>
                  <a:schemeClr val="accent1">
                    <a:lumMod val="75000"/>
                  </a:schemeClr>
                </a:solidFill>
              </a:rPr>
              <a:t>19 crore rupees</a:t>
            </a:r>
            <a:endParaRPr lang="en-US" sz="1300" b="1" dirty="0" smtClean="0">
              <a:solidFill>
                <a:schemeClr val="accent1">
                  <a:lumMod val="75000"/>
                </a:schemeClr>
              </a:solidFill>
            </a:endParaRPr>
          </a:p>
        </p:txBody>
      </p:sp>
      <p:sp>
        <p:nvSpPr>
          <p:cNvPr id="13" name="Rectangle 12"/>
          <p:cNvSpPr/>
          <p:nvPr/>
        </p:nvSpPr>
        <p:spPr>
          <a:xfrm>
            <a:off x="428596" y="2786058"/>
            <a:ext cx="8324586" cy="70961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a:spcBef>
                <a:spcPts val="0"/>
              </a:spcBef>
              <a:buClr>
                <a:srgbClr val="558ED5"/>
              </a:buClr>
              <a:buFont typeface="Wingdings" pitchFamily="2" charset="2"/>
              <a:buChar char="§"/>
            </a:pPr>
            <a:r>
              <a:rPr lang="en-IN" sz="1300" dirty="0" smtClean="0">
                <a:solidFill>
                  <a:schemeClr val="dk1"/>
                </a:solidFill>
              </a:rPr>
              <a:t>    Telephone/Mobile and Internet Service Providers can be </a:t>
            </a:r>
            <a:r>
              <a:rPr lang="en-IN" sz="1300" b="1" dirty="0" smtClean="0">
                <a:solidFill>
                  <a:schemeClr val="accent1">
                    <a:lumMod val="75000"/>
                  </a:schemeClr>
                </a:solidFill>
              </a:rPr>
              <a:t>charged Rs 5 per year </a:t>
            </a:r>
            <a:r>
              <a:rPr lang="en-IN" sz="1300" dirty="0" smtClean="0">
                <a:solidFill>
                  <a:schemeClr val="dk1"/>
                </a:solidFill>
              </a:rPr>
              <a:t>for providing address of  a customer.</a:t>
            </a:r>
          </a:p>
          <a:p>
            <a:pPr>
              <a:spcBef>
                <a:spcPts val="0"/>
              </a:spcBef>
              <a:buClr>
                <a:srgbClr val="558ED5"/>
              </a:buClr>
            </a:pPr>
            <a:r>
              <a:rPr lang="en-IN" sz="1300" dirty="0" smtClean="0">
                <a:solidFill>
                  <a:schemeClr val="dk1"/>
                </a:solidFill>
              </a:rPr>
              <a:t>      Today there are 74 </a:t>
            </a:r>
            <a:r>
              <a:rPr lang="en-IN" sz="1300" dirty="0" err="1" smtClean="0">
                <a:solidFill>
                  <a:schemeClr val="dk1"/>
                </a:solidFill>
              </a:rPr>
              <a:t>crore</a:t>
            </a:r>
            <a:r>
              <a:rPr lang="en-IN" sz="1300" dirty="0" smtClean="0">
                <a:solidFill>
                  <a:schemeClr val="dk1"/>
                </a:solidFill>
              </a:rPr>
              <a:t> active phone connections in India.    Revenue generated = 74 * 10    = </a:t>
            </a:r>
            <a:r>
              <a:rPr lang="en-IN" sz="1300" b="1" dirty="0" smtClean="0">
                <a:solidFill>
                  <a:schemeClr val="accent1">
                    <a:lumMod val="75000"/>
                  </a:schemeClr>
                </a:solidFill>
              </a:rPr>
              <a:t>740 </a:t>
            </a:r>
            <a:r>
              <a:rPr lang="en-IN" sz="1300" b="1" dirty="0" err="1" smtClean="0">
                <a:solidFill>
                  <a:schemeClr val="accent1">
                    <a:lumMod val="75000"/>
                  </a:schemeClr>
                </a:solidFill>
              </a:rPr>
              <a:t>crore</a:t>
            </a:r>
            <a:r>
              <a:rPr lang="en-IN" sz="1300" b="1" dirty="0" smtClean="0">
                <a:solidFill>
                  <a:schemeClr val="accent1">
                    <a:lumMod val="75000"/>
                  </a:schemeClr>
                </a:solidFill>
              </a:rPr>
              <a:t> rupees</a:t>
            </a:r>
          </a:p>
          <a:p>
            <a:pPr>
              <a:spcBef>
                <a:spcPts val="0"/>
              </a:spcBef>
              <a:buClr>
                <a:srgbClr val="558ED5"/>
              </a:buClr>
            </a:pPr>
            <a:r>
              <a:rPr lang="en-IN" sz="1300" dirty="0" smtClean="0">
                <a:solidFill>
                  <a:schemeClr val="dk1"/>
                </a:solidFill>
              </a:rPr>
              <a:t>      Today there are 16 crore internet connections in India.            Revenue generated = 16 * 10    =</a:t>
            </a:r>
            <a:r>
              <a:rPr lang="en-IN" sz="1300" b="1" dirty="0" smtClean="0">
                <a:solidFill>
                  <a:schemeClr val="accent1">
                    <a:lumMod val="75000"/>
                  </a:schemeClr>
                </a:solidFill>
              </a:rPr>
              <a:t> 160 crore rupees</a:t>
            </a:r>
          </a:p>
        </p:txBody>
      </p:sp>
      <p:sp>
        <p:nvSpPr>
          <p:cNvPr id="14" name="Rectangle 13"/>
          <p:cNvSpPr/>
          <p:nvPr/>
        </p:nvSpPr>
        <p:spPr>
          <a:xfrm>
            <a:off x="438414" y="3952892"/>
            <a:ext cx="8324586" cy="547678"/>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a:spcBef>
                <a:spcPts val="0"/>
              </a:spcBef>
              <a:buClr>
                <a:srgbClr val="558ED5"/>
              </a:buClr>
              <a:buFont typeface="Wingdings" pitchFamily="2" charset="2"/>
              <a:buChar char="§"/>
            </a:pPr>
            <a:r>
              <a:rPr lang="en-IN" sz="1300" dirty="0" smtClean="0">
                <a:solidFill>
                  <a:schemeClr val="dk1"/>
                </a:solidFill>
              </a:rPr>
              <a:t>    Total Revenue generated = 684 + 19 + 740 + 160 = </a:t>
            </a:r>
            <a:r>
              <a:rPr lang="en-IN" sz="1300" b="1" dirty="0" smtClean="0">
                <a:solidFill>
                  <a:schemeClr val="accent1">
                    <a:lumMod val="75000"/>
                  </a:schemeClr>
                </a:solidFill>
              </a:rPr>
              <a:t>1603 crore rupees per year</a:t>
            </a:r>
          </a:p>
          <a:p>
            <a:pPr>
              <a:spcBef>
                <a:spcPts val="0"/>
              </a:spcBef>
              <a:buClr>
                <a:srgbClr val="558ED5"/>
              </a:buClr>
              <a:buFont typeface="Wingdings" pitchFamily="2" charset="2"/>
              <a:buChar char="§"/>
            </a:pPr>
            <a:r>
              <a:rPr lang="en-IN" sz="1300" dirty="0" smtClean="0">
                <a:solidFill>
                  <a:schemeClr val="dk1"/>
                </a:solidFill>
              </a:rPr>
              <a:t>    Thus we see that we can easily raise huge amount of funds to maintain a First Class Voter Registration System</a:t>
            </a:r>
          </a:p>
        </p:txBody>
      </p:sp>
      <p:sp>
        <p:nvSpPr>
          <p:cNvPr id="10" name="TextBox 9">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7"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7043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a:ln w="3175">
            <a:solidFill>
              <a:schemeClr val="accent1"/>
            </a:solidFill>
            <a:prstDash val="solid"/>
          </a:ln>
        </p:spPr>
        <p:txBody>
          <a:bodyPr>
            <a:noAutofit/>
          </a:bodyPr>
          <a:lstStyle/>
          <a:p>
            <a:pPr marL="0" indent="0" algn="ctr">
              <a:buNone/>
            </a:pPr>
            <a:endParaRPr lang="en-US" sz="6600" b="1" dirty="0" smtClean="0">
              <a:solidFill>
                <a:schemeClr val="tx2">
                  <a:lumMod val="40000"/>
                  <a:lumOff val="60000"/>
                </a:schemeClr>
              </a:solidFill>
            </a:endParaRPr>
          </a:p>
          <a:p>
            <a:pPr marL="0" indent="0" algn="ctr">
              <a:buNone/>
            </a:pPr>
            <a:r>
              <a:rPr lang="en-US" sz="7200" b="1" dirty="0" smtClean="0">
                <a:solidFill>
                  <a:schemeClr val="accent1"/>
                </a:solidFill>
              </a:rPr>
              <a:t>Current Voter Registration System</a:t>
            </a:r>
            <a:endParaRPr lang="en-US" sz="7200" b="1" dirty="0">
              <a:solidFill>
                <a:schemeClr val="accent1"/>
              </a:solidFill>
            </a:endParaRPr>
          </a:p>
        </p:txBody>
      </p:sp>
      <p:sp>
        <p:nvSpPr>
          <p:cNvPr id="4"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89466" y="685800"/>
            <a:ext cx="662319" cy="1027573"/>
          </a:xfrm>
          <a:prstGeom prst="rect">
            <a:avLst/>
          </a:prstGeom>
          <a:noFill/>
        </p:spPr>
      </p:pic>
      <p:sp>
        <p:nvSpPr>
          <p:cNvPr id="5" name="TextBox 5"/>
          <p:cNvSpPr txBox="1"/>
          <p:nvPr/>
        </p:nvSpPr>
        <p:spPr>
          <a:xfrm>
            <a:off x="400655" y="1778335"/>
            <a:ext cx="1892169" cy="607099"/>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smtClean="0">
                <a:solidFill>
                  <a:schemeClr val="bg1"/>
                </a:solidFill>
              </a:rPr>
              <a:t>           </a:t>
            </a:r>
            <a:r>
              <a:rPr lang="en-IN" sz="1200" b="1" dirty="0" smtClean="0">
                <a:solidFill>
                  <a:schemeClr val="tx1"/>
                </a:solidFill>
              </a:rPr>
              <a:t>Misinformed</a:t>
            </a:r>
          </a:p>
          <a:p>
            <a:pPr>
              <a:defRPr/>
            </a:pPr>
            <a:r>
              <a:rPr lang="en-IN" sz="1200" dirty="0" smtClean="0">
                <a:solidFill>
                  <a:schemeClr val="tx1"/>
                </a:solidFill>
              </a:rPr>
              <a:t>Only people born in Pune/ Maharashtra  can Vote here</a:t>
            </a:r>
            <a:r>
              <a:rPr lang="en-IN" sz="1200" dirty="0" smtClean="0">
                <a:solidFill>
                  <a:schemeClr val="bg1"/>
                </a:solidFill>
              </a:rPr>
              <a:t>.</a:t>
            </a:r>
            <a:endParaRPr lang="en-IN" sz="1200" dirty="0">
              <a:solidFill>
                <a:schemeClr val="bg1"/>
              </a:solidFill>
            </a:endParaRPr>
          </a:p>
        </p:txBody>
      </p:sp>
      <p:sp>
        <p:nvSpPr>
          <p:cNvPr id="6" name="TextBox 4"/>
          <p:cNvSpPr txBox="1"/>
          <p:nvPr/>
        </p:nvSpPr>
        <p:spPr>
          <a:xfrm>
            <a:off x="1072929" y="1455256"/>
            <a:ext cx="476248" cy="219074"/>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100</a:t>
            </a:r>
            <a:endParaRPr lang="en-IN" sz="1200" b="1" dirty="0">
              <a:solidFill>
                <a:schemeClr val="bg1"/>
              </a:solidFill>
            </a:endParaRPr>
          </a:p>
          <a:p>
            <a:endParaRPr lang="en-IN" sz="1100" dirty="0">
              <a:solidFill>
                <a:schemeClr val="bg1"/>
              </a:solidFill>
            </a:endParaRPr>
          </a:p>
        </p:txBody>
      </p:sp>
      <p:pic>
        <p:nvPicPr>
          <p:cNvPr id="7" name="Picture 6"/>
          <p:cNvPicPr>
            <a:picLocks noChangeAspect="1" noChangeArrowheads="1"/>
          </p:cNvPicPr>
          <p:nvPr/>
        </p:nvPicPr>
        <p:blipFill>
          <a:blip r:embed="rId3" cstate="print"/>
          <a:srcRect/>
          <a:stretch>
            <a:fillRect/>
          </a:stretch>
        </p:blipFill>
        <p:spPr bwMode="auto">
          <a:xfrm>
            <a:off x="3142258" y="1219200"/>
            <a:ext cx="457200" cy="838200"/>
          </a:xfrm>
          <a:prstGeom prst="rect">
            <a:avLst/>
          </a:prstGeom>
          <a:noFill/>
        </p:spPr>
      </p:pic>
      <p:sp>
        <p:nvSpPr>
          <p:cNvPr id="8" name="TextBox 7"/>
          <p:cNvSpPr txBox="1"/>
          <p:nvPr/>
        </p:nvSpPr>
        <p:spPr>
          <a:xfrm>
            <a:off x="3657658" y="1795088"/>
            <a:ext cx="1342970" cy="595937"/>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       </a:t>
            </a:r>
            <a:r>
              <a:rPr lang="en-IN" sz="1200" b="1" dirty="0">
                <a:solidFill>
                  <a:schemeClr val="tx1"/>
                </a:solidFill>
              </a:rPr>
              <a:t>Does Not Care</a:t>
            </a:r>
            <a:br>
              <a:rPr lang="en-IN" sz="1200" b="1" dirty="0">
                <a:solidFill>
                  <a:schemeClr val="tx1"/>
                </a:solidFill>
              </a:rPr>
            </a:br>
            <a:r>
              <a:rPr lang="en-IN" sz="1200" dirty="0">
                <a:solidFill>
                  <a:schemeClr val="tx1"/>
                </a:solidFill>
              </a:rPr>
              <a:t>My 1 Vote can not make any difference</a:t>
            </a:r>
          </a:p>
        </p:txBody>
      </p:sp>
      <p:sp>
        <p:nvSpPr>
          <p:cNvPr id="9" name="TextBox 6"/>
          <p:cNvSpPr txBox="1"/>
          <p:nvPr/>
        </p:nvSpPr>
        <p:spPr>
          <a:xfrm>
            <a:off x="3751858" y="1502114"/>
            <a:ext cx="485774" cy="219074"/>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150</a:t>
            </a:r>
          </a:p>
          <a:p>
            <a:pPr marL="0" marR="0" indent="0" defTabSz="914400" eaLnBrk="1" fontAlgn="auto" latinLnBrk="0" hangingPunct="1">
              <a:lnSpc>
                <a:spcPct val="100000"/>
              </a:lnSpc>
              <a:spcBef>
                <a:spcPts val="0"/>
              </a:spcBef>
              <a:spcAft>
                <a:spcPts val="0"/>
              </a:spcAft>
              <a:buClrTx/>
              <a:buSzTx/>
              <a:buFontTx/>
              <a:buNone/>
              <a:tabLst/>
              <a:defRPr/>
            </a:pPr>
            <a:endParaRPr lang="en-IN" sz="1000" b="1" dirty="0">
              <a:solidFill>
                <a:schemeClr val="bg1"/>
              </a:solidFill>
            </a:endParaRPr>
          </a:p>
          <a:p>
            <a:endParaRPr lang="en-IN" sz="1100" dirty="0">
              <a:solidFill>
                <a:schemeClr val="bg1"/>
              </a:solidFill>
            </a:endParaRPr>
          </a:p>
        </p:txBody>
      </p:sp>
      <p:pic>
        <p:nvPicPr>
          <p:cNvPr id="10" name="Picture 9"/>
          <p:cNvPicPr>
            <a:picLocks noChangeAspect="1" noChangeArrowheads="1"/>
          </p:cNvPicPr>
          <p:nvPr/>
        </p:nvPicPr>
        <p:blipFill>
          <a:blip r:embed="rId4" cstate="print"/>
          <a:srcRect/>
          <a:stretch>
            <a:fillRect/>
          </a:stretch>
        </p:blipFill>
        <p:spPr bwMode="auto">
          <a:xfrm>
            <a:off x="8078339" y="609600"/>
            <a:ext cx="890372" cy="1131634"/>
          </a:xfrm>
          <a:prstGeom prst="rect">
            <a:avLst/>
          </a:prstGeom>
          <a:noFill/>
        </p:spPr>
      </p:pic>
      <p:sp>
        <p:nvSpPr>
          <p:cNvPr id="11" name="TextBox 16"/>
          <p:cNvSpPr txBox="1"/>
          <p:nvPr/>
        </p:nvSpPr>
        <p:spPr>
          <a:xfrm>
            <a:off x="6270171" y="1802887"/>
            <a:ext cx="2642967" cy="759966"/>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a:solidFill>
                  <a:schemeClr val="bg1"/>
                </a:solidFill>
              </a:rPr>
              <a:t>                   </a:t>
            </a:r>
            <a:r>
              <a:rPr lang="en-IN" sz="1200" b="1" dirty="0" smtClean="0">
                <a:solidFill>
                  <a:schemeClr val="tx1"/>
                </a:solidFill>
              </a:rPr>
              <a:t>Confused</a:t>
            </a:r>
            <a:endParaRPr lang="en-IN" sz="1200" b="1" dirty="0">
              <a:solidFill>
                <a:schemeClr val="tx1"/>
              </a:solidFill>
            </a:endParaRPr>
          </a:p>
          <a:p>
            <a:pPr>
              <a:defRPr/>
            </a:pPr>
            <a:r>
              <a:rPr lang="en-IN" sz="1200" dirty="0" smtClean="0">
                <a:solidFill>
                  <a:schemeClr val="tx1"/>
                </a:solidFill>
              </a:rPr>
              <a:t>It </a:t>
            </a:r>
            <a:r>
              <a:rPr lang="en-IN" sz="1200" dirty="0">
                <a:solidFill>
                  <a:schemeClr val="tx1"/>
                </a:solidFill>
              </a:rPr>
              <a:t>is difficult to find out the address of Election Offices where I need to go to register as Voter.</a:t>
            </a:r>
          </a:p>
        </p:txBody>
      </p:sp>
      <p:pic>
        <p:nvPicPr>
          <p:cNvPr id="12" name="Picture 11"/>
          <p:cNvPicPr>
            <a:picLocks noChangeAspect="1" noChangeArrowheads="1"/>
          </p:cNvPicPr>
          <p:nvPr/>
        </p:nvPicPr>
        <p:blipFill>
          <a:blip r:embed="rId5" cstate="print"/>
          <a:srcRect/>
          <a:stretch>
            <a:fillRect/>
          </a:stretch>
        </p:blipFill>
        <p:spPr bwMode="auto">
          <a:xfrm>
            <a:off x="2357422" y="3379194"/>
            <a:ext cx="828441" cy="1017232"/>
          </a:xfrm>
          <a:prstGeom prst="rect">
            <a:avLst/>
          </a:prstGeom>
          <a:noFill/>
        </p:spPr>
      </p:pic>
      <p:sp>
        <p:nvSpPr>
          <p:cNvPr id="13" name="TextBox 18"/>
          <p:cNvSpPr txBox="1"/>
          <p:nvPr/>
        </p:nvSpPr>
        <p:spPr>
          <a:xfrm>
            <a:off x="2500298" y="4500570"/>
            <a:ext cx="1775586" cy="774245"/>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IN" sz="1200" b="1" dirty="0" smtClean="0">
                <a:solidFill>
                  <a:schemeClr val="tx1"/>
                </a:solidFill>
              </a:rPr>
              <a:t>Missed </a:t>
            </a:r>
            <a:r>
              <a:rPr lang="en-IN" sz="1200" b="1" dirty="0">
                <a:solidFill>
                  <a:schemeClr val="tx1"/>
                </a:solidFill>
              </a:rPr>
              <a:t>the Chance</a:t>
            </a:r>
          </a:p>
          <a:p>
            <a:pPr>
              <a:defRPr/>
            </a:pPr>
            <a:r>
              <a:rPr lang="en-IN" sz="1200" dirty="0">
                <a:solidFill>
                  <a:schemeClr val="tx1"/>
                </a:solidFill>
              </a:rPr>
              <a:t>When I went to Register </a:t>
            </a:r>
            <a:r>
              <a:rPr lang="en-IN" sz="1200" dirty="0" smtClean="0">
                <a:solidFill>
                  <a:schemeClr val="tx1"/>
                </a:solidFill>
              </a:rPr>
              <a:t>, Govt </a:t>
            </a:r>
            <a:r>
              <a:rPr lang="en-IN" sz="1200" dirty="0">
                <a:solidFill>
                  <a:schemeClr val="tx1"/>
                </a:solidFill>
              </a:rPr>
              <a:t>had Closed the Voter Registration drive.</a:t>
            </a:r>
          </a:p>
        </p:txBody>
      </p:sp>
      <p:sp>
        <p:nvSpPr>
          <p:cNvPr id="14" name="TextBox 6"/>
          <p:cNvSpPr txBox="1"/>
          <p:nvPr/>
        </p:nvSpPr>
        <p:spPr>
          <a:xfrm>
            <a:off x="7520222" y="1490911"/>
            <a:ext cx="485774" cy="219074"/>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150</a:t>
            </a:r>
          </a:p>
          <a:p>
            <a:pPr marL="0" marR="0" indent="0" defTabSz="914400" eaLnBrk="1" fontAlgn="auto" latinLnBrk="0" hangingPunct="1">
              <a:lnSpc>
                <a:spcPct val="100000"/>
              </a:lnSpc>
              <a:spcBef>
                <a:spcPts val="0"/>
              </a:spcBef>
              <a:spcAft>
                <a:spcPts val="0"/>
              </a:spcAft>
              <a:buClrTx/>
              <a:buSzTx/>
              <a:buFontTx/>
              <a:buNone/>
              <a:tabLst/>
              <a:defRPr/>
            </a:pPr>
            <a:endParaRPr lang="en-IN" sz="1000" b="1" dirty="0">
              <a:solidFill>
                <a:schemeClr val="bg1"/>
              </a:solidFill>
            </a:endParaRPr>
          </a:p>
          <a:p>
            <a:endParaRPr lang="en-IN" sz="1100" dirty="0">
              <a:solidFill>
                <a:schemeClr val="bg1"/>
              </a:solidFill>
            </a:endParaRPr>
          </a:p>
        </p:txBody>
      </p:sp>
      <p:sp>
        <p:nvSpPr>
          <p:cNvPr id="15" name="TextBox 6"/>
          <p:cNvSpPr txBox="1"/>
          <p:nvPr/>
        </p:nvSpPr>
        <p:spPr>
          <a:xfrm>
            <a:off x="3222158" y="4151950"/>
            <a:ext cx="485774" cy="219074"/>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150</a:t>
            </a:r>
          </a:p>
          <a:p>
            <a:pPr marL="0" marR="0" indent="0" defTabSz="914400" eaLnBrk="1" fontAlgn="auto" latinLnBrk="0" hangingPunct="1">
              <a:lnSpc>
                <a:spcPct val="100000"/>
              </a:lnSpc>
              <a:spcBef>
                <a:spcPts val="0"/>
              </a:spcBef>
              <a:spcAft>
                <a:spcPts val="0"/>
              </a:spcAft>
              <a:buClrTx/>
              <a:buSzTx/>
              <a:buFontTx/>
              <a:buNone/>
              <a:tabLst/>
              <a:defRPr/>
            </a:pPr>
            <a:endParaRPr lang="en-IN" sz="1000" b="1" dirty="0">
              <a:solidFill>
                <a:schemeClr val="bg1"/>
              </a:solidFill>
            </a:endParaRPr>
          </a:p>
          <a:p>
            <a:endParaRPr lang="en-IN" sz="1100" dirty="0">
              <a:solidFill>
                <a:schemeClr val="bg1"/>
              </a:solidFill>
            </a:endParaRPr>
          </a:p>
        </p:txBody>
      </p:sp>
      <p:pic>
        <p:nvPicPr>
          <p:cNvPr id="16" name="Picture 15"/>
          <p:cNvPicPr>
            <a:picLocks noChangeAspect="1" noChangeArrowheads="1"/>
          </p:cNvPicPr>
          <p:nvPr/>
        </p:nvPicPr>
        <p:blipFill>
          <a:blip r:embed="rId6" cstate="print"/>
          <a:srcRect/>
          <a:stretch>
            <a:fillRect/>
          </a:stretch>
        </p:blipFill>
        <p:spPr bwMode="auto">
          <a:xfrm>
            <a:off x="6357950" y="3571876"/>
            <a:ext cx="838200" cy="875601"/>
          </a:xfrm>
          <a:prstGeom prst="rect">
            <a:avLst/>
          </a:prstGeom>
          <a:noFill/>
        </p:spPr>
      </p:pic>
      <p:sp>
        <p:nvSpPr>
          <p:cNvPr id="17" name="TextBox 14"/>
          <p:cNvSpPr txBox="1"/>
          <p:nvPr/>
        </p:nvSpPr>
        <p:spPr>
          <a:xfrm>
            <a:off x="6215074" y="4466201"/>
            <a:ext cx="2688026" cy="1677443"/>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IN" sz="1200" b="1" dirty="0" smtClean="0">
                <a:solidFill>
                  <a:schemeClr val="tx1"/>
                </a:solidFill>
              </a:rPr>
              <a:t>Lost </a:t>
            </a:r>
            <a:r>
              <a:rPr lang="en-IN" sz="1200" b="1" dirty="0">
                <a:solidFill>
                  <a:schemeClr val="tx1"/>
                </a:solidFill>
              </a:rPr>
              <a:t>Confidence in </a:t>
            </a:r>
            <a:r>
              <a:rPr lang="en-IN" sz="1200" b="1" dirty="0" smtClean="0">
                <a:solidFill>
                  <a:schemeClr val="tx1"/>
                </a:solidFill>
              </a:rPr>
              <a:t>Election Department</a:t>
            </a:r>
            <a:endParaRPr lang="en-IN" sz="1200" b="1" dirty="0">
              <a:solidFill>
                <a:schemeClr val="tx1"/>
              </a:solidFill>
            </a:endParaRPr>
          </a:p>
          <a:p>
            <a:pPr>
              <a:defRPr/>
            </a:pPr>
            <a:endParaRPr lang="en-IN" sz="1200" b="1" dirty="0" smtClean="0">
              <a:solidFill>
                <a:schemeClr val="tx1"/>
              </a:solidFill>
            </a:endParaRPr>
          </a:p>
          <a:p>
            <a:pPr>
              <a:defRPr/>
            </a:pPr>
            <a:r>
              <a:rPr lang="en-IN" sz="1200" b="1" dirty="0" smtClean="0">
                <a:solidFill>
                  <a:schemeClr val="tx1"/>
                </a:solidFill>
              </a:rPr>
              <a:t>1</a:t>
            </a:r>
            <a:r>
              <a:rPr lang="en-IN" sz="1200" b="1" dirty="0">
                <a:solidFill>
                  <a:schemeClr val="tx1"/>
                </a:solidFill>
              </a:rPr>
              <a:t>. </a:t>
            </a:r>
            <a:r>
              <a:rPr lang="en-IN" sz="1200" dirty="0" smtClean="0">
                <a:solidFill>
                  <a:schemeClr val="tx1"/>
                </a:solidFill>
              </a:rPr>
              <a:t>No </a:t>
            </a:r>
            <a:r>
              <a:rPr lang="en-IN" sz="1200" dirty="0">
                <a:solidFill>
                  <a:schemeClr val="tx1"/>
                </a:solidFill>
              </a:rPr>
              <a:t>Acknowledgement Receipt is provided</a:t>
            </a:r>
          </a:p>
          <a:p>
            <a:pPr>
              <a:defRPr/>
            </a:pPr>
            <a:r>
              <a:rPr lang="en-IN" sz="1200" b="1" dirty="0">
                <a:solidFill>
                  <a:schemeClr val="tx1"/>
                </a:solidFill>
              </a:rPr>
              <a:t>2. </a:t>
            </a:r>
            <a:r>
              <a:rPr lang="en-IN" sz="1200" dirty="0" smtClean="0">
                <a:solidFill>
                  <a:schemeClr val="tx1"/>
                </a:solidFill>
              </a:rPr>
              <a:t>No way </a:t>
            </a:r>
            <a:r>
              <a:rPr lang="en-IN" sz="1200" dirty="0">
                <a:solidFill>
                  <a:schemeClr val="tx1"/>
                </a:solidFill>
              </a:rPr>
              <a:t>to track the </a:t>
            </a:r>
            <a:r>
              <a:rPr lang="en-IN" sz="1200" dirty="0" smtClean="0">
                <a:solidFill>
                  <a:schemeClr val="tx1"/>
                </a:solidFill>
              </a:rPr>
              <a:t>progress</a:t>
            </a:r>
            <a:endParaRPr lang="en-IN" sz="1200" dirty="0">
              <a:solidFill>
                <a:schemeClr val="tx1"/>
              </a:solidFill>
            </a:endParaRPr>
          </a:p>
          <a:p>
            <a:pPr>
              <a:defRPr/>
            </a:pPr>
            <a:r>
              <a:rPr lang="en-IN" sz="1200" b="1" dirty="0">
                <a:solidFill>
                  <a:schemeClr val="tx1"/>
                </a:solidFill>
              </a:rPr>
              <a:t>3. </a:t>
            </a:r>
            <a:r>
              <a:rPr lang="en-IN" sz="1200" dirty="0" smtClean="0">
                <a:solidFill>
                  <a:schemeClr val="tx1"/>
                </a:solidFill>
              </a:rPr>
              <a:t>12 </a:t>
            </a:r>
            <a:r>
              <a:rPr lang="en-IN" sz="1200" dirty="0">
                <a:solidFill>
                  <a:schemeClr val="tx1"/>
                </a:solidFill>
              </a:rPr>
              <a:t>months </a:t>
            </a:r>
            <a:r>
              <a:rPr lang="en-IN" sz="1200" dirty="0" smtClean="0">
                <a:solidFill>
                  <a:schemeClr val="tx1"/>
                </a:solidFill>
              </a:rPr>
              <a:t>to process </a:t>
            </a:r>
            <a:r>
              <a:rPr lang="en-IN" sz="1200" dirty="0">
                <a:solidFill>
                  <a:schemeClr val="tx1"/>
                </a:solidFill>
              </a:rPr>
              <a:t>the </a:t>
            </a:r>
            <a:r>
              <a:rPr lang="en-IN" sz="1200" dirty="0" smtClean="0">
                <a:solidFill>
                  <a:schemeClr val="tx1"/>
                </a:solidFill>
              </a:rPr>
              <a:t>form</a:t>
            </a:r>
          </a:p>
          <a:p>
            <a:pPr>
              <a:defRPr/>
            </a:pPr>
            <a:r>
              <a:rPr lang="en-IN" sz="1200" b="1" dirty="0" smtClean="0">
                <a:solidFill>
                  <a:schemeClr val="tx1"/>
                </a:solidFill>
              </a:rPr>
              <a:t>4. </a:t>
            </a:r>
            <a:r>
              <a:rPr lang="en-IN" sz="1200" dirty="0" smtClean="0">
                <a:solidFill>
                  <a:schemeClr val="tx1"/>
                </a:solidFill>
              </a:rPr>
              <a:t>If name does not come in Voter list there is no mechanism to find out, what the problem was.</a:t>
            </a:r>
          </a:p>
          <a:p>
            <a:pPr>
              <a:defRPr/>
            </a:pPr>
            <a:endParaRPr lang="en-IN" sz="1200" b="1" dirty="0">
              <a:solidFill>
                <a:schemeClr val="bg1"/>
              </a:solidFill>
            </a:endParaRPr>
          </a:p>
        </p:txBody>
      </p:sp>
      <p:pic>
        <p:nvPicPr>
          <p:cNvPr id="20" name="Picture 19"/>
          <p:cNvPicPr>
            <a:picLocks noChangeAspect="1" noChangeArrowheads="1"/>
          </p:cNvPicPr>
          <p:nvPr/>
        </p:nvPicPr>
        <p:blipFill>
          <a:blip r:embed="rId7" cstate="print"/>
          <a:srcRect/>
          <a:stretch>
            <a:fillRect/>
          </a:stretch>
        </p:blipFill>
        <p:spPr bwMode="auto">
          <a:xfrm>
            <a:off x="142844" y="3535245"/>
            <a:ext cx="722259" cy="902835"/>
          </a:xfrm>
          <a:prstGeom prst="rect">
            <a:avLst/>
          </a:prstGeom>
          <a:noFill/>
        </p:spPr>
      </p:pic>
      <p:sp>
        <p:nvSpPr>
          <p:cNvPr id="21" name="TextBox 9"/>
          <p:cNvSpPr txBox="1"/>
          <p:nvPr/>
        </p:nvSpPr>
        <p:spPr>
          <a:xfrm>
            <a:off x="176583" y="4475840"/>
            <a:ext cx="1959585" cy="1167738"/>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IN" sz="1200" b="1" dirty="0">
                <a:solidFill>
                  <a:schemeClr val="tx1"/>
                </a:solidFill>
              </a:rPr>
              <a:t>Afraid of Hassles</a:t>
            </a:r>
          </a:p>
          <a:p>
            <a:pPr>
              <a:defRPr/>
            </a:pPr>
            <a:r>
              <a:rPr lang="en-IN" sz="1200" b="1" dirty="0">
                <a:solidFill>
                  <a:schemeClr val="tx1"/>
                </a:solidFill>
              </a:rPr>
              <a:t>1. </a:t>
            </a:r>
            <a:r>
              <a:rPr lang="en-IN" sz="1200" dirty="0">
                <a:solidFill>
                  <a:schemeClr val="tx1"/>
                </a:solidFill>
              </a:rPr>
              <a:t>No Time to make many trips to Govt office and stand in long lines</a:t>
            </a:r>
          </a:p>
          <a:p>
            <a:pPr>
              <a:defRPr/>
            </a:pPr>
            <a:r>
              <a:rPr lang="en-IN" sz="1200" b="1" dirty="0">
                <a:solidFill>
                  <a:schemeClr val="tx1"/>
                </a:solidFill>
              </a:rPr>
              <a:t>2. </a:t>
            </a:r>
            <a:r>
              <a:rPr lang="en-IN" sz="1200" dirty="0">
                <a:solidFill>
                  <a:schemeClr val="tx1"/>
                </a:solidFill>
              </a:rPr>
              <a:t>Cannot come during working </a:t>
            </a:r>
            <a:r>
              <a:rPr lang="en-IN" sz="1200" dirty="0" smtClean="0">
                <a:solidFill>
                  <a:schemeClr val="tx1"/>
                </a:solidFill>
              </a:rPr>
              <a:t>hours</a:t>
            </a:r>
            <a:r>
              <a:rPr lang="en-IN" sz="1200" dirty="0">
                <a:solidFill>
                  <a:schemeClr val="tx1"/>
                </a:solidFill>
              </a:rPr>
              <a:t>. </a:t>
            </a:r>
          </a:p>
        </p:txBody>
      </p:sp>
      <p:sp>
        <p:nvSpPr>
          <p:cNvPr id="22" name="TextBox 6"/>
          <p:cNvSpPr txBox="1"/>
          <p:nvPr/>
        </p:nvSpPr>
        <p:spPr>
          <a:xfrm>
            <a:off x="1071538" y="4113599"/>
            <a:ext cx="485774" cy="219074"/>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150</a:t>
            </a:r>
          </a:p>
          <a:p>
            <a:pPr marL="0" marR="0" indent="0" defTabSz="914400" eaLnBrk="1" fontAlgn="auto" latinLnBrk="0" hangingPunct="1">
              <a:lnSpc>
                <a:spcPct val="100000"/>
              </a:lnSpc>
              <a:spcBef>
                <a:spcPts val="0"/>
              </a:spcBef>
              <a:spcAft>
                <a:spcPts val="0"/>
              </a:spcAft>
              <a:buClrTx/>
              <a:buSzTx/>
              <a:buFontTx/>
              <a:buNone/>
              <a:tabLst/>
              <a:defRPr/>
            </a:pPr>
            <a:endParaRPr lang="en-IN" sz="1000" b="1" dirty="0">
              <a:solidFill>
                <a:schemeClr val="bg1"/>
              </a:solidFill>
            </a:endParaRPr>
          </a:p>
          <a:p>
            <a:endParaRPr lang="en-IN" sz="1100" dirty="0">
              <a:solidFill>
                <a:schemeClr val="bg1"/>
              </a:solidFill>
            </a:endParaRPr>
          </a:p>
        </p:txBody>
      </p:sp>
      <p:pic>
        <p:nvPicPr>
          <p:cNvPr id="28" name="Picture 27"/>
          <p:cNvPicPr>
            <a:picLocks noChangeAspect="1" noChangeArrowheads="1"/>
          </p:cNvPicPr>
          <p:nvPr/>
        </p:nvPicPr>
        <p:blipFill>
          <a:blip r:embed="rId8" cstate="print"/>
          <a:srcRect/>
          <a:stretch>
            <a:fillRect/>
          </a:stretch>
        </p:blipFill>
        <p:spPr bwMode="auto">
          <a:xfrm>
            <a:off x="1219201" y="106644"/>
            <a:ext cx="2438399" cy="883956"/>
          </a:xfrm>
          <a:prstGeom prst="rect">
            <a:avLst/>
          </a:prstGeom>
          <a:noFill/>
        </p:spPr>
      </p:pic>
      <p:sp>
        <p:nvSpPr>
          <p:cNvPr id="29" name="TextBox 3"/>
          <p:cNvSpPr txBox="1"/>
          <p:nvPr/>
        </p:nvSpPr>
        <p:spPr>
          <a:xfrm>
            <a:off x="5262621" y="151340"/>
            <a:ext cx="552450" cy="228601"/>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 1000</a:t>
            </a:r>
          </a:p>
          <a:p>
            <a:endParaRPr lang="en-IN" sz="1200" b="1" dirty="0">
              <a:solidFill>
                <a:schemeClr val="bg1"/>
              </a:solidFill>
            </a:endParaRPr>
          </a:p>
        </p:txBody>
      </p:sp>
      <p:sp>
        <p:nvSpPr>
          <p:cNvPr id="30" name="TextBox 2"/>
          <p:cNvSpPr txBox="1"/>
          <p:nvPr/>
        </p:nvSpPr>
        <p:spPr>
          <a:xfrm>
            <a:off x="3771190" y="431074"/>
            <a:ext cx="2038350" cy="374143"/>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200" b="1" dirty="0">
                <a:solidFill>
                  <a:schemeClr val="bg1"/>
                </a:solidFill>
              </a:rPr>
              <a:t>     </a:t>
            </a:r>
            <a:r>
              <a:rPr lang="en-IN" sz="1200" b="1" dirty="0" smtClean="0">
                <a:solidFill>
                  <a:schemeClr val="bg1"/>
                </a:solidFill>
              </a:rPr>
              <a:t> All </a:t>
            </a:r>
            <a:r>
              <a:rPr lang="en-IN" sz="1200" b="1" dirty="0">
                <a:solidFill>
                  <a:schemeClr val="bg1"/>
                </a:solidFill>
              </a:rPr>
              <a:t>Potential Applicants</a:t>
            </a:r>
          </a:p>
        </p:txBody>
      </p:sp>
      <p:sp>
        <p:nvSpPr>
          <p:cNvPr id="36" name="TextBox 12"/>
          <p:cNvSpPr txBox="1"/>
          <p:nvPr/>
        </p:nvSpPr>
        <p:spPr>
          <a:xfrm>
            <a:off x="3500430" y="6505303"/>
            <a:ext cx="2857520" cy="209845"/>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28600" indent="-228600" algn="ctr">
              <a:defRPr/>
            </a:pPr>
            <a:r>
              <a:rPr lang="en-IN" sz="1200" b="1" dirty="0" err="1" smtClean="0">
                <a:solidFill>
                  <a:schemeClr val="tx1"/>
                </a:solidFill>
              </a:rPr>
              <a:t>Aware,Determined</a:t>
            </a:r>
            <a:r>
              <a:rPr lang="en-IN" sz="1200" b="1" dirty="0" smtClean="0">
                <a:solidFill>
                  <a:schemeClr val="tx1"/>
                </a:solidFill>
              </a:rPr>
              <a:t> &amp; Responsible Citizen</a:t>
            </a:r>
            <a:endParaRPr lang="en-IN" sz="1200" b="1" dirty="0">
              <a:solidFill>
                <a:schemeClr val="tx1"/>
              </a:solidFill>
            </a:endParaRPr>
          </a:p>
        </p:txBody>
      </p:sp>
      <p:pic>
        <p:nvPicPr>
          <p:cNvPr id="37" name="Picture 36"/>
          <p:cNvPicPr>
            <a:picLocks noChangeAspect="1" noChangeArrowheads="1"/>
          </p:cNvPicPr>
          <p:nvPr/>
        </p:nvPicPr>
        <p:blipFill>
          <a:blip r:embed="rId9" cstate="print"/>
          <a:srcRect/>
          <a:stretch>
            <a:fillRect/>
          </a:stretch>
        </p:blipFill>
        <p:spPr bwMode="auto">
          <a:xfrm>
            <a:off x="5095884" y="5648047"/>
            <a:ext cx="762000" cy="788054"/>
          </a:xfrm>
          <a:prstGeom prst="rect">
            <a:avLst/>
          </a:prstGeom>
          <a:noFill/>
        </p:spPr>
      </p:pic>
      <p:sp>
        <p:nvSpPr>
          <p:cNvPr id="39" name="TextBox 6"/>
          <p:cNvSpPr txBox="1"/>
          <p:nvPr/>
        </p:nvSpPr>
        <p:spPr>
          <a:xfrm>
            <a:off x="4360928" y="6139519"/>
            <a:ext cx="485774" cy="214314"/>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150</a:t>
            </a:r>
          </a:p>
          <a:p>
            <a:pPr marR="0" fontAlgn="auto">
              <a:lnSpc>
                <a:spcPct val="100000"/>
              </a:lnSpc>
              <a:spcBef>
                <a:spcPts val="0"/>
              </a:spcBef>
              <a:spcAft>
                <a:spcPts val="0"/>
              </a:spcAft>
              <a:buClrTx/>
              <a:buSzTx/>
              <a:buFontTx/>
              <a:buNone/>
              <a:tabLst/>
              <a:defRPr/>
            </a:pPr>
            <a:endParaRPr lang="en-IN" sz="1200" b="1" dirty="0">
              <a:solidFill>
                <a:schemeClr val="bg1"/>
              </a:solidFill>
            </a:endParaRPr>
          </a:p>
          <a:p>
            <a:endParaRPr lang="en-IN" sz="1200" b="1" dirty="0">
              <a:solidFill>
                <a:schemeClr val="bg1"/>
              </a:solidFill>
            </a:endParaRPr>
          </a:p>
        </p:txBody>
      </p:sp>
      <p:cxnSp>
        <p:nvCxnSpPr>
          <p:cNvPr id="38" name="Straight Connector 37"/>
          <p:cNvCxnSpPr/>
          <p:nvPr/>
        </p:nvCxnSpPr>
        <p:spPr>
          <a:xfrm rot="16200000" flipH="1">
            <a:off x="4351008" y="2136438"/>
            <a:ext cx="2000264" cy="13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3245917" y="4826520"/>
            <a:ext cx="336654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608513" y="963595"/>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714480" y="1142984"/>
            <a:ext cx="307183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a:off x="1393009" y="1464455"/>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786314" y="1142984"/>
            <a:ext cx="250033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6965967" y="146366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7350439" y="3793833"/>
            <a:ext cx="130275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TextBox 6"/>
          <p:cNvSpPr txBox="1"/>
          <p:nvPr/>
        </p:nvSpPr>
        <p:spPr>
          <a:xfrm>
            <a:off x="7286644" y="4088816"/>
            <a:ext cx="485774" cy="219074"/>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150</a:t>
            </a:r>
          </a:p>
          <a:p>
            <a:pPr marL="0" marR="0" indent="0" defTabSz="914400" eaLnBrk="1" fontAlgn="auto" latinLnBrk="0" hangingPunct="1">
              <a:lnSpc>
                <a:spcPct val="100000"/>
              </a:lnSpc>
              <a:spcBef>
                <a:spcPts val="0"/>
              </a:spcBef>
              <a:spcAft>
                <a:spcPts val="0"/>
              </a:spcAft>
              <a:buClrTx/>
              <a:buSzTx/>
              <a:buFontTx/>
              <a:buNone/>
              <a:tabLst/>
              <a:defRPr/>
            </a:pPr>
            <a:endParaRPr lang="en-IN" sz="1000" b="1" dirty="0">
              <a:solidFill>
                <a:schemeClr val="bg1"/>
              </a:solidFill>
            </a:endParaRPr>
          </a:p>
          <a:p>
            <a:endParaRPr lang="en-IN" sz="1100" dirty="0">
              <a:solidFill>
                <a:schemeClr val="bg1"/>
              </a:solidFill>
            </a:endParaRPr>
          </a:p>
        </p:txBody>
      </p:sp>
      <p:cxnSp>
        <p:nvCxnSpPr>
          <p:cNvPr id="111" name="Straight Arrow Connector 110"/>
          <p:cNvCxnSpPr/>
          <p:nvPr/>
        </p:nvCxnSpPr>
        <p:spPr>
          <a:xfrm rot="5400000">
            <a:off x="4108447" y="146366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H="1">
            <a:off x="1054884" y="3802844"/>
            <a:ext cx="1332592" cy="1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1714480" y="3141664"/>
            <a:ext cx="3643338" cy="1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3170522" y="3830346"/>
            <a:ext cx="13741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357818" y="3141660"/>
            <a:ext cx="2643206" cy="1588"/>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hlinkClick r:id="rId10"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41"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3" grpId="0" animBg="1"/>
      <p:bldP spid="14" grpId="0" animBg="1"/>
      <p:bldP spid="15" grpId="0" animBg="1"/>
      <p:bldP spid="17" grpId="0" animBg="1"/>
      <p:bldP spid="21" grpId="0" animBg="1"/>
      <p:bldP spid="22" grpId="0" animBg="1"/>
      <p:bldP spid="36" grpId="0" animBg="1"/>
      <p:bldP spid="39" grpId="0" animBg="1"/>
      <p:bldP spid="98"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3"/>
          <p:cNvSpPr txBox="1"/>
          <p:nvPr/>
        </p:nvSpPr>
        <p:spPr>
          <a:xfrm>
            <a:off x="2590800" y="3276600"/>
            <a:ext cx="279550" cy="30480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5</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sp>
        <p:nvSpPr>
          <p:cNvPr id="15" name="TextBox 54"/>
          <p:cNvSpPr txBox="1"/>
          <p:nvPr/>
        </p:nvSpPr>
        <p:spPr>
          <a:xfrm>
            <a:off x="1066800" y="3657600"/>
            <a:ext cx="1790964" cy="281940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tx1"/>
                </a:solidFill>
              </a:rPr>
              <a:t>          Not </a:t>
            </a:r>
            <a:r>
              <a:rPr lang="en-IN" sz="1200" b="1" dirty="0" smtClean="0">
                <a:solidFill>
                  <a:schemeClr val="tx1"/>
                </a:solidFill>
              </a:rPr>
              <a:t>Processed</a:t>
            </a:r>
          </a:p>
          <a:p>
            <a:pPr marR="0" fontAlgn="auto">
              <a:lnSpc>
                <a:spcPct val="100000"/>
              </a:lnSpc>
              <a:spcBef>
                <a:spcPts val="0"/>
              </a:spcBef>
              <a:spcAft>
                <a:spcPts val="0"/>
              </a:spcAft>
              <a:buClrTx/>
              <a:buSzTx/>
              <a:buFontTx/>
              <a:buNone/>
              <a:tabLst/>
              <a:defRPr/>
            </a:pPr>
            <a:endParaRPr lang="en-IN" sz="1200" dirty="0">
              <a:solidFill>
                <a:schemeClr val="tx1"/>
              </a:solidFill>
            </a:endParaRPr>
          </a:p>
          <a:p>
            <a:pPr marR="0" fontAlgn="auto">
              <a:lnSpc>
                <a:spcPct val="100000"/>
              </a:lnSpc>
              <a:spcBef>
                <a:spcPts val="0"/>
              </a:spcBef>
              <a:spcAft>
                <a:spcPts val="0"/>
              </a:spcAft>
              <a:buClrTx/>
              <a:buSzTx/>
              <a:tabLst/>
              <a:defRPr/>
            </a:pPr>
            <a:r>
              <a:rPr lang="en-IN" sz="1200" b="1" dirty="0" smtClean="0">
                <a:solidFill>
                  <a:schemeClr val="tx1"/>
                </a:solidFill>
              </a:rPr>
              <a:t>1. </a:t>
            </a:r>
            <a:r>
              <a:rPr lang="en-IN" sz="1200" dirty="0" smtClean="0">
                <a:solidFill>
                  <a:schemeClr val="tx1"/>
                </a:solidFill>
              </a:rPr>
              <a:t>No </a:t>
            </a:r>
            <a:r>
              <a:rPr lang="en-IN" sz="1200" dirty="0">
                <a:solidFill>
                  <a:schemeClr val="tx1"/>
                </a:solidFill>
              </a:rPr>
              <a:t>staff to handle </a:t>
            </a:r>
            <a:r>
              <a:rPr lang="en-IN" sz="1200" dirty="0" smtClean="0">
                <a:solidFill>
                  <a:schemeClr val="tx1"/>
                </a:solidFill>
              </a:rPr>
              <a:t>this. All </a:t>
            </a:r>
            <a:r>
              <a:rPr lang="en-IN" sz="1200" dirty="0">
                <a:solidFill>
                  <a:schemeClr val="tx1"/>
                </a:solidFill>
              </a:rPr>
              <a:t>Online Applications go to very senior Officers (Deputy Collectors) who are too busy to process it</a:t>
            </a:r>
            <a:r>
              <a:rPr lang="en-IN" sz="1200" dirty="0" smtClean="0">
                <a:solidFill>
                  <a:schemeClr val="tx1"/>
                </a:solidFill>
              </a:rPr>
              <a:t>.</a:t>
            </a:r>
          </a:p>
          <a:p>
            <a:pPr marL="228600" marR="0" indent="-228600" fontAlgn="auto">
              <a:lnSpc>
                <a:spcPct val="100000"/>
              </a:lnSpc>
              <a:spcBef>
                <a:spcPts val="0"/>
              </a:spcBef>
              <a:spcAft>
                <a:spcPts val="0"/>
              </a:spcAft>
              <a:buClrTx/>
              <a:buSzTx/>
              <a:buFontTx/>
              <a:buAutoNum type="arabicPeriod"/>
              <a:tabLst/>
              <a:defRPr/>
            </a:pPr>
            <a:endParaRPr lang="en-IN" sz="1200" dirty="0">
              <a:solidFill>
                <a:schemeClr val="tx1"/>
              </a:solidFill>
            </a:endParaRPr>
          </a:p>
          <a:p>
            <a:pPr marR="0" fontAlgn="auto">
              <a:lnSpc>
                <a:spcPct val="100000"/>
              </a:lnSpc>
              <a:spcBef>
                <a:spcPts val="0"/>
              </a:spcBef>
              <a:spcAft>
                <a:spcPts val="0"/>
              </a:spcAft>
              <a:buClrTx/>
              <a:buSzTx/>
              <a:buFontTx/>
              <a:buNone/>
              <a:tabLst/>
              <a:defRPr/>
            </a:pPr>
            <a:r>
              <a:rPr lang="en-IN" sz="1200" b="1" dirty="0">
                <a:solidFill>
                  <a:schemeClr val="tx1"/>
                </a:solidFill>
              </a:rPr>
              <a:t>2. </a:t>
            </a:r>
            <a:r>
              <a:rPr lang="en-IN" sz="1200" dirty="0">
                <a:solidFill>
                  <a:schemeClr val="tx1"/>
                </a:solidFill>
              </a:rPr>
              <a:t>It gives absolutely no benefit to applicant as he needs to print the form and physically go to ERO office to submit. Thus it is the same as Applying in paper format.</a:t>
            </a:r>
          </a:p>
        </p:txBody>
      </p:sp>
      <p:sp>
        <p:nvSpPr>
          <p:cNvPr id="18" name="TextBox 56"/>
          <p:cNvSpPr txBox="1"/>
          <p:nvPr/>
        </p:nvSpPr>
        <p:spPr>
          <a:xfrm>
            <a:off x="2438400" y="1676400"/>
            <a:ext cx="257174" cy="22860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ea typeface="+mn-ea"/>
                <a:cs typeface="+mn-cs"/>
              </a:rPr>
              <a:t>5</a:t>
            </a:r>
          </a:p>
          <a:p>
            <a:pPr marL="0" marR="0" indent="0" defTabSz="914400" eaLnBrk="1" fontAlgn="auto" latinLnBrk="0" hangingPunct="1">
              <a:lnSpc>
                <a:spcPct val="100000"/>
              </a:lnSpc>
              <a:spcBef>
                <a:spcPts val="0"/>
              </a:spcBef>
              <a:spcAft>
                <a:spcPts val="0"/>
              </a:spcAft>
              <a:buClrTx/>
              <a:buSzTx/>
              <a:buFontTx/>
              <a:buNone/>
              <a:tabLst/>
              <a:defRPr/>
            </a:pPr>
            <a:endParaRPr lang="en-IN" sz="1200" b="1">
              <a:solidFill>
                <a:schemeClr val="bg1"/>
              </a:solidFill>
            </a:endParaRPr>
          </a:p>
          <a:p>
            <a:endParaRPr lang="en-IN" sz="1200">
              <a:solidFill>
                <a:schemeClr val="bg1"/>
              </a:solidFill>
            </a:endParaRPr>
          </a:p>
        </p:txBody>
      </p:sp>
      <p:sp>
        <p:nvSpPr>
          <p:cNvPr id="20" name="TextBox 60"/>
          <p:cNvSpPr txBox="1"/>
          <p:nvPr/>
        </p:nvSpPr>
        <p:spPr>
          <a:xfrm>
            <a:off x="7010400" y="3529010"/>
            <a:ext cx="361949" cy="228598"/>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10</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sp>
        <p:nvSpPr>
          <p:cNvPr id="21" name="TextBox 61"/>
          <p:cNvSpPr txBox="1"/>
          <p:nvPr/>
        </p:nvSpPr>
        <p:spPr>
          <a:xfrm>
            <a:off x="5334000" y="3833810"/>
            <a:ext cx="2045962" cy="2438426"/>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tx1"/>
                </a:solidFill>
              </a:rPr>
              <a:t>Discouraged /Not </a:t>
            </a:r>
            <a:r>
              <a:rPr lang="en-IN" sz="1200" b="1" dirty="0" smtClean="0">
                <a:solidFill>
                  <a:schemeClr val="tx1"/>
                </a:solidFill>
              </a:rPr>
              <a:t>Allowed</a:t>
            </a:r>
          </a:p>
          <a:p>
            <a:pPr marR="0" fontAlgn="auto">
              <a:lnSpc>
                <a:spcPct val="100000"/>
              </a:lnSpc>
              <a:spcBef>
                <a:spcPts val="0"/>
              </a:spcBef>
              <a:spcAft>
                <a:spcPts val="0"/>
              </a:spcAft>
              <a:buClrTx/>
              <a:buSzTx/>
              <a:buFontTx/>
              <a:buNone/>
              <a:tabLst/>
              <a:defRPr/>
            </a:pPr>
            <a:endParaRPr lang="en-IN" sz="1200" b="1" dirty="0">
              <a:solidFill>
                <a:schemeClr val="tx1"/>
              </a:solidFill>
            </a:endParaRPr>
          </a:p>
          <a:p>
            <a:pPr marR="0" fontAlgn="auto">
              <a:lnSpc>
                <a:spcPct val="100000"/>
              </a:lnSpc>
              <a:spcBef>
                <a:spcPts val="0"/>
              </a:spcBef>
              <a:spcAft>
                <a:spcPts val="0"/>
              </a:spcAft>
              <a:buClrTx/>
              <a:buSzTx/>
              <a:buFontTx/>
              <a:buNone/>
              <a:tabLst/>
              <a:defRPr/>
            </a:pPr>
            <a:r>
              <a:rPr lang="en-IN" sz="1200" dirty="0" smtClean="0">
                <a:solidFill>
                  <a:schemeClr val="tx1"/>
                </a:solidFill>
              </a:rPr>
              <a:t>Election </a:t>
            </a:r>
            <a:r>
              <a:rPr lang="en-IN" sz="1200" dirty="0">
                <a:solidFill>
                  <a:schemeClr val="tx1"/>
                </a:solidFill>
              </a:rPr>
              <a:t>Dept is heavily understaffed </a:t>
            </a:r>
            <a:r>
              <a:rPr lang="en-IN" sz="1200" dirty="0" smtClean="0">
                <a:solidFill>
                  <a:schemeClr val="tx1"/>
                </a:solidFill>
              </a:rPr>
              <a:t>and cannot handle so much workload. </a:t>
            </a:r>
            <a:r>
              <a:rPr lang="en-IN" sz="1200" dirty="0">
                <a:solidFill>
                  <a:schemeClr val="tx1"/>
                </a:solidFill>
              </a:rPr>
              <a:t>So they often do not allow Citizen </a:t>
            </a:r>
            <a:r>
              <a:rPr lang="en-IN" sz="1200" dirty="0" smtClean="0">
                <a:solidFill>
                  <a:schemeClr val="tx1"/>
                </a:solidFill>
              </a:rPr>
              <a:t>to </a:t>
            </a:r>
            <a:r>
              <a:rPr lang="en-IN" sz="1200" dirty="0">
                <a:solidFill>
                  <a:schemeClr val="tx1"/>
                </a:solidFill>
              </a:rPr>
              <a:t>submit forms for excuses like -</a:t>
            </a:r>
          </a:p>
          <a:p>
            <a:pPr marR="0" fontAlgn="auto">
              <a:lnSpc>
                <a:spcPct val="100000"/>
              </a:lnSpc>
              <a:spcBef>
                <a:spcPts val="0"/>
              </a:spcBef>
              <a:spcAft>
                <a:spcPts val="0"/>
              </a:spcAft>
              <a:buClrTx/>
              <a:buSzTx/>
              <a:buFontTx/>
              <a:buNone/>
              <a:tabLst/>
              <a:defRPr/>
            </a:pPr>
            <a:r>
              <a:rPr lang="en-IN" sz="1200" b="1" dirty="0">
                <a:solidFill>
                  <a:schemeClr val="tx1"/>
                </a:solidFill>
              </a:rPr>
              <a:t>a) </a:t>
            </a:r>
            <a:r>
              <a:rPr lang="en-IN" sz="1200" dirty="0">
                <a:solidFill>
                  <a:schemeClr val="tx1"/>
                </a:solidFill>
              </a:rPr>
              <a:t>Part number is wrong.</a:t>
            </a:r>
          </a:p>
          <a:p>
            <a:pPr marR="0" fontAlgn="auto">
              <a:lnSpc>
                <a:spcPct val="100000"/>
              </a:lnSpc>
              <a:spcBef>
                <a:spcPts val="0"/>
              </a:spcBef>
              <a:spcAft>
                <a:spcPts val="0"/>
              </a:spcAft>
              <a:buClrTx/>
              <a:buSzTx/>
              <a:buFontTx/>
              <a:buNone/>
              <a:tabLst/>
              <a:defRPr/>
            </a:pPr>
            <a:r>
              <a:rPr lang="en-IN" sz="1200" b="1" dirty="0">
                <a:solidFill>
                  <a:schemeClr val="tx1"/>
                </a:solidFill>
              </a:rPr>
              <a:t>b) </a:t>
            </a:r>
            <a:r>
              <a:rPr lang="en-IN" sz="1200" dirty="0">
                <a:solidFill>
                  <a:schemeClr val="tx1"/>
                </a:solidFill>
              </a:rPr>
              <a:t>You have to find your BLO/ERO office and submit </a:t>
            </a:r>
          </a:p>
          <a:p>
            <a:pPr marR="0" fontAlgn="auto">
              <a:lnSpc>
                <a:spcPct val="100000"/>
              </a:lnSpc>
              <a:spcBef>
                <a:spcPts val="0"/>
              </a:spcBef>
              <a:spcAft>
                <a:spcPts val="0"/>
              </a:spcAft>
              <a:buClrTx/>
              <a:buSzTx/>
              <a:buFontTx/>
              <a:buNone/>
              <a:tabLst/>
              <a:defRPr/>
            </a:pPr>
            <a:r>
              <a:rPr lang="en-IN" sz="1200" dirty="0">
                <a:solidFill>
                  <a:schemeClr val="tx1"/>
                </a:solidFill>
              </a:rPr>
              <a:t>there.</a:t>
            </a:r>
          </a:p>
          <a:p>
            <a:pPr marR="0" fontAlgn="auto">
              <a:lnSpc>
                <a:spcPct val="100000"/>
              </a:lnSpc>
              <a:spcBef>
                <a:spcPts val="0"/>
              </a:spcBef>
              <a:spcAft>
                <a:spcPts val="0"/>
              </a:spcAft>
              <a:buClrTx/>
              <a:buSzTx/>
              <a:buFontTx/>
              <a:buNone/>
              <a:tabLst/>
              <a:defRPr/>
            </a:pPr>
            <a:r>
              <a:rPr lang="en-IN" sz="1200" b="1" dirty="0">
                <a:solidFill>
                  <a:schemeClr val="tx1"/>
                </a:solidFill>
              </a:rPr>
              <a:t>c) </a:t>
            </a:r>
            <a:r>
              <a:rPr lang="en-IN" sz="1200" dirty="0">
                <a:solidFill>
                  <a:schemeClr val="tx1"/>
                </a:solidFill>
              </a:rPr>
              <a:t>This week we are busy. </a:t>
            </a:r>
          </a:p>
        </p:txBody>
      </p:sp>
      <p:pic>
        <p:nvPicPr>
          <p:cNvPr id="30" name="Picture 29"/>
          <p:cNvPicPr>
            <a:picLocks noChangeAspect="1" noChangeArrowheads="1"/>
          </p:cNvPicPr>
          <p:nvPr/>
        </p:nvPicPr>
        <p:blipFill>
          <a:blip r:embed="rId2" cstate="print"/>
          <a:srcRect/>
          <a:stretch>
            <a:fillRect/>
          </a:stretch>
        </p:blipFill>
        <p:spPr bwMode="auto">
          <a:xfrm>
            <a:off x="762000" y="2667000"/>
            <a:ext cx="1069014" cy="968309"/>
          </a:xfrm>
          <a:prstGeom prst="rect">
            <a:avLst/>
          </a:prstGeom>
          <a:noFill/>
        </p:spPr>
      </p:pic>
      <p:sp>
        <p:nvSpPr>
          <p:cNvPr id="14" name="TextBox 38"/>
          <p:cNvSpPr txBox="1"/>
          <p:nvPr/>
        </p:nvSpPr>
        <p:spPr>
          <a:xfrm>
            <a:off x="6553200" y="1676400"/>
            <a:ext cx="409574" cy="219075"/>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  35</a:t>
            </a:r>
            <a:endParaRPr lang="en-IN" sz="1200" b="1" dirty="0">
              <a:solidFill>
                <a:schemeClr val="bg1"/>
              </a:solidFill>
            </a:endParaRPr>
          </a:p>
          <a:p>
            <a:endParaRPr lang="en-IN" sz="1200" dirty="0">
              <a:solidFill>
                <a:schemeClr val="bg1"/>
              </a:solidFill>
            </a:endParaRPr>
          </a:p>
        </p:txBody>
      </p:sp>
      <p:sp>
        <p:nvSpPr>
          <p:cNvPr id="17" name="TextBox 41"/>
          <p:cNvSpPr txBox="1"/>
          <p:nvPr/>
        </p:nvSpPr>
        <p:spPr>
          <a:xfrm>
            <a:off x="1143000" y="1981200"/>
            <a:ext cx="1564624" cy="289161"/>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a:solidFill>
                  <a:schemeClr val="tx1"/>
                </a:solidFill>
              </a:rPr>
              <a:t>  Online Application</a:t>
            </a:r>
          </a:p>
        </p:txBody>
      </p:sp>
      <p:sp>
        <p:nvSpPr>
          <p:cNvPr id="22" name="TextBox 42"/>
          <p:cNvSpPr txBox="1"/>
          <p:nvPr/>
        </p:nvSpPr>
        <p:spPr>
          <a:xfrm>
            <a:off x="5486400" y="1981200"/>
            <a:ext cx="1457440" cy="286659"/>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tx1"/>
                </a:solidFill>
              </a:rPr>
              <a:t>  Paper Application</a:t>
            </a:r>
          </a:p>
        </p:txBody>
      </p:sp>
      <p:pic>
        <p:nvPicPr>
          <p:cNvPr id="23" name="Picture 22"/>
          <p:cNvPicPr>
            <a:picLocks noChangeAspect="1" noChangeArrowheads="1"/>
          </p:cNvPicPr>
          <p:nvPr/>
        </p:nvPicPr>
        <p:blipFill>
          <a:blip r:embed="rId3" cstate="print"/>
          <a:srcRect/>
          <a:stretch>
            <a:fillRect/>
          </a:stretch>
        </p:blipFill>
        <p:spPr bwMode="auto">
          <a:xfrm>
            <a:off x="1371600" y="1219200"/>
            <a:ext cx="692333" cy="731669"/>
          </a:xfrm>
          <a:prstGeom prst="rect">
            <a:avLst/>
          </a:prstGeom>
          <a:noFill/>
        </p:spPr>
      </p:pic>
      <p:pic>
        <p:nvPicPr>
          <p:cNvPr id="24" name="Picture 23"/>
          <p:cNvPicPr>
            <a:picLocks noChangeAspect="1" noChangeArrowheads="1"/>
          </p:cNvPicPr>
          <p:nvPr/>
        </p:nvPicPr>
        <p:blipFill>
          <a:blip r:embed="rId4" cstate="print"/>
          <a:srcRect/>
          <a:stretch>
            <a:fillRect/>
          </a:stretch>
        </p:blipFill>
        <p:spPr bwMode="auto">
          <a:xfrm>
            <a:off x="5791200" y="1219200"/>
            <a:ext cx="599777" cy="669414"/>
          </a:xfrm>
          <a:prstGeom prst="rect">
            <a:avLst/>
          </a:prstGeom>
          <a:noFill/>
        </p:spPr>
      </p:pic>
      <p:sp>
        <p:nvSpPr>
          <p:cNvPr id="25" name="TextBox 57"/>
          <p:cNvSpPr txBox="1"/>
          <p:nvPr/>
        </p:nvSpPr>
        <p:spPr>
          <a:xfrm>
            <a:off x="3657600" y="3810000"/>
            <a:ext cx="1304925" cy="2414912"/>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a:solidFill>
                  <a:schemeClr val="tx1"/>
                </a:solidFill>
              </a:rPr>
              <a:t>Application Form </a:t>
            </a:r>
            <a:r>
              <a:rPr lang="en-IN" sz="1200" b="1" dirty="0" smtClean="0">
                <a:solidFill>
                  <a:schemeClr val="tx1"/>
                </a:solidFill>
              </a:rPr>
              <a:t>Misplaced</a:t>
            </a:r>
          </a:p>
          <a:p>
            <a:pPr>
              <a:defRPr/>
            </a:pPr>
            <a:endParaRPr lang="en-IN" sz="1200" b="1" dirty="0">
              <a:solidFill>
                <a:schemeClr val="tx1"/>
              </a:solidFill>
            </a:endParaRPr>
          </a:p>
          <a:p>
            <a:pPr>
              <a:defRPr/>
            </a:pPr>
            <a:r>
              <a:rPr lang="en-IN" sz="1200" dirty="0">
                <a:solidFill>
                  <a:schemeClr val="tx1"/>
                </a:solidFill>
              </a:rPr>
              <a:t>This happens due to confusion arising from handling 1000's of Paper forms</a:t>
            </a:r>
          </a:p>
        </p:txBody>
      </p:sp>
      <p:pic>
        <p:nvPicPr>
          <p:cNvPr id="29" name="Picture 28"/>
          <p:cNvPicPr>
            <a:picLocks noChangeAspect="1" noChangeArrowheads="1"/>
          </p:cNvPicPr>
          <p:nvPr/>
        </p:nvPicPr>
        <p:blipFill>
          <a:blip r:embed="rId5" cstate="print"/>
          <a:srcRect/>
          <a:stretch>
            <a:fillRect/>
          </a:stretch>
        </p:blipFill>
        <p:spPr bwMode="auto">
          <a:xfrm>
            <a:off x="3505200" y="2667000"/>
            <a:ext cx="777017" cy="1055776"/>
          </a:xfrm>
          <a:prstGeom prst="rect">
            <a:avLst/>
          </a:prstGeom>
          <a:noFill/>
        </p:spPr>
      </p:pic>
      <p:pic>
        <p:nvPicPr>
          <p:cNvPr id="31" name="Picture 30"/>
          <p:cNvPicPr>
            <a:picLocks noChangeAspect="1" noChangeArrowheads="1"/>
          </p:cNvPicPr>
          <p:nvPr/>
        </p:nvPicPr>
        <p:blipFill>
          <a:blip r:embed="rId6" cstate="print"/>
          <a:srcRect/>
          <a:stretch>
            <a:fillRect/>
          </a:stretch>
        </p:blipFill>
        <p:spPr bwMode="auto">
          <a:xfrm>
            <a:off x="5334000" y="3071810"/>
            <a:ext cx="799129" cy="762000"/>
          </a:xfrm>
          <a:prstGeom prst="rect">
            <a:avLst/>
          </a:prstGeom>
          <a:noFill/>
        </p:spPr>
      </p:pic>
      <p:sp>
        <p:nvSpPr>
          <p:cNvPr id="32" name="TextBox 37"/>
          <p:cNvSpPr txBox="1"/>
          <p:nvPr/>
        </p:nvSpPr>
        <p:spPr>
          <a:xfrm>
            <a:off x="4724400" y="3505200"/>
            <a:ext cx="257174" cy="22860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5</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cxnSp>
        <p:nvCxnSpPr>
          <p:cNvPr id="34" name="Straight Connector 33"/>
          <p:cNvCxnSpPr/>
          <p:nvPr/>
        </p:nvCxnSpPr>
        <p:spPr>
          <a:xfrm rot="5400000">
            <a:off x="3774372" y="1864428"/>
            <a:ext cx="539468" cy="1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038600" y="2143116"/>
            <a:ext cx="1456987" cy="9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17" idx="3"/>
          </p:cNvCxnSpPr>
          <p:nvPr/>
        </p:nvCxnSpPr>
        <p:spPr>
          <a:xfrm rot="10800000">
            <a:off x="2707624" y="2125782"/>
            <a:ext cx="1330976" cy="78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7" idx="2"/>
          </p:cNvCxnSpPr>
          <p:nvPr/>
        </p:nvCxnSpPr>
        <p:spPr>
          <a:xfrm rot="5400000">
            <a:off x="1214968" y="2960393"/>
            <a:ext cx="1400376" cy="20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noChangeArrowheads="1"/>
          </p:cNvPicPr>
          <p:nvPr/>
        </p:nvPicPr>
        <p:blipFill>
          <a:blip r:embed="rId7" cstate="print"/>
          <a:srcRect/>
          <a:stretch>
            <a:fillRect/>
          </a:stretch>
        </p:blipFill>
        <p:spPr bwMode="auto">
          <a:xfrm>
            <a:off x="7848600" y="4419600"/>
            <a:ext cx="762000" cy="916847"/>
          </a:xfrm>
          <a:prstGeom prst="rect">
            <a:avLst/>
          </a:prstGeom>
          <a:noFill/>
        </p:spPr>
      </p:pic>
      <p:sp>
        <p:nvSpPr>
          <p:cNvPr id="52" name="TextBox 41"/>
          <p:cNvSpPr txBox="1"/>
          <p:nvPr/>
        </p:nvSpPr>
        <p:spPr>
          <a:xfrm>
            <a:off x="7467600" y="5715000"/>
            <a:ext cx="990600" cy="22860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smtClean="0">
                <a:solidFill>
                  <a:schemeClr val="tx1"/>
                </a:solidFill>
              </a:rPr>
              <a:t>    Submitted</a:t>
            </a:r>
            <a:endParaRPr lang="en-IN" sz="1200" b="1" dirty="0">
              <a:solidFill>
                <a:schemeClr val="tx1"/>
              </a:solidFill>
            </a:endParaRPr>
          </a:p>
        </p:txBody>
      </p:sp>
      <p:sp>
        <p:nvSpPr>
          <p:cNvPr id="61" name="TextBox 60"/>
          <p:cNvSpPr txBox="1"/>
          <p:nvPr/>
        </p:nvSpPr>
        <p:spPr>
          <a:xfrm>
            <a:off x="7924800" y="5410200"/>
            <a:ext cx="361949" cy="228598"/>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rPr>
              <a:t>2</a:t>
            </a:r>
            <a:r>
              <a:rPr lang="en-IN" sz="1200" b="1" dirty="0" smtClean="0">
                <a:solidFill>
                  <a:schemeClr val="bg1"/>
                </a:solidFill>
                <a:latin typeface="+mn-lt"/>
                <a:ea typeface="+mn-ea"/>
                <a:cs typeface="+mn-cs"/>
              </a:rPr>
              <a:t>0</a:t>
            </a:r>
            <a:endParaRPr lang="en-IN" sz="1200" b="1" dirty="0">
              <a:solidFill>
                <a:schemeClr val="bg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cxnSp>
        <p:nvCxnSpPr>
          <p:cNvPr id="38" name="Straight Connector 37"/>
          <p:cNvCxnSpPr/>
          <p:nvPr/>
        </p:nvCxnSpPr>
        <p:spPr>
          <a:xfrm>
            <a:off x="6286512" y="2928934"/>
            <a:ext cx="1500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901287" y="3370257"/>
            <a:ext cx="897721" cy="15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a:off x="6393669" y="4321974"/>
            <a:ext cx="278608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noChangeArrowheads="1"/>
          </p:cNvPicPr>
          <p:nvPr/>
        </p:nvPicPr>
        <p:blipFill>
          <a:blip r:embed="rId8" cstate="print"/>
          <a:srcRect/>
          <a:stretch>
            <a:fillRect/>
          </a:stretch>
        </p:blipFill>
        <p:spPr bwMode="auto">
          <a:xfrm>
            <a:off x="4114800" y="228600"/>
            <a:ext cx="381000" cy="732390"/>
          </a:xfrm>
          <a:prstGeom prst="rect">
            <a:avLst/>
          </a:prstGeom>
          <a:noFill/>
        </p:spPr>
      </p:pic>
      <p:sp>
        <p:nvSpPr>
          <p:cNvPr id="63" name="TextBox 38"/>
          <p:cNvSpPr txBox="1"/>
          <p:nvPr/>
        </p:nvSpPr>
        <p:spPr>
          <a:xfrm>
            <a:off x="5029200" y="762000"/>
            <a:ext cx="409574" cy="219075"/>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  </a:t>
            </a:r>
            <a:r>
              <a:rPr lang="en-IN" sz="1200" b="1" dirty="0" smtClean="0">
                <a:solidFill>
                  <a:schemeClr val="bg1"/>
                </a:solidFill>
              </a:rPr>
              <a:t>40</a:t>
            </a:r>
            <a:endParaRPr lang="en-IN" sz="1200" b="1" dirty="0">
              <a:solidFill>
                <a:schemeClr val="bg1"/>
              </a:solidFill>
            </a:endParaRPr>
          </a:p>
          <a:p>
            <a:endParaRPr lang="en-IN" sz="1200" dirty="0">
              <a:solidFill>
                <a:schemeClr val="bg1"/>
              </a:solidFill>
            </a:endParaRPr>
          </a:p>
        </p:txBody>
      </p:sp>
      <p:sp>
        <p:nvSpPr>
          <p:cNvPr id="64" name="Rectangle 63"/>
          <p:cNvSpPr/>
          <p:nvPr/>
        </p:nvSpPr>
        <p:spPr>
          <a:xfrm>
            <a:off x="2971800" y="1066800"/>
            <a:ext cx="2533879" cy="539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Application Forms which are </a:t>
            </a:r>
            <a:r>
              <a:rPr lang="en-US" sz="1600" b="1" dirty="0" smtClean="0">
                <a:solidFill>
                  <a:srgbClr val="FFFF00"/>
                </a:solidFill>
              </a:rPr>
              <a:t>Submitted Individually</a:t>
            </a:r>
          </a:p>
        </p:txBody>
      </p:sp>
      <p:cxnSp>
        <p:nvCxnSpPr>
          <p:cNvPr id="60" name="Straight Connector 59"/>
          <p:cNvCxnSpPr/>
          <p:nvPr/>
        </p:nvCxnSpPr>
        <p:spPr>
          <a:xfrm rot="5400000">
            <a:off x="5955951" y="2598373"/>
            <a:ext cx="661075" cy="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5830112" y="3370256"/>
            <a:ext cx="897721" cy="15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57686" y="2928934"/>
            <a:ext cx="1928826" cy="158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hlinkClick r:id="rId9"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37"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8" grpId="0" animBg="1"/>
      <p:bldP spid="20" grpId="0" animBg="1"/>
      <p:bldP spid="21" grpId="0" animBg="1"/>
      <p:bldP spid="14" grpId="0" animBg="1"/>
      <p:bldP spid="17" grpId="0" animBg="1"/>
      <p:bldP spid="22" grpId="0" animBg="1"/>
      <p:bldP spid="25" grpId="0" animBg="1"/>
      <p:bldP spid="32" grpId="0" animBg="1"/>
      <p:bldP spid="52" grpId="0" animBg="1"/>
      <p:bldP spid="61"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67"/>
          <p:cNvSpPr txBox="1"/>
          <p:nvPr/>
        </p:nvSpPr>
        <p:spPr>
          <a:xfrm>
            <a:off x="1020500" y="3381797"/>
            <a:ext cx="361949" cy="219073"/>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ea typeface="+mn-ea"/>
                <a:cs typeface="+mn-cs"/>
              </a:rPr>
              <a:t>10</a:t>
            </a:r>
          </a:p>
          <a:p>
            <a:pPr marL="0" marR="0" indent="0" defTabSz="914400" eaLnBrk="1" fontAlgn="auto" latinLnBrk="0" hangingPunct="1">
              <a:lnSpc>
                <a:spcPct val="100000"/>
              </a:lnSpc>
              <a:spcBef>
                <a:spcPts val="0"/>
              </a:spcBef>
              <a:spcAft>
                <a:spcPts val="0"/>
              </a:spcAft>
              <a:buClrTx/>
              <a:buSzTx/>
              <a:buFontTx/>
              <a:buNone/>
              <a:tabLst/>
              <a:defRPr/>
            </a:pPr>
            <a:endParaRPr lang="en-IN" sz="1200" b="1">
              <a:solidFill>
                <a:schemeClr val="bg1"/>
              </a:solidFill>
            </a:endParaRPr>
          </a:p>
          <a:p>
            <a:endParaRPr lang="en-IN" sz="1200">
              <a:solidFill>
                <a:schemeClr val="bg1"/>
              </a:solidFill>
            </a:endParaRPr>
          </a:p>
        </p:txBody>
      </p:sp>
      <p:sp>
        <p:nvSpPr>
          <p:cNvPr id="23" name="TextBox 68"/>
          <p:cNvSpPr txBox="1"/>
          <p:nvPr/>
        </p:nvSpPr>
        <p:spPr>
          <a:xfrm>
            <a:off x="365911" y="3723007"/>
            <a:ext cx="1066801" cy="2352652"/>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tx1"/>
                </a:solidFill>
              </a:rPr>
              <a:t>Not Submitted</a:t>
            </a:r>
          </a:p>
          <a:p>
            <a:pPr marR="0" fontAlgn="auto">
              <a:lnSpc>
                <a:spcPct val="100000"/>
              </a:lnSpc>
              <a:spcBef>
                <a:spcPts val="0"/>
              </a:spcBef>
              <a:spcAft>
                <a:spcPts val="0"/>
              </a:spcAft>
              <a:buClrTx/>
              <a:buSzTx/>
              <a:buFontTx/>
              <a:buNone/>
              <a:tabLst/>
              <a:defRPr/>
            </a:pPr>
            <a:endParaRPr lang="en-IN" sz="1200" dirty="0" smtClean="0">
              <a:solidFill>
                <a:schemeClr val="tx1"/>
              </a:solidFill>
            </a:endParaRPr>
          </a:p>
          <a:p>
            <a:pPr marR="0" fontAlgn="auto">
              <a:lnSpc>
                <a:spcPct val="100000"/>
              </a:lnSpc>
              <a:spcBef>
                <a:spcPts val="0"/>
              </a:spcBef>
              <a:spcAft>
                <a:spcPts val="0"/>
              </a:spcAft>
              <a:buClrTx/>
              <a:buSzTx/>
              <a:buFontTx/>
              <a:buNone/>
              <a:tabLst/>
              <a:defRPr/>
            </a:pPr>
            <a:r>
              <a:rPr lang="en-IN" sz="1200" dirty="0" smtClean="0">
                <a:solidFill>
                  <a:schemeClr val="tx1"/>
                </a:solidFill>
              </a:rPr>
              <a:t> </a:t>
            </a:r>
            <a:r>
              <a:rPr lang="en-IN" sz="1200" dirty="0">
                <a:solidFill>
                  <a:schemeClr val="tx1"/>
                </a:solidFill>
              </a:rPr>
              <a:t>Not verified that proof docs have been attached or that All required info is filled.</a:t>
            </a:r>
          </a:p>
        </p:txBody>
      </p:sp>
      <p:sp>
        <p:nvSpPr>
          <p:cNvPr id="24" name="TextBox 69"/>
          <p:cNvSpPr txBox="1"/>
          <p:nvPr/>
        </p:nvSpPr>
        <p:spPr>
          <a:xfrm>
            <a:off x="6898456" y="3366409"/>
            <a:ext cx="361949" cy="20955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ea typeface="+mn-ea"/>
                <a:cs typeface="+mn-cs"/>
              </a:rPr>
              <a:t>20</a:t>
            </a:r>
          </a:p>
          <a:p>
            <a:pPr marL="0" marR="0" indent="0" defTabSz="914400" eaLnBrk="1" fontAlgn="auto" latinLnBrk="0" hangingPunct="1">
              <a:lnSpc>
                <a:spcPct val="100000"/>
              </a:lnSpc>
              <a:spcBef>
                <a:spcPts val="0"/>
              </a:spcBef>
              <a:spcAft>
                <a:spcPts val="0"/>
              </a:spcAft>
              <a:buClrTx/>
              <a:buSzTx/>
              <a:buFontTx/>
              <a:buNone/>
              <a:tabLst/>
              <a:defRPr/>
            </a:pPr>
            <a:endParaRPr lang="en-IN" sz="1200" b="1">
              <a:solidFill>
                <a:schemeClr val="bg1"/>
              </a:solidFill>
            </a:endParaRPr>
          </a:p>
          <a:p>
            <a:endParaRPr lang="en-IN" sz="1200">
              <a:solidFill>
                <a:schemeClr val="bg1"/>
              </a:solidFill>
            </a:endParaRPr>
          </a:p>
        </p:txBody>
      </p:sp>
      <p:sp>
        <p:nvSpPr>
          <p:cNvPr id="25" name="TextBox 70"/>
          <p:cNvSpPr txBox="1"/>
          <p:nvPr/>
        </p:nvSpPr>
        <p:spPr>
          <a:xfrm>
            <a:off x="6892931" y="3653919"/>
            <a:ext cx="1554482" cy="2411979"/>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a:solidFill>
                  <a:schemeClr val="tx1"/>
                </a:solidFill>
              </a:rPr>
              <a:t>Not </a:t>
            </a:r>
            <a:r>
              <a:rPr lang="en-IN" sz="1200" b="1" dirty="0" smtClean="0">
                <a:solidFill>
                  <a:schemeClr val="tx1"/>
                </a:solidFill>
              </a:rPr>
              <a:t>Submitted</a:t>
            </a:r>
          </a:p>
          <a:p>
            <a:pPr>
              <a:defRPr/>
            </a:pPr>
            <a:endParaRPr lang="en-IN" sz="1200" b="1" dirty="0">
              <a:solidFill>
                <a:schemeClr val="tx1"/>
              </a:solidFill>
            </a:endParaRPr>
          </a:p>
          <a:p>
            <a:pPr>
              <a:defRPr/>
            </a:pPr>
            <a:r>
              <a:rPr lang="en-IN" sz="1200" b="1" dirty="0">
                <a:solidFill>
                  <a:schemeClr val="tx1"/>
                </a:solidFill>
              </a:rPr>
              <a:t>1. </a:t>
            </a:r>
            <a:r>
              <a:rPr lang="en-IN" sz="1200" dirty="0">
                <a:solidFill>
                  <a:schemeClr val="tx1"/>
                </a:solidFill>
              </a:rPr>
              <a:t>Not put sincere effort to verify the forms and submit at right place.</a:t>
            </a:r>
            <a:endParaRPr lang="en-IN" sz="1200" b="1" dirty="0">
              <a:solidFill>
                <a:schemeClr val="tx1"/>
              </a:solidFill>
            </a:endParaRPr>
          </a:p>
          <a:p>
            <a:pPr>
              <a:defRPr/>
            </a:pPr>
            <a:r>
              <a:rPr lang="en-IN" sz="1200" b="1" dirty="0">
                <a:solidFill>
                  <a:schemeClr val="tx1"/>
                </a:solidFill>
              </a:rPr>
              <a:t>2.</a:t>
            </a:r>
            <a:r>
              <a:rPr lang="en-IN" sz="1200" dirty="0">
                <a:solidFill>
                  <a:schemeClr val="tx1"/>
                </a:solidFill>
              </a:rPr>
              <a:t> Vote Bank Politics: Not Submit forms of people of Community/ Economic Class unlikely to vote for him. </a:t>
            </a:r>
          </a:p>
        </p:txBody>
      </p:sp>
      <p:pic>
        <p:nvPicPr>
          <p:cNvPr id="26" name="Picture 25"/>
          <p:cNvPicPr>
            <a:picLocks noChangeAspect="1" noChangeArrowheads="1"/>
          </p:cNvPicPr>
          <p:nvPr/>
        </p:nvPicPr>
        <p:blipFill>
          <a:blip r:embed="rId2" cstate="print"/>
          <a:srcRect/>
          <a:stretch>
            <a:fillRect/>
          </a:stretch>
        </p:blipFill>
        <p:spPr bwMode="auto">
          <a:xfrm>
            <a:off x="76200" y="2791003"/>
            <a:ext cx="814800" cy="867101"/>
          </a:xfrm>
          <a:prstGeom prst="rect">
            <a:avLst/>
          </a:prstGeom>
          <a:noFill/>
        </p:spPr>
      </p:pic>
      <p:pic>
        <p:nvPicPr>
          <p:cNvPr id="29" name="Picture 28"/>
          <p:cNvPicPr>
            <a:picLocks noChangeAspect="1" noChangeArrowheads="1"/>
          </p:cNvPicPr>
          <p:nvPr/>
        </p:nvPicPr>
        <p:blipFill>
          <a:blip r:embed="rId3" cstate="print"/>
          <a:srcRect/>
          <a:stretch>
            <a:fillRect/>
          </a:stretch>
        </p:blipFill>
        <p:spPr bwMode="auto">
          <a:xfrm>
            <a:off x="7954171" y="2514600"/>
            <a:ext cx="942595" cy="1075730"/>
          </a:xfrm>
          <a:prstGeom prst="rect">
            <a:avLst/>
          </a:prstGeom>
          <a:noFill/>
        </p:spPr>
      </p:pic>
      <p:sp>
        <p:nvSpPr>
          <p:cNvPr id="35" name="TextBox 47"/>
          <p:cNvSpPr txBox="1"/>
          <p:nvPr/>
        </p:nvSpPr>
        <p:spPr>
          <a:xfrm>
            <a:off x="5034971" y="2801074"/>
            <a:ext cx="1931935" cy="285228"/>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a:solidFill>
                  <a:schemeClr val="tx1"/>
                </a:solidFill>
              </a:rPr>
              <a:t>Voter Drives by Politicians</a:t>
            </a:r>
          </a:p>
        </p:txBody>
      </p:sp>
      <p:sp>
        <p:nvSpPr>
          <p:cNvPr id="11" name="TextBox 45"/>
          <p:cNvSpPr txBox="1"/>
          <p:nvPr/>
        </p:nvSpPr>
        <p:spPr>
          <a:xfrm>
            <a:off x="1528961" y="2798237"/>
            <a:ext cx="1588815" cy="275485"/>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tx1"/>
                </a:solidFill>
              </a:rPr>
              <a:t>Voter Drives by NGO</a:t>
            </a:r>
          </a:p>
        </p:txBody>
      </p:sp>
      <p:pic>
        <p:nvPicPr>
          <p:cNvPr id="12" name="Picture 11"/>
          <p:cNvPicPr>
            <a:picLocks noChangeAspect="1" noChangeArrowheads="1"/>
          </p:cNvPicPr>
          <p:nvPr/>
        </p:nvPicPr>
        <p:blipFill>
          <a:blip r:embed="rId4" cstate="print"/>
          <a:srcRect/>
          <a:stretch>
            <a:fillRect/>
          </a:stretch>
        </p:blipFill>
        <p:spPr bwMode="auto">
          <a:xfrm>
            <a:off x="838200" y="1630831"/>
            <a:ext cx="1524000" cy="1068308"/>
          </a:xfrm>
          <a:prstGeom prst="rect">
            <a:avLst/>
          </a:prstGeom>
          <a:noFill/>
        </p:spPr>
      </p:pic>
      <p:cxnSp>
        <p:nvCxnSpPr>
          <p:cNvPr id="18" name="Straight Connector 17"/>
          <p:cNvCxnSpPr>
            <a:endCxn id="11" idx="1"/>
          </p:cNvCxnSpPr>
          <p:nvPr/>
        </p:nvCxnSpPr>
        <p:spPr>
          <a:xfrm>
            <a:off x="928662" y="2928934"/>
            <a:ext cx="600299" cy="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519099" y="3324237"/>
            <a:ext cx="804866" cy="14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7283428" y="3289340"/>
            <a:ext cx="725086" cy="4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4722744" y="3495845"/>
            <a:ext cx="832418" cy="10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41"/>
          <p:cNvSpPr txBox="1"/>
          <p:nvPr/>
        </p:nvSpPr>
        <p:spPr>
          <a:xfrm>
            <a:off x="2434723" y="3943036"/>
            <a:ext cx="1035585" cy="200344"/>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smtClean="0">
                <a:solidFill>
                  <a:schemeClr val="tx1"/>
                </a:solidFill>
              </a:rPr>
              <a:t>    Submitted</a:t>
            </a:r>
            <a:endParaRPr lang="en-IN" sz="1200" b="1" dirty="0">
              <a:solidFill>
                <a:schemeClr val="tx1"/>
              </a:solidFill>
            </a:endParaRPr>
          </a:p>
        </p:txBody>
      </p:sp>
      <p:sp>
        <p:nvSpPr>
          <p:cNvPr id="36" name="TextBox 41"/>
          <p:cNvSpPr txBox="1"/>
          <p:nvPr/>
        </p:nvSpPr>
        <p:spPr>
          <a:xfrm>
            <a:off x="4647277" y="3929155"/>
            <a:ext cx="1035585" cy="200344"/>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smtClean="0">
                <a:solidFill>
                  <a:schemeClr val="tx1"/>
                </a:solidFill>
              </a:rPr>
              <a:t>    Submitted</a:t>
            </a:r>
            <a:endParaRPr lang="en-IN" sz="1200" b="1" dirty="0">
              <a:solidFill>
                <a:schemeClr val="tx1"/>
              </a:solidFill>
            </a:endParaRPr>
          </a:p>
        </p:txBody>
      </p:sp>
      <p:sp>
        <p:nvSpPr>
          <p:cNvPr id="37" name="TextBox 67"/>
          <p:cNvSpPr txBox="1"/>
          <p:nvPr/>
        </p:nvSpPr>
        <p:spPr>
          <a:xfrm>
            <a:off x="3100852" y="3644364"/>
            <a:ext cx="361949" cy="219073"/>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rPr>
              <a:t>7</a:t>
            </a:r>
            <a:r>
              <a:rPr lang="en-IN" sz="1200" b="1" dirty="0" smtClean="0">
                <a:solidFill>
                  <a:schemeClr val="bg1"/>
                </a:solidFill>
                <a:latin typeface="+mn-lt"/>
                <a:ea typeface="+mn-ea"/>
                <a:cs typeface="+mn-cs"/>
              </a:rPr>
              <a:t>0</a:t>
            </a:r>
            <a:endParaRPr lang="en-IN" sz="1200" b="1" dirty="0">
              <a:solidFill>
                <a:schemeClr val="bg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sp>
        <p:nvSpPr>
          <p:cNvPr id="38" name="TextBox 67"/>
          <p:cNvSpPr txBox="1"/>
          <p:nvPr/>
        </p:nvSpPr>
        <p:spPr>
          <a:xfrm>
            <a:off x="5348293" y="3655381"/>
            <a:ext cx="361949" cy="219073"/>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ea typeface="+mn-ea"/>
                <a:cs typeface="+mn-cs"/>
              </a:rPr>
              <a:t>10</a:t>
            </a:r>
          </a:p>
          <a:p>
            <a:pPr marL="0" marR="0" indent="0" defTabSz="914400" eaLnBrk="1" fontAlgn="auto" latinLnBrk="0" hangingPunct="1">
              <a:lnSpc>
                <a:spcPct val="100000"/>
              </a:lnSpc>
              <a:spcBef>
                <a:spcPts val="0"/>
              </a:spcBef>
              <a:spcAft>
                <a:spcPts val="0"/>
              </a:spcAft>
              <a:buClrTx/>
              <a:buSzTx/>
              <a:buFontTx/>
              <a:buNone/>
              <a:tabLst/>
              <a:defRPr/>
            </a:pPr>
            <a:endParaRPr lang="en-IN" sz="1200" b="1">
              <a:solidFill>
                <a:schemeClr val="bg1"/>
              </a:solidFill>
            </a:endParaRPr>
          </a:p>
          <a:p>
            <a:endParaRPr lang="en-IN" sz="1200">
              <a:solidFill>
                <a:schemeClr val="bg1"/>
              </a:solidFill>
            </a:endParaRPr>
          </a:p>
        </p:txBody>
      </p:sp>
      <p:cxnSp>
        <p:nvCxnSpPr>
          <p:cNvPr id="40" name="Straight Connector 39"/>
          <p:cNvCxnSpPr/>
          <p:nvPr/>
        </p:nvCxnSpPr>
        <p:spPr>
          <a:xfrm rot="5400000">
            <a:off x="4822102" y="4460035"/>
            <a:ext cx="647693" cy="4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928926" y="4786322"/>
            <a:ext cx="2215945" cy="602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1"/>
          <p:cNvSpPr txBox="1"/>
          <p:nvPr/>
        </p:nvSpPr>
        <p:spPr>
          <a:xfrm>
            <a:off x="3389515" y="5645950"/>
            <a:ext cx="1314680" cy="192999"/>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smtClean="0">
                <a:solidFill>
                  <a:schemeClr val="tx1"/>
                </a:solidFill>
              </a:rPr>
              <a:t>    Total  Submitted</a:t>
            </a:r>
            <a:endParaRPr lang="en-IN" sz="1200" b="1" dirty="0">
              <a:solidFill>
                <a:schemeClr val="tx1"/>
              </a:solidFill>
            </a:endParaRPr>
          </a:p>
        </p:txBody>
      </p:sp>
      <p:sp>
        <p:nvSpPr>
          <p:cNvPr id="48" name="TextBox 67"/>
          <p:cNvSpPr txBox="1"/>
          <p:nvPr/>
        </p:nvSpPr>
        <p:spPr>
          <a:xfrm>
            <a:off x="4332905" y="5339126"/>
            <a:ext cx="361949" cy="219073"/>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smtClean="0">
                <a:solidFill>
                  <a:schemeClr val="bg1"/>
                </a:solidFill>
                <a:latin typeface="+mn-lt"/>
                <a:ea typeface="+mn-ea"/>
                <a:cs typeface="+mn-cs"/>
              </a:rPr>
              <a:t>80</a:t>
            </a:r>
            <a:endParaRPr lang="en-IN" sz="1200" b="1" dirty="0">
              <a:solidFill>
                <a:schemeClr val="bg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cxnSp>
        <p:nvCxnSpPr>
          <p:cNvPr id="49" name="Straight Connector 48"/>
          <p:cNvCxnSpPr/>
          <p:nvPr/>
        </p:nvCxnSpPr>
        <p:spPr>
          <a:xfrm flipV="1">
            <a:off x="2439968" y="2428868"/>
            <a:ext cx="1560528" cy="4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980762" y="1295400"/>
            <a:ext cx="0" cy="1139337"/>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67"/>
          <p:cNvSpPr txBox="1"/>
          <p:nvPr/>
        </p:nvSpPr>
        <p:spPr>
          <a:xfrm>
            <a:off x="2702409" y="2507791"/>
            <a:ext cx="361949" cy="219073"/>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smtClean="0">
                <a:solidFill>
                  <a:schemeClr val="bg1"/>
                </a:solidFill>
                <a:latin typeface="+mn-lt"/>
                <a:ea typeface="+mn-ea"/>
                <a:cs typeface="+mn-cs"/>
              </a:rPr>
              <a:t>80</a:t>
            </a:r>
            <a:endParaRPr lang="en-IN" sz="1200" b="1" dirty="0">
              <a:solidFill>
                <a:schemeClr val="bg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sp>
        <p:nvSpPr>
          <p:cNvPr id="61" name="TextBox 67"/>
          <p:cNvSpPr txBox="1"/>
          <p:nvPr/>
        </p:nvSpPr>
        <p:spPr>
          <a:xfrm>
            <a:off x="5036148" y="2516972"/>
            <a:ext cx="361949" cy="219073"/>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smtClean="0">
                <a:solidFill>
                  <a:schemeClr val="bg1"/>
                </a:solidFill>
              </a:rPr>
              <a:t>30</a:t>
            </a:r>
            <a:endParaRPr lang="en-IN" sz="1200" b="1" dirty="0">
              <a:solidFill>
                <a:schemeClr val="bg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pic>
        <p:nvPicPr>
          <p:cNvPr id="42" name="Picture 41"/>
          <p:cNvPicPr>
            <a:picLocks noChangeAspect="1" noChangeArrowheads="1"/>
          </p:cNvPicPr>
          <p:nvPr/>
        </p:nvPicPr>
        <p:blipFill>
          <a:blip r:embed="rId5" cstate="print"/>
          <a:srcRect/>
          <a:stretch>
            <a:fillRect/>
          </a:stretch>
        </p:blipFill>
        <p:spPr bwMode="auto">
          <a:xfrm>
            <a:off x="6273095" y="1524000"/>
            <a:ext cx="661105" cy="1196799"/>
          </a:xfrm>
          <a:prstGeom prst="rect">
            <a:avLst/>
          </a:prstGeom>
          <a:noFill/>
        </p:spPr>
      </p:pic>
      <p:pic>
        <p:nvPicPr>
          <p:cNvPr id="43" name="Picture 42"/>
          <p:cNvPicPr>
            <a:picLocks noChangeAspect="1" noChangeArrowheads="1"/>
          </p:cNvPicPr>
          <p:nvPr/>
        </p:nvPicPr>
        <p:blipFill>
          <a:blip r:embed="rId6" cstate="print"/>
          <a:srcRect/>
          <a:stretch>
            <a:fillRect/>
          </a:stretch>
        </p:blipFill>
        <p:spPr bwMode="auto">
          <a:xfrm>
            <a:off x="1295400" y="228600"/>
            <a:ext cx="1119127" cy="956583"/>
          </a:xfrm>
          <a:prstGeom prst="rect">
            <a:avLst/>
          </a:prstGeom>
          <a:noFill/>
        </p:spPr>
      </p:pic>
      <p:sp>
        <p:nvSpPr>
          <p:cNvPr id="44" name="TextBox 67"/>
          <p:cNvSpPr txBox="1"/>
          <p:nvPr/>
        </p:nvSpPr>
        <p:spPr>
          <a:xfrm>
            <a:off x="3643306" y="228600"/>
            <a:ext cx="450248" cy="224196"/>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smtClean="0">
                <a:solidFill>
                  <a:schemeClr val="bg1"/>
                </a:solidFill>
              </a:rPr>
              <a:t>110</a:t>
            </a:r>
            <a:r>
              <a:rPr lang="en-IN" sz="1200" b="1" dirty="0" smtClean="0">
                <a:solidFill>
                  <a:schemeClr val="bg1"/>
                </a:solidFill>
                <a:latin typeface="+mn-lt"/>
                <a:ea typeface="+mn-ea"/>
                <a:cs typeface="+mn-cs"/>
              </a:rPr>
              <a:t>0</a:t>
            </a:r>
            <a:endParaRPr lang="en-IN" sz="1200" b="1" dirty="0">
              <a:solidFill>
                <a:schemeClr val="bg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sp>
        <p:nvSpPr>
          <p:cNvPr id="56" name="TextBox 70"/>
          <p:cNvSpPr txBox="1"/>
          <p:nvPr/>
        </p:nvSpPr>
        <p:spPr>
          <a:xfrm>
            <a:off x="5629618" y="143221"/>
            <a:ext cx="3404212" cy="1134737"/>
          </a:xfrm>
          <a:prstGeom prst="rect">
            <a:avLst/>
          </a:prstGeom>
          <a:solidFill>
            <a:schemeClr val="accent1">
              <a:lumMod val="20000"/>
              <a:lumOff val="80000"/>
            </a:schemeClr>
          </a:solidFill>
          <a:ln w="9525" cmpd="sng">
            <a:solidFill>
              <a:schemeClr val="tx1"/>
            </a:solidFill>
            <a:prstDash val="dash"/>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smtClean="0">
                <a:solidFill>
                  <a:schemeClr val="tx1"/>
                </a:solidFill>
              </a:rPr>
              <a:t>Issue with Bulk Voter Registration Drives</a:t>
            </a:r>
          </a:p>
          <a:p>
            <a:pPr>
              <a:defRPr/>
            </a:pPr>
            <a:endParaRPr lang="en-IN" sz="1200" b="1" dirty="0" smtClean="0">
              <a:solidFill>
                <a:schemeClr val="tx1"/>
              </a:solidFill>
            </a:endParaRPr>
          </a:p>
          <a:p>
            <a:pPr>
              <a:defRPr/>
            </a:pPr>
            <a:r>
              <a:rPr lang="en-IN" sz="1200" dirty="0" smtClean="0">
                <a:solidFill>
                  <a:schemeClr val="tx1"/>
                </a:solidFill>
              </a:rPr>
              <a:t>Politically Motivated groups can misuse this facility to easily create Multiple Voter Id Cards for their supporters in fictional address. This leads to large amount of bogus voting </a:t>
            </a:r>
            <a:endParaRPr lang="en-US" sz="1200" dirty="0" smtClean="0">
              <a:solidFill>
                <a:schemeClr val="tx1"/>
              </a:solidFill>
            </a:endParaRPr>
          </a:p>
        </p:txBody>
      </p:sp>
      <p:cxnSp>
        <p:nvCxnSpPr>
          <p:cNvPr id="62" name="Curved Connector 61"/>
          <p:cNvCxnSpPr>
            <a:endCxn id="56" idx="1"/>
          </p:cNvCxnSpPr>
          <p:nvPr/>
        </p:nvCxnSpPr>
        <p:spPr>
          <a:xfrm flipV="1">
            <a:off x="5029200" y="710590"/>
            <a:ext cx="600418" cy="393852"/>
          </a:xfrm>
          <a:prstGeom prst="curvedConnector3">
            <a:avLst>
              <a:gd name="adj1" fmla="val 50000"/>
            </a:avLst>
          </a:prstGeom>
          <a:ln w="28575" cmpd="dbl">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667000" y="533400"/>
            <a:ext cx="2362201" cy="770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Application Forms which are </a:t>
            </a:r>
            <a:r>
              <a:rPr lang="en-US" sz="1600" b="1" dirty="0" smtClean="0">
                <a:solidFill>
                  <a:srgbClr val="FFFF00"/>
                </a:solidFill>
              </a:rPr>
              <a:t>Submitted  Via Bulk Voter Registration Drives</a:t>
            </a:r>
          </a:p>
        </p:txBody>
      </p:sp>
      <p:cxnSp>
        <p:nvCxnSpPr>
          <p:cNvPr id="81" name="Straight Connector 80"/>
          <p:cNvCxnSpPr/>
          <p:nvPr/>
        </p:nvCxnSpPr>
        <p:spPr>
          <a:xfrm rot="5400000">
            <a:off x="2607521" y="4464785"/>
            <a:ext cx="647693" cy="4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2428860" y="3500438"/>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3644100" y="5214156"/>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000496" y="2428868"/>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2250265" y="260746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35" idx="0"/>
          </p:cNvCxnSpPr>
          <p:nvPr/>
        </p:nvCxnSpPr>
        <p:spPr>
          <a:xfrm rot="16200000" flipH="1">
            <a:off x="5814746" y="2614881"/>
            <a:ext cx="372206" cy="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35" idx="3"/>
          </p:cNvCxnSpPr>
          <p:nvPr/>
        </p:nvCxnSpPr>
        <p:spPr>
          <a:xfrm flipV="1">
            <a:off x="6966906" y="2930522"/>
            <a:ext cx="676928" cy="13166"/>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hlinkClick r:id="rId7"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46"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5" grpId="0" animBg="1"/>
      <p:bldP spid="11" grpId="0" animBg="1"/>
      <p:bldP spid="34" grpId="0" animBg="1"/>
      <p:bldP spid="36" grpId="0" animBg="1"/>
      <p:bldP spid="37" grpId="0" animBg="1"/>
      <p:bldP spid="38" grpId="0" animBg="1"/>
      <p:bldP spid="47" grpId="0" animBg="1"/>
      <p:bldP spid="48" grpId="0" animBg="1"/>
      <p:bldP spid="60" grpId="0" animBg="1"/>
      <p:bldP spid="61" grpId="0" animBg="1"/>
      <p:bldP spid="56"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88"/>
          <p:cNvSpPr txBox="1"/>
          <p:nvPr/>
        </p:nvSpPr>
        <p:spPr>
          <a:xfrm>
            <a:off x="5226117" y="5210953"/>
            <a:ext cx="417874" cy="221656"/>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60</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sp>
        <p:nvSpPr>
          <p:cNvPr id="33" name="TextBox 90"/>
          <p:cNvSpPr txBox="1"/>
          <p:nvPr/>
        </p:nvSpPr>
        <p:spPr>
          <a:xfrm>
            <a:off x="1371600" y="2758627"/>
            <a:ext cx="413242" cy="24778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smtClean="0">
                <a:solidFill>
                  <a:schemeClr val="bg1"/>
                </a:solidFill>
                <a:latin typeface="+mn-lt"/>
                <a:ea typeface="+mn-ea"/>
                <a:cs typeface="+mn-cs"/>
              </a:rPr>
              <a:t>10</a:t>
            </a:r>
            <a:endParaRPr lang="en-IN" sz="1200" b="1" dirty="0">
              <a:solidFill>
                <a:schemeClr val="bg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sp>
        <p:nvSpPr>
          <p:cNvPr id="36" name="TextBox 91"/>
          <p:cNvSpPr txBox="1"/>
          <p:nvPr/>
        </p:nvSpPr>
        <p:spPr>
          <a:xfrm>
            <a:off x="108355" y="3108447"/>
            <a:ext cx="1709428" cy="1496604"/>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a:solidFill>
                  <a:schemeClr val="tx1"/>
                </a:solidFill>
              </a:rPr>
              <a:t>Rejected, Valid </a:t>
            </a:r>
            <a:r>
              <a:rPr lang="en-IN" sz="1200" b="1" dirty="0" smtClean="0">
                <a:solidFill>
                  <a:schemeClr val="tx1"/>
                </a:solidFill>
              </a:rPr>
              <a:t>Reason</a:t>
            </a:r>
          </a:p>
          <a:p>
            <a:pPr>
              <a:defRPr/>
            </a:pPr>
            <a:endParaRPr lang="en-IN" sz="1200" b="1" dirty="0">
              <a:solidFill>
                <a:schemeClr val="tx1"/>
              </a:solidFill>
            </a:endParaRPr>
          </a:p>
          <a:p>
            <a:pPr>
              <a:defRPr/>
            </a:pPr>
            <a:r>
              <a:rPr lang="en-IN" sz="1200" dirty="0">
                <a:solidFill>
                  <a:schemeClr val="tx1"/>
                </a:solidFill>
              </a:rPr>
              <a:t>For e.g., Applications with -</a:t>
            </a:r>
          </a:p>
          <a:p>
            <a:pPr>
              <a:defRPr/>
            </a:pPr>
            <a:r>
              <a:rPr lang="en-IN" sz="1200" b="1" dirty="0">
                <a:solidFill>
                  <a:schemeClr val="tx1"/>
                </a:solidFill>
              </a:rPr>
              <a:t>1. </a:t>
            </a:r>
            <a:r>
              <a:rPr lang="en-IN" sz="1200" dirty="0">
                <a:solidFill>
                  <a:schemeClr val="tx1"/>
                </a:solidFill>
              </a:rPr>
              <a:t>Incomplete info</a:t>
            </a:r>
          </a:p>
          <a:p>
            <a:pPr>
              <a:defRPr/>
            </a:pPr>
            <a:r>
              <a:rPr lang="en-IN" sz="1200" b="1" dirty="0">
                <a:solidFill>
                  <a:schemeClr val="tx1"/>
                </a:solidFill>
              </a:rPr>
              <a:t>2. </a:t>
            </a:r>
            <a:r>
              <a:rPr lang="en-IN" sz="1200" dirty="0">
                <a:solidFill>
                  <a:schemeClr val="tx1"/>
                </a:solidFill>
              </a:rPr>
              <a:t>Insufficient proof docs</a:t>
            </a:r>
          </a:p>
        </p:txBody>
      </p:sp>
      <p:sp>
        <p:nvSpPr>
          <p:cNvPr id="37" name="TextBox 92"/>
          <p:cNvSpPr txBox="1"/>
          <p:nvPr/>
        </p:nvSpPr>
        <p:spPr>
          <a:xfrm>
            <a:off x="2341423" y="2756120"/>
            <a:ext cx="361949" cy="228598"/>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30</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sp>
        <p:nvSpPr>
          <p:cNvPr id="38" name="TextBox 93"/>
          <p:cNvSpPr txBox="1"/>
          <p:nvPr/>
        </p:nvSpPr>
        <p:spPr>
          <a:xfrm>
            <a:off x="1998034" y="3098922"/>
            <a:ext cx="2477174" cy="304296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tx1"/>
                </a:solidFill>
              </a:rPr>
              <a:t>           Rejected, </a:t>
            </a:r>
            <a:r>
              <a:rPr lang="en-IN" sz="1200" b="1" dirty="0" err="1">
                <a:solidFill>
                  <a:schemeClr val="tx1"/>
                </a:solidFill>
              </a:rPr>
              <a:t>InValid</a:t>
            </a:r>
            <a:r>
              <a:rPr lang="en-IN" sz="1200" b="1" dirty="0">
                <a:solidFill>
                  <a:schemeClr val="tx1"/>
                </a:solidFill>
              </a:rPr>
              <a:t> </a:t>
            </a:r>
            <a:r>
              <a:rPr lang="en-IN" sz="1200" b="1" dirty="0" smtClean="0">
                <a:solidFill>
                  <a:schemeClr val="tx1"/>
                </a:solidFill>
              </a:rPr>
              <a:t>Reason</a:t>
            </a:r>
          </a:p>
          <a:p>
            <a:pPr marR="0" fontAlgn="auto">
              <a:lnSpc>
                <a:spcPct val="100000"/>
              </a:lnSpc>
              <a:spcBef>
                <a:spcPts val="0"/>
              </a:spcBef>
              <a:spcAft>
                <a:spcPts val="0"/>
              </a:spcAft>
              <a:buClrTx/>
              <a:buSzTx/>
              <a:buFontTx/>
              <a:buNone/>
              <a:tabLst/>
              <a:defRPr/>
            </a:pPr>
            <a:endParaRPr lang="en-IN" sz="1200" b="1" dirty="0">
              <a:solidFill>
                <a:schemeClr val="tx1"/>
              </a:solidFill>
            </a:endParaRPr>
          </a:p>
          <a:p>
            <a:pPr marR="0" fontAlgn="auto">
              <a:lnSpc>
                <a:spcPct val="100000"/>
              </a:lnSpc>
              <a:spcBef>
                <a:spcPts val="0"/>
              </a:spcBef>
              <a:spcAft>
                <a:spcPts val="0"/>
              </a:spcAft>
              <a:buClrTx/>
              <a:buSzTx/>
              <a:buFontTx/>
              <a:buNone/>
              <a:tabLst/>
              <a:defRPr/>
            </a:pPr>
            <a:r>
              <a:rPr lang="en-IN" sz="1200" b="1" dirty="0">
                <a:solidFill>
                  <a:schemeClr val="tx1"/>
                </a:solidFill>
              </a:rPr>
              <a:t>1. </a:t>
            </a:r>
            <a:r>
              <a:rPr lang="en-IN" sz="1200" dirty="0">
                <a:solidFill>
                  <a:schemeClr val="tx1"/>
                </a:solidFill>
              </a:rPr>
              <a:t>Election Dept is heavily understaffed and cannot handle so much workload. So they reject forms for all kinds of excuses </a:t>
            </a:r>
            <a:r>
              <a:rPr lang="en-IN" sz="1200" dirty="0" smtClean="0">
                <a:solidFill>
                  <a:schemeClr val="tx1"/>
                </a:solidFill>
              </a:rPr>
              <a:t>For </a:t>
            </a:r>
            <a:r>
              <a:rPr lang="en-IN" sz="1200" dirty="0">
                <a:solidFill>
                  <a:schemeClr val="tx1"/>
                </a:solidFill>
              </a:rPr>
              <a:t>e.g. -</a:t>
            </a:r>
          </a:p>
          <a:p>
            <a:pPr marR="0" fontAlgn="auto">
              <a:lnSpc>
                <a:spcPct val="100000"/>
              </a:lnSpc>
              <a:spcBef>
                <a:spcPts val="0"/>
              </a:spcBef>
              <a:spcAft>
                <a:spcPts val="0"/>
              </a:spcAft>
              <a:buClrTx/>
              <a:buSzTx/>
              <a:buFontTx/>
              <a:buNone/>
              <a:tabLst/>
              <a:defRPr/>
            </a:pPr>
            <a:r>
              <a:rPr lang="en-IN" sz="1200" b="1" dirty="0">
                <a:solidFill>
                  <a:schemeClr val="tx1"/>
                </a:solidFill>
              </a:rPr>
              <a:t>a) </a:t>
            </a:r>
            <a:r>
              <a:rPr lang="en-IN" sz="1200" dirty="0">
                <a:solidFill>
                  <a:schemeClr val="tx1"/>
                </a:solidFill>
              </a:rPr>
              <a:t>Part Number not provided</a:t>
            </a:r>
          </a:p>
          <a:p>
            <a:pPr marR="0" fontAlgn="auto">
              <a:lnSpc>
                <a:spcPct val="100000"/>
              </a:lnSpc>
              <a:spcBef>
                <a:spcPts val="0"/>
              </a:spcBef>
              <a:spcAft>
                <a:spcPts val="0"/>
              </a:spcAft>
              <a:buClrTx/>
              <a:buSzTx/>
              <a:buFontTx/>
              <a:buNone/>
              <a:tabLst/>
              <a:defRPr/>
            </a:pPr>
            <a:r>
              <a:rPr lang="en-IN" sz="1200" b="1" dirty="0">
                <a:solidFill>
                  <a:schemeClr val="tx1"/>
                </a:solidFill>
              </a:rPr>
              <a:t>b) </a:t>
            </a:r>
            <a:r>
              <a:rPr lang="en-IN" sz="1200" dirty="0">
                <a:solidFill>
                  <a:schemeClr val="tx1"/>
                </a:solidFill>
              </a:rPr>
              <a:t>Transfer of Voter registration from other state not allowed</a:t>
            </a:r>
          </a:p>
          <a:p>
            <a:pPr marR="0" fontAlgn="auto">
              <a:lnSpc>
                <a:spcPct val="100000"/>
              </a:lnSpc>
              <a:spcBef>
                <a:spcPts val="0"/>
              </a:spcBef>
              <a:spcAft>
                <a:spcPts val="0"/>
              </a:spcAft>
              <a:buClrTx/>
              <a:buSzTx/>
              <a:buFontTx/>
              <a:buNone/>
              <a:tabLst/>
              <a:defRPr/>
            </a:pPr>
            <a:r>
              <a:rPr lang="en-IN" sz="1200" b="1" dirty="0">
                <a:solidFill>
                  <a:schemeClr val="tx1"/>
                </a:solidFill>
              </a:rPr>
              <a:t>2. </a:t>
            </a:r>
            <a:r>
              <a:rPr lang="en-IN" sz="1200" dirty="0">
                <a:solidFill>
                  <a:schemeClr val="tx1"/>
                </a:solidFill>
              </a:rPr>
              <a:t>Most of staff of Election Dept is Part Time </a:t>
            </a:r>
            <a:r>
              <a:rPr lang="en-IN" sz="1200" dirty="0" smtClean="0">
                <a:solidFill>
                  <a:schemeClr val="tx1"/>
                </a:solidFill>
              </a:rPr>
              <a:t>hence they </a:t>
            </a:r>
            <a:r>
              <a:rPr lang="en-IN" sz="1200" dirty="0">
                <a:solidFill>
                  <a:schemeClr val="tx1"/>
                </a:solidFill>
              </a:rPr>
              <a:t>do NOT know the rules </a:t>
            </a:r>
            <a:r>
              <a:rPr lang="en-IN" sz="1200" dirty="0" smtClean="0">
                <a:solidFill>
                  <a:schemeClr val="tx1"/>
                </a:solidFill>
              </a:rPr>
              <a:t>properly, Not aware </a:t>
            </a:r>
            <a:r>
              <a:rPr lang="en-IN" sz="1200" dirty="0">
                <a:solidFill>
                  <a:schemeClr val="tx1"/>
                </a:solidFill>
              </a:rPr>
              <a:t>of List of Documents which can be used as Address proof. So many Applications having Valid Address proof </a:t>
            </a:r>
            <a:r>
              <a:rPr lang="en-IN" sz="1200" dirty="0" smtClean="0">
                <a:solidFill>
                  <a:schemeClr val="tx1"/>
                </a:solidFill>
              </a:rPr>
              <a:t>get </a:t>
            </a:r>
            <a:r>
              <a:rPr lang="en-IN" sz="1200" dirty="0">
                <a:solidFill>
                  <a:schemeClr val="tx1"/>
                </a:solidFill>
              </a:rPr>
              <a:t>rejected due to this</a:t>
            </a:r>
          </a:p>
        </p:txBody>
      </p:sp>
      <p:pic>
        <p:nvPicPr>
          <p:cNvPr id="39" name="Picture 38"/>
          <p:cNvPicPr>
            <a:picLocks noChangeAspect="1" noChangeArrowheads="1"/>
          </p:cNvPicPr>
          <p:nvPr/>
        </p:nvPicPr>
        <p:blipFill>
          <a:blip r:embed="rId2" cstate="print"/>
          <a:srcRect/>
          <a:stretch>
            <a:fillRect/>
          </a:stretch>
        </p:blipFill>
        <p:spPr bwMode="auto">
          <a:xfrm>
            <a:off x="3357554" y="1676400"/>
            <a:ext cx="1219208" cy="1371551"/>
          </a:xfrm>
          <a:prstGeom prst="rect">
            <a:avLst/>
          </a:prstGeom>
          <a:noFill/>
        </p:spPr>
      </p:pic>
      <p:pic>
        <p:nvPicPr>
          <p:cNvPr id="40" name="Picture 39"/>
          <p:cNvPicPr>
            <a:picLocks noChangeAspect="1" noChangeArrowheads="1"/>
          </p:cNvPicPr>
          <p:nvPr/>
        </p:nvPicPr>
        <p:blipFill>
          <a:blip r:embed="rId3" cstate="print"/>
          <a:srcRect/>
          <a:stretch>
            <a:fillRect/>
          </a:stretch>
        </p:blipFill>
        <p:spPr bwMode="auto">
          <a:xfrm>
            <a:off x="5296537" y="5968792"/>
            <a:ext cx="723264" cy="813008"/>
          </a:xfrm>
          <a:prstGeom prst="rect">
            <a:avLst/>
          </a:prstGeom>
          <a:noFill/>
        </p:spPr>
      </p:pic>
      <p:pic>
        <p:nvPicPr>
          <p:cNvPr id="41" name="Picture 40"/>
          <p:cNvPicPr>
            <a:picLocks noChangeAspect="1" noChangeArrowheads="1"/>
          </p:cNvPicPr>
          <p:nvPr/>
        </p:nvPicPr>
        <p:blipFill>
          <a:blip r:embed="rId4" cstate="print"/>
          <a:srcRect/>
          <a:stretch>
            <a:fillRect/>
          </a:stretch>
        </p:blipFill>
        <p:spPr bwMode="auto">
          <a:xfrm>
            <a:off x="187287" y="2057400"/>
            <a:ext cx="879514" cy="1025733"/>
          </a:xfrm>
          <a:prstGeom prst="rect">
            <a:avLst/>
          </a:prstGeom>
          <a:noFill/>
        </p:spPr>
      </p:pic>
      <p:sp>
        <p:nvSpPr>
          <p:cNvPr id="18" name="TextBox 90"/>
          <p:cNvSpPr txBox="1"/>
          <p:nvPr/>
        </p:nvSpPr>
        <p:spPr>
          <a:xfrm>
            <a:off x="1646677" y="1559898"/>
            <a:ext cx="413242" cy="24778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smtClean="0">
                <a:solidFill>
                  <a:schemeClr val="bg1"/>
                </a:solidFill>
              </a:rPr>
              <a:t>4</a:t>
            </a:r>
            <a:r>
              <a:rPr lang="en-IN" sz="1200" b="1" dirty="0" smtClean="0">
                <a:solidFill>
                  <a:schemeClr val="bg1"/>
                </a:solidFill>
                <a:latin typeface="+mn-lt"/>
                <a:ea typeface="+mn-ea"/>
                <a:cs typeface="+mn-cs"/>
              </a:rPr>
              <a:t>0</a:t>
            </a:r>
            <a:endParaRPr lang="en-IN" sz="1200" b="1" dirty="0">
              <a:solidFill>
                <a:schemeClr val="bg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sp>
        <p:nvSpPr>
          <p:cNvPr id="22" name="TextBox 90"/>
          <p:cNvSpPr txBox="1"/>
          <p:nvPr/>
        </p:nvSpPr>
        <p:spPr>
          <a:xfrm>
            <a:off x="1676400" y="532813"/>
            <a:ext cx="451978" cy="252981"/>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smtClean="0">
                <a:solidFill>
                  <a:schemeClr val="bg1"/>
                </a:solidFill>
                <a:latin typeface="+mn-lt"/>
                <a:ea typeface="+mn-ea"/>
                <a:cs typeface="+mn-cs"/>
              </a:rPr>
              <a:t>100</a:t>
            </a:r>
            <a:endParaRPr lang="en-IN" sz="1200" b="1" dirty="0">
              <a:solidFill>
                <a:schemeClr val="bg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cxnSp>
        <p:nvCxnSpPr>
          <p:cNvPr id="24" name="Straight Connector 23"/>
          <p:cNvCxnSpPr/>
          <p:nvPr/>
        </p:nvCxnSpPr>
        <p:spPr>
          <a:xfrm rot="5400000">
            <a:off x="3492027" y="1294263"/>
            <a:ext cx="305976" cy="3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618829" y="2595825"/>
            <a:ext cx="104908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87"/>
          <p:cNvSpPr txBox="1"/>
          <p:nvPr/>
        </p:nvSpPr>
        <p:spPr>
          <a:xfrm>
            <a:off x="5310130" y="417780"/>
            <a:ext cx="3723703" cy="4506761"/>
          </a:xfrm>
          <a:prstGeom prst="rect">
            <a:avLst/>
          </a:prstGeom>
          <a:solidFill>
            <a:schemeClr val="accent1">
              <a:lumMod val="20000"/>
              <a:lumOff val="80000"/>
            </a:schemeClr>
          </a:solidFill>
          <a:ln w="9525" cmpd="sng">
            <a:solidFill>
              <a:schemeClr val="tx1"/>
            </a:solidFill>
            <a:prstDash val="dash"/>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a:solidFill>
                  <a:schemeClr val="tx1"/>
                </a:solidFill>
              </a:rPr>
              <a:t>  </a:t>
            </a:r>
            <a:r>
              <a:rPr lang="en-IN" sz="1200" b="1" dirty="0" smtClean="0">
                <a:solidFill>
                  <a:schemeClr val="tx1"/>
                </a:solidFill>
              </a:rPr>
              <a:t>Why </a:t>
            </a:r>
            <a:r>
              <a:rPr lang="en-IN" sz="1200" b="1" dirty="0">
                <a:solidFill>
                  <a:schemeClr val="tx1"/>
                </a:solidFill>
              </a:rPr>
              <a:t>Election </a:t>
            </a:r>
            <a:r>
              <a:rPr lang="en-IN" sz="1200" b="1" dirty="0" smtClean="0">
                <a:solidFill>
                  <a:schemeClr val="tx1"/>
                </a:solidFill>
              </a:rPr>
              <a:t>Dept employees </a:t>
            </a:r>
            <a:r>
              <a:rPr lang="en-IN" sz="1200" b="1" dirty="0">
                <a:solidFill>
                  <a:schemeClr val="tx1"/>
                </a:solidFill>
              </a:rPr>
              <a:t>are Not </a:t>
            </a:r>
            <a:r>
              <a:rPr lang="en-IN" sz="1200" b="1" dirty="0" smtClean="0">
                <a:solidFill>
                  <a:schemeClr val="tx1"/>
                </a:solidFill>
              </a:rPr>
              <a:t>Helpful/Friendly</a:t>
            </a:r>
          </a:p>
          <a:p>
            <a:pPr>
              <a:defRPr/>
            </a:pPr>
            <a:endParaRPr lang="en-IN" sz="1200" b="1" dirty="0">
              <a:solidFill>
                <a:schemeClr val="tx1"/>
              </a:solidFill>
            </a:endParaRPr>
          </a:p>
          <a:p>
            <a:pPr>
              <a:defRPr/>
            </a:pPr>
            <a:r>
              <a:rPr lang="en-IN" sz="1200" b="1" dirty="0">
                <a:solidFill>
                  <a:schemeClr val="tx1"/>
                </a:solidFill>
              </a:rPr>
              <a:t>1. </a:t>
            </a:r>
            <a:r>
              <a:rPr lang="en-IN" sz="1200" dirty="0">
                <a:solidFill>
                  <a:schemeClr val="tx1"/>
                </a:solidFill>
              </a:rPr>
              <a:t>They are truly one of the most overburdened employees anywhere. There are just 11 full time employees in Election Dept for </a:t>
            </a:r>
            <a:r>
              <a:rPr lang="en-IN" sz="1200" dirty="0" err="1">
                <a:solidFill>
                  <a:schemeClr val="tx1"/>
                </a:solidFill>
              </a:rPr>
              <a:t>Pune</a:t>
            </a:r>
            <a:r>
              <a:rPr lang="en-IN" sz="1200" dirty="0">
                <a:solidFill>
                  <a:schemeClr val="tx1"/>
                </a:solidFill>
              </a:rPr>
              <a:t> City having a population of 55 </a:t>
            </a:r>
            <a:r>
              <a:rPr lang="en-IN" sz="1200" dirty="0" err="1">
                <a:solidFill>
                  <a:schemeClr val="tx1"/>
                </a:solidFill>
              </a:rPr>
              <a:t>lakhs</a:t>
            </a:r>
            <a:endParaRPr lang="en-IN" sz="1200" dirty="0">
              <a:solidFill>
                <a:schemeClr val="tx1"/>
              </a:solidFill>
            </a:endParaRPr>
          </a:p>
          <a:p>
            <a:pPr>
              <a:defRPr/>
            </a:pPr>
            <a:r>
              <a:rPr lang="en-IN" sz="1200" b="1" dirty="0">
                <a:solidFill>
                  <a:schemeClr val="tx1"/>
                </a:solidFill>
              </a:rPr>
              <a:t>2. </a:t>
            </a:r>
            <a:r>
              <a:rPr lang="en-IN" sz="1200" dirty="0">
                <a:solidFill>
                  <a:schemeClr val="tx1"/>
                </a:solidFill>
              </a:rPr>
              <a:t>They have to frequently work on Saturdays and Sundays.</a:t>
            </a:r>
          </a:p>
          <a:p>
            <a:pPr>
              <a:defRPr/>
            </a:pPr>
            <a:r>
              <a:rPr lang="en-IN" sz="1200" b="1" dirty="0">
                <a:solidFill>
                  <a:schemeClr val="tx1"/>
                </a:solidFill>
              </a:rPr>
              <a:t>3. </a:t>
            </a:r>
            <a:r>
              <a:rPr lang="en-IN" sz="1200" dirty="0">
                <a:solidFill>
                  <a:schemeClr val="tx1"/>
                </a:solidFill>
              </a:rPr>
              <a:t>Sometimes they work till midnight and even do night outs.</a:t>
            </a:r>
          </a:p>
          <a:p>
            <a:pPr>
              <a:defRPr/>
            </a:pPr>
            <a:r>
              <a:rPr lang="en-IN" sz="1200" b="1" dirty="0">
                <a:solidFill>
                  <a:schemeClr val="tx1"/>
                </a:solidFill>
              </a:rPr>
              <a:t>4. </a:t>
            </a:r>
            <a:r>
              <a:rPr lang="en-IN" sz="1200" dirty="0">
                <a:solidFill>
                  <a:schemeClr val="tx1"/>
                </a:solidFill>
              </a:rPr>
              <a:t>The Part Time staff feel it is an unfair burden dumped on them. They are usually school teachers. Due to unmanageable workload they are neither able to do their duty as school teachers nor as election dept employees.</a:t>
            </a:r>
          </a:p>
          <a:p>
            <a:pPr>
              <a:defRPr/>
            </a:pPr>
            <a:r>
              <a:rPr lang="en-IN" sz="1200" b="1" dirty="0">
                <a:solidFill>
                  <a:schemeClr val="tx1"/>
                </a:solidFill>
              </a:rPr>
              <a:t>5. </a:t>
            </a:r>
            <a:r>
              <a:rPr lang="en-IN" sz="1200" dirty="0">
                <a:solidFill>
                  <a:schemeClr val="tx1"/>
                </a:solidFill>
              </a:rPr>
              <a:t>The Govt system is very Inadequate and Manual which makes it very difficult to work -</a:t>
            </a:r>
          </a:p>
          <a:p>
            <a:pPr>
              <a:defRPr/>
            </a:pPr>
            <a:r>
              <a:rPr lang="en-IN" sz="1200" b="1" dirty="0">
                <a:solidFill>
                  <a:schemeClr val="tx1"/>
                </a:solidFill>
              </a:rPr>
              <a:t>a) </a:t>
            </a:r>
            <a:r>
              <a:rPr lang="en-IN" sz="1200" dirty="0">
                <a:solidFill>
                  <a:schemeClr val="tx1"/>
                </a:solidFill>
              </a:rPr>
              <a:t>No proper maps exist for constituencies</a:t>
            </a:r>
          </a:p>
          <a:p>
            <a:pPr>
              <a:defRPr/>
            </a:pPr>
            <a:r>
              <a:rPr lang="en-IN" sz="1200" b="1" dirty="0">
                <a:solidFill>
                  <a:schemeClr val="tx1"/>
                </a:solidFill>
              </a:rPr>
              <a:t>b) </a:t>
            </a:r>
            <a:r>
              <a:rPr lang="en-IN" sz="1200" dirty="0">
                <a:solidFill>
                  <a:schemeClr val="tx1"/>
                </a:solidFill>
              </a:rPr>
              <a:t>Unnecessarily Complex system with 400+ sub sections called as Part number under each constituency. It is nightmare of a task to assign an applicant to the correct Part Number.</a:t>
            </a:r>
          </a:p>
          <a:p>
            <a:pPr>
              <a:defRPr/>
            </a:pPr>
            <a:r>
              <a:rPr lang="en-IN" sz="1200" b="1" dirty="0">
                <a:solidFill>
                  <a:schemeClr val="tx1"/>
                </a:solidFill>
              </a:rPr>
              <a:t>c) </a:t>
            </a:r>
            <a:r>
              <a:rPr lang="en-IN" sz="1200" dirty="0">
                <a:solidFill>
                  <a:schemeClr val="tx1"/>
                </a:solidFill>
              </a:rPr>
              <a:t>These employees do not have any IT skills</a:t>
            </a:r>
          </a:p>
          <a:p>
            <a:pPr>
              <a:defRPr/>
            </a:pPr>
            <a:r>
              <a:rPr lang="en-IN" sz="1200" b="1" dirty="0">
                <a:solidFill>
                  <a:schemeClr val="tx1"/>
                </a:solidFill>
              </a:rPr>
              <a:t>6.</a:t>
            </a:r>
            <a:r>
              <a:rPr lang="en-IN" sz="1200" dirty="0">
                <a:solidFill>
                  <a:schemeClr val="tx1"/>
                </a:solidFill>
              </a:rPr>
              <a:t> It is a thankless job and they have to face unending complaints from Angry Citizens</a:t>
            </a:r>
          </a:p>
        </p:txBody>
      </p:sp>
      <p:sp>
        <p:nvSpPr>
          <p:cNvPr id="34" name="Rectangle 33"/>
          <p:cNvSpPr/>
          <p:nvPr/>
        </p:nvSpPr>
        <p:spPr>
          <a:xfrm>
            <a:off x="1597446" y="1883884"/>
            <a:ext cx="1674564" cy="319489"/>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ctr"/>
          <a:lstStyle/>
          <a:p>
            <a:pPr algn="ctr">
              <a:defRPr/>
            </a:pPr>
            <a:r>
              <a:rPr lang="en-US" sz="1200" b="1" dirty="0" smtClean="0">
                <a:solidFill>
                  <a:schemeClr val="tx1"/>
                </a:solidFill>
              </a:rPr>
              <a:t>Rejected</a:t>
            </a:r>
            <a:endParaRPr lang="en-US" sz="1200" b="1" dirty="0">
              <a:solidFill>
                <a:schemeClr val="tx1"/>
              </a:solidFill>
            </a:endParaRPr>
          </a:p>
        </p:txBody>
      </p:sp>
      <p:sp>
        <p:nvSpPr>
          <p:cNvPr id="44" name="Rectangle 43"/>
          <p:cNvSpPr/>
          <p:nvPr/>
        </p:nvSpPr>
        <p:spPr>
          <a:xfrm>
            <a:off x="4754824" y="5500702"/>
            <a:ext cx="1674564" cy="319489"/>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ctr"/>
          <a:lstStyle/>
          <a:p>
            <a:pPr algn="ctr">
              <a:defRPr/>
            </a:pPr>
            <a:endParaRPr lang="en-US" sz="1200" b="1" dirty="0" smtClean="0">
              <a:solidFill>
                <a:schemeClr val="tx1"/>
              </a:solidFill>
            </a:endParaRPr>
          </a:p>
          <a:p>
            <a:pPr algn="ctr">
              <a:defRPr/>
            </a:pPr>
            <a:r>
              <a:rPr lang="en-US" sz="1200" b="1" dirty="0" smtClean="0">
                <a:solidFill>
                  <a:schemeClr val="tx1"/>
                </a:solidFill>
              </a:rPr>
              <a:t>Accepted</a:t>
            </a:r>
          </a:p>
          <a:p>
            <a:pPr algn="ctr">
              <a:defRPr/>
            </a:pPr>
            <a:endParaRPr lang="en-US" sz="1200" b="1" dirty="0">
              <a:solidFill>
                <a:schemeClr val="tx1"/>
              </a:solidFill>
            </a:endParaRPr>
          </a:p>
        </p:txBody>
      </p:sp>
      <p:sp>
        <p:nvSpPr>
          <p:cNvPr id="47" name="Rectangle 46"/>
          <p:cNvSpPr/>
          <p:nvPr/>
        </p:nvSpPr>
        <p:spPr>
          <a:xfrm>
            <a:off x="2286000" y="540981"/>
            <a:ext cx="2682605" cy="605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Application Forms which Reach the </a:t>
            </a:r>
            <a:r>
              <a:rPr lang="en-US" sz="1600" b="1" dirty="0" smtClean="0">
                <a:solidFill>
                  <a:srgbClr val="FFFF00"/>
                </a:solidFill>
              </a:rPr>
              <a:t>Verification Step</a:t>
            </a:r>
          </a:p>
        </p:txBody>
      </p:sp>
      <p:cxnSp>
        <p:nvCxnSpPr>
          <p:cNvPr id="46" name="Straight Arrow Connector 45"/>
          <p:cNvCxnSpPr/>
          <p:nvPr/>
        </p:nvCxnSpPr>
        <p:spPr>
          <a:xfrm rot="5400000">
            <a:off x="1676400" y="267036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142976" y="2071678"/>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714612" y="1428736"/>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rot="5400000">
            <a:off x="2501092" y="1643050"/>
            <a:ext cx="42783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643306" y="1428736"/>
            <a:ext cx="12858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5400000">
            <a:off x="2903194" y="3454732"/>
            <a:ext cx="4071966" cy="19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a:hlinkClick r:id="rId5"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27"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6" grpId="0" animBg="1"/>
      <p:bldP spid="37" grpId="0" animBg="1"/>
      <p:bldP spid="38" grpId="0" animBg="1"/>
      <p:bldP spid="18" grpId="0" animBg="1"/>
      <p:bldP spid="29" grpId="0" animBg="1"/>
      <p:bldP spid="34" grpId="0" animBg="1"/>
      <p:bldP spid="4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99"/>
          <p:cNvSpPr txBox="1"/>
          <p:nvPr/>
        </p:nvSpPr>
        <p:spPr>
          <a:xfrm>
            <a:off x="4676765" y="1092471"/>
            <a:ext cx="448747" cy="259836"/>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60</a:t>
            </a:r>
          </a:p>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rPr>
              <a:t> </a:t>
            </a:r>
          </a:p>
          <a:p>
            <a:endParaRPr lang="en-IN" sz="1200" dirty="0">
              <a:solidFill>
                <a:schemeClr val="bg1"/>
              </a:solidFill>
            </a:endParaRPr>
          </a:p>
        </p:txBody>
      </p:sp>
      <p:sp>
        <p:nvSpPr>
          <p:cNvPr id="15" name="TextBox 100"/>
          <p:cNvSpPr txBox="1"/>
          <p:nvPr/>
        </p:nvSpPr>
        <p:spPr>
          <a:xfrm>
            <a:off x="171171" y="1980729"/>
            <a:ext cx="2511189" cy="2251882"/>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smtClean="0">
                <a:solidFill>
                  <a:schemeClr val="tx1"/>
                </a:solidFill>
              </a:rPr>
              <a:t>Data </a:t>
            </a:r>
            <a:r>
              <a:rPr lang="en-IN" sz="1200" b="1" dirty="0">
                <a:solidFill>
                  <a:schemeClr val="tx1"/>
                </a:solidFill>
              </a:rPr>
              <a:t>Entry Done</a:t>
            </a:r>
          </a:p>
          <a:p>
            <a:pPr marR="0" fontAlgn="auto">
              <a:lnSpc>
                <a:spcPct val="100000"/>
              </a:lnSpc>
              <a:spcBef>
                <a:spcPts val="0"/>
              </a:spcBef>
              <a:spcAft>
                <a:spcPts val="0"/>
              </a:spcAft>
              <a:buClrTx/>
              <a:buSzTx/>
              <a:buFontTx/>
              <a:buNone/>
              <a:tabLst/>
              <a:defRPr/>
            </a:pPr>
            <a:r>
              <a:rPr lang="en-IN" sz="1200" dirty="0" smtClean="0">
                <a:solidFill>
                  <a:schemeClr val="tx1"/>
                </a:solidFill>
              </a:rPr>
              <a:t>Name </a:t>
            </a:r>
            <a:r>
              <a:rPr lang="en-IN" sz="1200" dirty="0">
                <a:solidFill>
                  <a:schemeClr val="tx1"/>
                </a:solidFill>
              </a:rPr>
              <a:t>Added to Voter List</a:t>
            </a:r>
          </a:p>
          <a:p>
            <a:pPr marR="0" fontAlgn="auto">
              <a:lnSpc>
                <a:spcPct val="100000"/>
              </a:lnSpc>
              <a:spcBef>
                <a:spcPts val="0"/>
              </a:spcBef>
              <a:spcAft>
                <a:spcPts val="0"/>
              </a:spcAft>
              <a:buClrTx/>
              <a:buSzTx/>
              <a:buFontTx/>
              <a:buNone/>
              <a:tabLst/>
              <a:defRPr/>
            </a:pPr>
            <a:endParaRPr lang="en-IN" sz="1200" dirty="0">
              <a:solidFill>
                <a:schemeClr val="tx1"/>
              </a:solidFill>
            </a:endParaRPr>
          </a:p>
          <a:p>
            <a:pPr fontAlgn="auto">
              <a:defRPr/>
            </a:pPr>
            <a:r>
              <a:rPr lang="en-IN" sz="1200" b="1" dirty="0" smtClean="0">
                <a:solidFill>
                  <a:schemeClr val="tx1"/>
                </a:solidFill>
              </a:rPr>
              <a:t>Issues </a:t>
            </a:r>
            <a:r>
              <a:rPr lang="en-IN" sz="1200" b="1" dirty="0">
                <a:solidFill>
                  <a:schemeClr val="tx1"/>
                </a:solidFill>
              </a:rPr>
              <a:t>with Data Entry Activity</a:t>
            </a:r>
          </a:p>
          <a:p>
            <a:pPr fontAlgn="auto">
              <a:defRPr/>
            </a:pPr>
            <a:r>
              <a:rPr lang="en-IN" sz="1200" b="1" dirty="0">
                <a:solidFill>
                  <a:schemeClr val="tx1"/>
                </a:solidFill>
              </a:rPr>
              <a:t>1. </a:t>
            </a:r>
            <a:r>
              <a:rPr lang="en-IN" sz="1200" dirty="0">
                <a:solidFill>
                  <a:schemeClr val="tx1"/>
                </a:solidFill>
              </a:rPr>
              <a:t>This activity is also done very carelessly. More mistakes are added to the Applicant data like - Name/Age/Father's name etc </a:t>
            </a:r>
            <a:r>
              <a:rPr lang="en-IN" sz="1200" dirty="0" smtClean="0">
                <a:solidFill>
                  <a:schemeClr val="tx1"/>
                </a:solidFill>
              </a:rPr>
              <a:t>to </a:t>
            </a:r>
            <a:r>
              <a:rPr lang="en-IN" sz="1200" dirty="0">
                <a:solidFill>
                  <a:schemeClr val="tx1"/>
                </a:solidFill>
              </a:rPr>
              <a:t>the Voter Database.</a:t>
            </a:r>
          </a:p>
          <a:p>
            <a:pPr fontAlgn="auto">
              <a:defRPr/>
            </a:pPr>
            <a:r>
              <a:rPr lang="en-IN" sz="1200" b="1" dirty="0">
                <a:solidFill>
                  <a:schemeClr val="tx1"/>
                </a:solidFill>
              </a:rPr>
              <a:t>2. </a:t>
            </a:r>
            <a:r>
              <a:rPr lang="en-IN" sz="1200" dirty="0">
                <a:solidFill>
                  <a:schemeClr val="tx1"/>
                </a:solidFill>
              </a:rPr>
              <a:t>No notification </a:t>
            </a:r>
            <a:r>
              <a:rPr lang="en-IN" sz="1200" dirty="0" smtClean="0">
                <a:solidFill>
                  <a:schemeClr val="tx1"/>
                </a:solidFill>
              </a:rPr>
              <a:t>sent </a:t>
            </a:r>
            <a:r>
              <a:rPr lang="en-IN" sz="1200" dirty="0">
                <a:solidFill>
                  <a:schemeClr val="tx1"/>
                </a:solidFill>
              </a:rPr>
              <a:t>to the Applicant to inform </a:t>
            </a:r>
            <a:r>
              <a:rPr lang="en-IN" sz="1200" dirty="0" smtClean="0">
                <a:solidFill>
                  <a:schemeClr val="tx1"/>
                </a:solidFill>
              </a:rPr>
              <a:t> his/her name </a:t>
            </a:r>
            <a:r>
              <a:rPr lang="en-IN" sz="1200" dirty="0">
                <a:solidFill>
                  <a:schemeClr val="tx1"/>
                </a:solidFill>
              </a:rPr>
              <a:t>has been added to the Voter list.</a:t>
            </a:r>
          </a:p>
          <a:p>
            <a:pPr marR="0" fontAlgn="auto">
              <a:lnSpc>
                <a:spcPct val="100000"/>
              </a:lnSpc>
              <a:spcBef>
                <a:spcPts val="0"/>
              </a:spcBef>
              <a:spcAft>
                <a:spcPts val="0"/>
              </a:spcAft>
              <a:buClrTx/>
              <a:buSzTx/>
              <a:buFontTx/>
              <a:buNone/>
              <a:tabLst/>
              <a:defRPr/>
            </a:pPr>
            <a:endParaRPr lang="en-IN" sz="1200" b="1" dirty="0">
              <a:solidFill>
                <a:schemeClr val="tx1"/>
              </a:solidFill>
            </a:endParaRPr>
          </a:p>
        </p:txBody>
      </p:sp>
      <p:sp>
        <p:nvSpPr>
          <p:cNvPr id="19" name="TextBox 105"/>
          <p:cNvSpPr txBox="1"/>
          <p:nvPr/>
        </p:nvSpPr>
        <p:spPr>
          <a:xfrm>
            <a:off x="3627051" y="4860041"/>
            <a:ext cx="433058" cy="236446"/>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15</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sp>
        <p:nvSpPr>
          <p:cNvPr id="20" name="TextBox 106"/>
          <p:cNvSpPr txBox="1"/>
          <p:nvPr/>
        </p:nvSpPr>
        <p:spPr>
          <a:xfrm>
            <a:off x="4303158" y="4636283"/>
            <a:ext cx="3794079" cy="1327789"/>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IN" sz="1200" b="1" dirty="0">
                <a:solidFill>
                  <a:schemeClr val="tx1"/>
                </a:solidFill>
              </a:rPr>
              <a:t>                         </a:t>
            </a:r>
            <a:r>
              <a:rPr lang="en-IN" sz="1200" b="1" dirty="0" smtClean="0">
                <a:solidFill>
                  <a:schemeClr val="tx1"/>
                </a:solidFill>
              </a:rPr>
              <a:t>Voter </a:t>
            </a:r>
            <a:r>
              <a:rPr lang="en-IN" sz="1200" b="1" dirty="0">
                <a:solidFill>
                  <a:schemeClr val="tx1"/>
                </a:solidFill>
              </a:rPr>
              <a:t>Id Card Distribution</a:t>
            </a:r>
          </a:p>
          <a:p>
            <a:pPr>
              <a:defRPr/>
            </a:pPr>
            <a:r>
              <a:rPr lang="en-IN" sz="1200" b="1" dirty="0">
                <a:solidFill>
                  <a:schemeClr val="tx1"/>
                </a:solidFill>
              </a:rPr>
              <a:t>    </a:t>
            </a:r>
            <a:r>
              <a:rPr lang="en-IN" sz="1200" dirty="0" smtClean="0">
                <a:solidFill>
                  <a:schemeClr val="tx1"/>
                </a:solidFill>
              </a:rPr>
              <a:t>Finally </a:t>
            </a:r>
            <a:r>
              <a:rPr lang="en-IN" sz="1200" dirty="0">
                <a:solidFill>
                  <a:schemeClr val="tx1"/>
                </a:solidFill>
              </a:rPr>
              <a:t>Voter Id Card Received by Applicant</a:t>
            </a:r>
          </a:p>
          <a:p>
            <a:pPr>
              <a:defRPr/>
            </a:pPr>
            <a:r>
              <a:rPr lang="en-IN" sz="1200" b="1" dirty="0">
                <a:solidFill>
                  <a:schemeClr val="tx1"/>
                </a:solidFill>
              </a:rPr>
              <a:t>   </a:t>
            </a:r>
          </a:p>
          <a:p>
            <a:pPr>
              <a:defRPr/>
            </a:pPr>
            <a:r>
              <a:rPr lang="en-IN" sz="1200" b="1" dirty="0">
                <a:solidFill>
                  <a:schemeClr val="tx1"/>
                </a:solidFill>
              </a:rPr>
              <a:t>   </a:t>
            </a:r>
            <a:r>
              <a:rPr lang="en-IN" sz="1200" b="1" dirty="0" smtClean="0">
                <a:solidFill>
                  <a:schemeClr val="tx1"/>
                </a:solidFill>
              </a:rPr>
              <a:t>  </a:t>
            </a:r>
            <a:r>
              <a:rPr lang="en-IN" sz="1200" b="1" dirty="0">
                <a:solidFill>
                  <a:schemeClr val="tx1"/>
                </a:solidFill>
              </a:rPr>
              <a:t>Issues with Voter Id Card Distribution</a:t>
            </a:r>
          </a:p>
          <a:p>
            <a:pPr>
              <a:defRPr/>
            </a:pPr>
            <a:r>
              <a:rPr lang="en-IN" sz="1200" dirty="0">
                <a:solidFill>
                  <a:schemeClr val="tx1"/>
                </a:solidFill>
              </a:rPr>
              <a:t>No notification </a:t>
            </a:r>
            <a:r>
              <a:rPr lang="en-IN" sz="1200" dirty="0" smtClean="0">
                <a:solidFill>
                  <a:schemeClr val="tx1"/>
                </a:solidFill>
              </a:rPr>
              <a:t>sent </a:t>
            </a:r>
            <a:r>
              <a:rPr lang="en-IN" sz="1200" dirty="0">
                <a:solidFill>
                  <a:schemeClr val="tx1"/>
                </a:solidFill>
              </a:rPr>
              <a:t>to </a:t>
            </a:r>
            <a:r>
              <a:rPr lang="en-IN" sz="1200" dirty="0" smtClean="0">
                <a:solidFill>
                  <a:schemeClr val="tx1"/>
                </a:solidFill>
              </a:rPr>
              <a:t>Applicant ‘s to </a:t>
            </a:r>
            <a:r>
              <a:rPr lang="en-IN" sz="1200" dirty="0">
                <a:solidFill>
                  <a:schemeClr val="tx1"/>
                </a:solidFill>
              </a:rPr>
              <a:t>inform </a:t>
            </a:r>
            <a:r>
              <a:rPr lang="en-IN" sz="1200" dirty="0" smtClean="0">
                <a:solidFill>
                  <a:schemeClr val="tx1"/>
                </a:solidFill>
              </a:rPr>
              <a:t>about </a:t>
            </a:r>
            <a:r>
              <a:rPr lang="en-IN" sz="1200" dirty="0">
                <a:solidFill>
                  <a:schemeClr val="tx1"/>
                </a:solidFill>
              </a:rPr>
              <a:t>where/when </a:t>
            </a:r>
            <a:r>
              <a:rPr lang="en-IN" sz="1200" dirty="0" smtClean="0">
                <a:solidFill>
                  <a:schemeClr val="tx1"/>
                </a:solidFill>
              </a:rPr>
              <a:t>to collect  </a:t>
            </a:r>
            <a:r>
              <a:rPr lang="en-IN" sz="1200" dirty="0">
                <a:solidFill>
                  <a:schemeClr val="tx1"/>
                </a:solidFill>
              </a:rPr>
              <a:t>Voter ID card. Thousands of Voter ID cards are lying unclaimed in election offices.</a:t>
            </a:r>
          </a:p>
          <a:p>
            <a:pPr>
              <a:defRPr/>
            </a:pPr>
            <a:endParaRPr lang="en-IN" sz="1200" b="1" dirty="0">
              <a:solidFill>
                <a:schemeClr val="tx1"/>
              </a:solidFill>
            </a:endParaRPr>
          </a:p>
        </p:txBody>
      </p:sp>
      <p:pic>
        <p:nvPicPr>
          <p:cNvPr id="21" name="Picture 20"/>
          <p:cNvPicPr>
            <a:picLocks noChangeAspect="1" noChangeArrowheads="1"/>
          </p:cNvPicPr>
          <p:nvPr/>
        </p:nvPicPr>
        <p:blipFill>
          <a:blip r:embed="rId2" cstate="print"/>
          <a:srcRect/>
          <a:stretch>
            <a:fillRect/>
          </a:stretch>
        </p:blipFill>
        <p:spPr bwMode="auto">
          <a:xfrm>
            <a:off x="762000" y="886881"/>
            <a:ext cx="1014758" cy="1024330"/>
          </a:xfrm>
          <a:prstGeom prst="rect">
            <a:avLst/>
          </a:prstGeom>
          <a:noFill/>
        </p:spPr>
      </p:pic>
      <p:pic>
        <p:nvPicPr>
          <p:cNvPr id="22" name="Picture 21"/>
          <p:cNvPicPr>
            <a:picLocks noChangeAspect="1" noChangeArrowheads="1"/>
          </p:cNvPicPr>
          <p:nvPr/>
        </p:nvPicPr>
        <p:blipFill>
          <a:blip r:embed="rId3" cstate="print"/>
          <a:srcRect/>
          <a:stretch>
            <a:fillRect/>
          </a:stretch>
        </p:blipFill>
        <p:spPr bwMode="auto">
          <a:xfrm>
            <a:off x="8230245" y="4572000"/>
            <a:ext cx="913755" cy="1291282"/>
          </a:xfrm>
          <a:prstGeom prst="rect">
            <a:avLst/>
          </a:prstGeom>
          <a:noFill/>
        </p:spPr>
      </p:pic>
      <p:pic>
        <p:nvPicPr>
          <p:cNvPr id="23" name="Picture 22"/>
          <p:cNvPicPr>
            <a:picLocks noChangeAspect="1" noChangeArrowheads="1"/>
          </p:cNvPicPr>
          <p:nvPr/>
        </p:nvPicPr>
        <p:blipFill>
          <a:blip r:embed="rId4" cstate="print"/>
          <a:srcRect/>
          <a:stretch>
            <a:fillRect/>
          </a:stretch>
        </p:blipFill>
        <p:spPr bwMode="auto">
          <a:xfrm>
            <a:off x="183632" y="4495800"/>
            <a:ext cx="942049" cy="913127"/>
          </a:xfrm>
          <a:prstGeom prst="rect">
            <a:avLst/>
          </a:prstGeom>
          <a:noFill/>
        </p:spPr>
      </p:pic>
      <p:cxnSp>
        <p:nvCxnSpPr>
          <p:cNvPr id="27" name="Straight Arrow Connector 26"/>
          <p:cNvCxnSpPr>
            <a:stCxn id="15" idx="2"/>
            <a:endCxn id="28" idx="0"/>
          </p:cNvCxnSpPr>
          <p:nvPr/>
        </p:nvCxnSpPr>
        <p:spPr>
          <a:xfrm rot="16200000" flipH="1">
            <a:off x="797132" y="4862244"/>
            <a:ext cx="1279975" cy="20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89"/>
          <p:cNvSpPr txBox="1"/>
          <p:nvPr/>
        </p:nvSpPr>
        <p:spPr>
          <a:xfrm>
            <a:off x="4333486" y="1448594"/>
            <a:ext cx="4353636" cy="2960542"/>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nSpc>
                <a:spcPct val="100000"/>
              </a:lnSpc>
              <a:spcBef>
                <a:spcPts val="0"/>
              </a:spcBef>
              <a:spcAft>
                <a:spcPts val="0"/>
              </a:spcAft>
              <a:buClrTx/>
              <a:buSzTx/>
              <a:buFontTx/>
              <a:buNone/>
              <a:tabLst/>
              <a:defRPr/>
            </a:pPr>
            <a:r>
              <a:rPr lang="en-IN" sz="1200" b="1" dirty="0" smtClean="0">
                <a:solidFill>
                  <a:schemeClr val="tx1"/>
                </a:solidFill>
              </a:rPr>
              <a:t>Pink </a:t>
            </a:r>
            <a:r>
              <a:rPr lang="en-IN" sz="1200" b="1" dirty="0">
                <a:solidFill>
                  <a:schemeClr val="tx1"/>
                </a:solidFill>
              </a:rPr>
              <a:t>Slip Prepared</a:t>
            </a:r>
          </a:p>
          <a:p>
            <a:pPr marR="0">
              <a:lnSpc>
                <a:spcPct val="100000"/>
              </a:lnSpc>
              <a:spcBef>
                <a:spcPts val="0"/>
              </a:spcBef>
              <a:spcAft>
                <a:spcPts val="0"/>
              </a:spcAft>
              <a:buClrTx/>
              <a:buSzTx/>
              <a:buFontTx/>
              <a:buNone/>
              <a:tabLst/>
              <a:defRPr/>
            </a:pPr>
            <a:r>
              <a:rPr lang="en-IN" sz="1200" dirty="0">
                <a:solidFill>
                  <a:schemeClr val="tx1"/>
                </a:solidFill>
              </a:rPr>
              <a:t>A portion of the info in the Application form is manually copied to a document called as Pink Slip</a:t>
            </a:r>
          </a:p>
          <a:p>
            <a:pPr marR="0">
              <a:lnSpc>
                <a:spcPct val="100000"/>
              </a:lnSpc>
              <a:spcBef>
                <a:spcPts val="0"/>
              </a:spcBef>
              <a:spcAft>
                <a:spcPts val="0"/>
              </a:spcAft>
              <a:buClrTx/>
              <a:buSzTx/>
              <a:buFontTx/>
              <a:buNone/>
              <a:tabLst/>
              <a:defRPr/>
            </a:pPr>
            <a:endParaRPr lang="en-IN" sz="1200" b="1" dirty="0">
              <a:solidFill>
                <a:schemeClr val="tx1"/>
              </a:solidFill>
            </a:endParaRPr>
          </a:p>
          <a:p>
            <a:pPr>
              <a:defRPr/>
            </a:pPr>
            <a:r>
              <a:rPr lang="en-IN" sz="1200" b="1" dirty="0">
                <a:solidFill>
                  <a:schemeClr val="tx1"/>
                </a:solidFill>
              </a:rPr>
              <a:t>           Issues with Pink Slip Preparation</a:t>
            </a:r>
          </a:p>
          <a:p>
            <a:pPr marL="228600" indent="-228600">
              <a:defRPr/>
            </a:pPr>
            <a:r>
              <a:rPr lang="en-IN" sz="1200" b="1" dirty="0" smtClean="0">
                <a:solidFill>
                  <a:schemeClr val="tx1"/>
                </a:solidFill>
              </a:rPr>
              <a:t>1. </a:t>
            </a:r>
            <a:r>
              <a:rPr lang="en-IN" sz="1200" dirty="0" smtClean="0">
                <a:solidFill>
                  <a:schemeClr val="tx1"/>
                </a:solidFill>
              </a:rPr>
              <a:t>Lot </a:t>
            </a:r>
            <a:r>
              <a:rPr lang="en-IN" sz="1200" dirty="0">
                <a:solidFill>
                  <a:schemeClr val="tx1"/>
                </a:solidFill>
              </a:rPr>
              <a:t>of useful data like Phone Number/Email is not copied to </a:t>
            </a:r>
            <a:r>
              <a:rPr lang="en-IN" sz="1200" dirty="0" smtClean="0">
                <a:solidFill>
                  <a:schemeClr val="tx1"/>
                </a:solidFill>
              </a:rPr>
              <a:t>Pink </a:t>
            </a:r>
          </a:p>
          <a:p>
            <a:pPr marL="228600" indent="-228600">
              <a:defRPr/>
            </a:pPr>
            <a:r>
              <a:rPr lang="en-IN" sz="1200" dirty="0" smtClean="0">
                <a:solidFill>
                  <a:schemeClr val="tx1"/>
                </a:solidFill>
              </a:rPr>
              <a:t>Slip</a:t>
            </a:r>
            <a:r>
              <a:rPr lang="en-IN" sz="1200" dirty="0">
                <a:solidFill>
                  <a:schemeClr val="tx1"/>
                </a:solidFill>
              </a:rPr>
              <a:t>. Thus Govt now has no way to contact/notify the Voter</a:t>
            </a:r>
            <a:r>
              <a:rPr lang="en-IN" sz="1200" dirty="0" smtClean="0">
                <a:solidFill>
                  <a:schemeClr val="tx1"/>
                </a:solidFill>
              </a:rPr>
              <a:t>.</a:t>
            </a:r>
          </a:p>
          <a:p>
            <a:pPr marL="228600" indent="-228600">
              <a:buAutoNum type="arabicPeriod"/>
              <a:defRPr/>
            </a:pPr>
            <a:endParaRPr lang="en-IN" sz="1200" dirty="0">
              <a:solidFill>
                <a:schemeClr val="tx1"/>
              </a:solidFill>
            </a:endParaRPr>
          </a:p>
          <a:p>
            <a:pPr>
              <a:defRPr/>
            </a:pPr>
            <a:r>
              <a:rPr lang="en-IN" sz="1200" b="1" dirty="0">
                <a:solidFill>
                  <a:schemeClr val="tx1"/>
                </a:solidFill>
              </a:rPr>
              <a:t>2. </a:t>
            </a:r>
            <a:r>
              <a:rPr lang="en-IN" sz="1200" dirty="0">
                <a:solidFill>
                  <a:schemeClr val="tx1"/>
                </a:solidFill>
              </a:rPr>
              <a:t>For </a:t>
            </a:r>
            <a:r>
              <a:rPr lang="en-IN" sz="1200" dirty="0" smtClean="0">
                <a:solidFill>
                  <a:schemeClr val="tx1"/>
                </a:solidFill>
              </a:rPr>
              <a:t>most of the applicants </a:t>
            </a:r>
            <a:r>
              <a:rPr lang="en-IN" sz="1200" dirty="0">
                <a:solidFill>
                  <a:schemeClr val="tx1"/>
                </a:solidFill>
              </a:rPr>
              <a:t>Wrong/Partial address is </a:t>
            </a:r>
            <a:r>
              <a:rPr lang="en-IN" sz="1200" dirty="0" smtClean="0">
                <a:solidFill>
                  <a:schemeClr val="tx1"/>
                </a:solidFill>
              </a:rPr>
              <a:t>entered. </a:t>
            </a:r>
            <a:r>
              <a:rPr lang="en-IN" sz="1200" dirty="0">
                <a:solidFill>
                  <a:schemeClr val="tx1"/>
                </a:solidFill>
              </a:rPr>
              <a:t>This happens as 90% of </a:t>
            </a:r>
            <a:r>
              <a:rPr lang="en-IN" sz="1200" dirty="0" err="1">
                <a:solidFill>
                  <a:schemeClr val="tx1"/>
                </a:solidFill>
              </a:rPr>
              <a:t>Hsg</a:t>
            </a:r>
            <a:r>
              <a:rPr lang="en-IN" sz="1200" dirty="0">
                <a:solidFill>
                  <a:schemeClr val="tx1"/>
                </a:solidFill>
              </a:rPr>
              <a:t> Societies </a:t>
            </a:r>
            <a:r>
              <a:rPr lang="en-IN" sz="1200" dirty="0" smtClean="0">
                <a:solidFill>
                  <a:schemeClr val="tx1"/>
                </a:solidFill>
              </a:rPr>
              <a:t>do not have their Section Numbers. </a:t>
            </a:r>
            <a:r>
              <a:rPr lang="en-IN" sz="1200" dirty="0">
                <a:solidFill>
                  <a:schemeClr val="tx1"/>
                </a:solidFill>
              </a:rPr>
              <a:t>Thus Govt has No Way to visit </a:t>
            </a:r>
            <a:r>
              <a:rPr lang="en-IN" sz="1200" dirty="0" smtClean="0">
                <a:solidFill>
                  <a:schemeClr val="tx1"/>
                </a:solidFill>
              </a:rPr>
              <a:t>Voters </a:t>
            </a:r>
            <a:r>
              <a:rPr lang="en-IN" sz="1200" dirty="0">
                <a:solidFill>
                  <a:schemeClr val="tx1"/>
                </a:solidFill>
              </a:rPr>
              <a:t>house for verification </a:t>
            </a:r>
            <a:r>
              <a:rPr lang="en-IN" sz="1200" dirty="0" smtClean="0">
                <a:solidFill>
                  <a:schemeClr val="tx1"/>
                </a:solidFill>
              </a:rPr>
              <a:t>purpose. </a:t>
            </a:r>
            <a:r>
              <a:rPr lang="en-IN" sz="1200" dirty="0">
                <a:solidFill>
                  <a:schemeClr val="tx1"/>
                </a:solidFill>
              </a:rPr>
              <a:t>This is the main reason why India has crores of bogus </a:t>
            </a:r>
            <a:r>
              <a:rPr lang="en-IN" sz="1200" dirty="0" smtClean="0">
                <a:solidFill>
                  <a:schemeClr val="tx1"/>
                </a:solidFill>
              </a:rPr>
              <a:t>voters</a:t>
            </a:r>
          </a:p>
          <a:p>
            <a:pPr>
              <a:defRPr/>
            </a:pPr>
            <a:endParaRPr lang="en-IN" sz="1200" dirty="0">
              <a:solidFill>
                <a:schemeClr val="tx1"/>
              </a:solidFill>
            </a:endParaRPr>
          </a:p>
          <a:p>
            <a:pPr>
              <a:defRPr/>
            </a:pPr>
            <a:r>
              <a:rPr lang="en-IN" sz="1200" b="1" dirty="0">
                <a:solidFill>
                  <a:schemeClr val="tx1"/>
                </a:solidFill>
              </a:rPr>
              <a:t>3. </a:t>
            </a:r>
            <a:r>
              <a:rPr lang="en-IN" sz="1200" dirty="0">
                <a:solidFill>
                  <a:schemeClr val="tx1"/>
                </a:solidFill>
              </a:rPr>
              <a:t>This activity is done very carelessly. For a large number of Applicants, incorrect Name/Age/Father's name etc are entered to the Pink Slip.</a:t>
            </a:r>
          </a:p>
        </p:txBody>
      </p:sp>
      <p:sp>
        <p:nvSpPr>
          <p:cNvPr id="25" name="TextBox 88"/>
          <p:cNvSpPr txBox="1"/>
          <p:nvPr/>
        </p:nvSpPr>
        <p:spPr>
          <a:xfrm>
            <a:off x="2873956" y="2362305"/>
            <a:ext cx="417874" cy="221656"/>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60</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solidFill>
                <a:schemeClr val="bg1"/>
              </a:solidFill>
            </a:endParaRPr>
          </a:p>
          <a:p>
            <a:endParaRPr lang="en-IN" sz="1200" dirty="0">
              <a:solidFill>
                <a:schemeClr val="bg1"/>
              </a:solidFill>
            </a:endParaRPr>
          </a:p>
        </p:txBody>
      </p:sp>
      <p:pic>
        <p:nvPicPr>
          <p:cNvPr id="26" name="Picture 25"/>
          <p:cNvPicPr>
            <a:picLocks noChangeAspect="1" noChangeArrowheads="1"/>
          </p:cNvPicPr>
          <p:nvPr/>
        </p:nvPicPr>
        <p:blipFill>
          <a:blip r:embed="rId5" cstate="print"/>
          <a:srcRect/>
          <a:stretch>
            <a:fillRect/>
          </a:stretch>
        </p:blipFill>
        <p:spPr bwMode="auto">
          <a:xfrm>
            <a:off x="5399497" y="123651"/>
            <a:ext cx="772703" cy="791941"/>
          </a:xfrm>
          <a:prstGeom prst="rect">
            <a:avLst/>
          </a:prstGeom>
          <a:solidFill>
            <a:schemeClr val="accent1">
              <a:lumMod val="20000"/>
              <a:lumOff val="80000"/>
            </a:schemeClr>
          </a:solidFill>
          <a:ln w="9525" cmpd="sng">
            <a:solidFill>
              <a:schemeClr val="tx1"/>
            </a:solidFill>
          </a:ln>
        </p:spPr>
      </p:pic>
      <p:sp>
        <p:nvSpPr>
          <p:cNvPr id="28" name="TextBox 103"/>
          <p:cNvSpPr txBox="1"/>
          <p:nvPr/>
        </p:nvSpPr>
        <p:spPr>
          <a:xfrm>
            <a:off x="647373" y="5512586"/>
            <a:ext cx="1600200" cy="25861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nSpc>
                <a:spcPct val="100000"/>
              </a:lnSpc>
              <a:spcBef>
                <a:spcPts val="0"/>
              </a:spcBef>
              <a:spcAft>
                <a:spcPts val="0"/>
              </a:spcAft>
              <a:buClrTx/>
              <a:buSzTx/>
              <a:buFontTx/>
              <a:buNone/>
              <a:tabLst/>
              <a:defRPr/>
            </a:pPr>
            <a:r>
              <a:rPr lang="en-IN" sz="1200" b="1" dirty="0">
                <a:solidFill>
                  <a:schemeClr val="tx1"/>
                </a:solidFill>
              </a:rPr>
              <a:t>    Voter Id Card Printed</a:t>
            </a:r>
          </a:p>
        </p:txBody>
      </p:sp>
      <p:sp>
        <p:nvSpPr>
          <p:cNvPr id="32" name="Rectangle 31"/>
          <p:cNvSpPr/>
          <p:nvPr/>
        </p:nvSpPr>
        <p:spPr>
          <a:xfrm>
            <a:off x="2104222" y="407625"/>
            <a:ext cx="2434728" cy="528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Application Forms which Reach the </a:t>
            </a:r>
            <a:r>
              <a:rPr lang="en-US" sz="1600" b="1" dirty="0" smtClean="0">
                <a:solidFill>
                  <a:srgbClr val="FFFF00"/>
                </a:solidFill>
              </a:rPr>
              <a:t>Processing Step</a:t>
            </a:r>
          </a:p>
        </p:txBody>
      </p:sp>
      <p:cxnSp>
        <p:nvCxnSpPr>
          <p:cNvPr id="57" name="Straight Connector 56"/>
          <p:cNvCxnSpPr/>
          <p:nvPr/>
        </p:nvCxnSpPr>
        <p:spPr>
          <a:xfrm>
            <a:off x="4572000" y="6858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4876800" y="1066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8" idx="3"/>
          </p:cNvCxnSpPr>
          <p:nvPr/>
        </p:nvCxnSpPr>
        <p:spPr>
          <a:xfrm>
            <a:off x="2247573" y="5641891"/>
            <a:ext cx="2058038" cy="1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2682360" y="2909007"/>
            <a:ext cx="1651126" cy="2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a:hlinkClick r:id="rId6"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30"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24" grpId="0" animBg="1"/>
      <p:bldP spid="25"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a:ln w="3175">
            <a:solidFill>
              <a:schemeClr val="accent1"/>
            </a:solidFill>
            <a:prstDash val="solid"/>
          </a:ln>
        </p:spPr>
        <p:txBody>
          <a:bodyPr>
            <a:noAutofit/>
          </a:bodyPr>
          <a:lstStyle/>
          <a:p>
            <a:pPr>
              <a:buNone/>
            </a:pPr>
            <a:r>
              <a:rPr lang="en-IN" sz="6000" b="1" dirty="0" smtClean="0">
                <a:solidFill>
                  <a:schemeClr val="accent1"/>
                </a:solidFill>
                <a:latin typeface="Calibri" pitchFamily="34" charset="0"/>
              </a:rPr>
              <a:t>  </a:t>
            </a:r>
          </a:p>
          <a:p>
            <a:pPr algn="ctr">
              <a:buNone/>
            </a:pPr>
            <a:r>
              <a:rPr lang="en-IN" sz="5400" b="1" dirty="0" smtClean="0">
                <a:solidFill>
                  <a:schemeClr val="accent1"/>
                </a:solidFill>
                <a:latin typeface="Calibri" pitchFamily="34" charset="0"/>
              </a:rPr>
              <a:t>Building Blocks of </a:t>
            </a:r>
          </a:p>
          <a:p>
            <a:pPr algn="ctr">
              <a:buNone/>
            </a:pPr>
            <a:r>
              <a:rPr lang="en-IN" sz="5400" b="1" dirty="0" smtClean="0">
                <a:solidFill>
                  <a:schemeClr val="accent1"/>
                </a:solidFill>
                <a:latin typeface="Calibri" pitchFamily="34" charset="0"/>
              </a:rPr>
              <a:t>Proposed New IT-Based </a:t>
            </a:r>
          </a:p>
          <a:p>
            <a:pPr algn="ctr">
              <a:buNone/>
            </a:pPr>
            <a:r>
              <a:rPr lang="en-IN" sz="5400" b="1" dirty="0" smtClean="0">
                <a:solidFill>
                  <a:schemeClr val="accent1"/>
                </a:solidFill>
                <a:latin typeface="Calibri" pitchFamily="34" charset="0"/>
              </a:rPr>
              <a:t>Voter Registration System</a:t>
            </a:r>
          </a:p>
          <a:p>
            <a:pPr>
              <a:buNone/>
            </a:pPr>
            <a:endParaRPr lang="en-IN" sz="4800" b="1" dirty="0" smtClean="0">
              <a:solidFill>
                <a:schemeClr val="accent1"/>
              </a:solidFill>
            </a:endParaRPr>
          </a:p>
          <a:p>
            <a:pPr>
              <a:buNone/>
            </a:pPr>
            <a:endParaRPr lang="en-IN" sz="4800" b="1" dirty="0">
              <a:solidFill>
                <a:schemeClr val="accent1"/>
              </a:solidFill>
            </a:endParaRPr>
          </a:p>
        </p:txBody>
      </p:sp>
      <p:sp>
        <p:nvSpPr>
          <p:cNvPr id="4"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1676400" y="2226022"/>
            <a:ext cx="5638800" cy="1202978"/>
          </a:xfrm>
          <a:prstGeom prst="rect">
            <a:avLst/>
          </a:prstGeom>
          <a:noFill/>
        </p:spPr>
      </p:pic>
      <p:sp>
        <p:nvSpPr>
          <p:cNvPr id="13" name="TextBox 12"/>
          <p:cNvSpPr txBox="1"/>
          <p:nvPr/>
        </p:nvSpPr>
        <p:spPr>
          <a:xfrm>
            <a:off x="216089" y="284553"/>
            <a:ext cx="8686800" cy="400110"/>
          </a:xfrm>
          <a:prstGeom prst="rect">
            <a:avLst/>
          </a:prstGeom>
          <a:noFill/>
        </p:spPr>
        <p:txBody>
          <a:bodyPr wrap="square" rtlCol="0">
            <a:spAutoFit/>
          </a:bodyPr>
          <a:lstStyle/>
          <a:p>
            <a:pPr algn="ctr"/>
            <a:r>
              <a:rPr lang="en-US" sz="2000" b="1" dirty="0" smtClean="0">
                <a:solidFill>
                  <a:srgbClr val="558ED5"/>
                </a:solidFill>
              </a:rPr>
              <a:t>1 a) Current Team Structure of Election Department</a:t>
            </a:r>
            <a:endParaRPr lang="en-IN" sz="2000" b="1" dirty="0">
              <a:solidFill>
                <a:srgbClr val="558ED5"/>
              </a:solidFill>
            </a:endParaRPr>
          </a:p>
        </p:txBody>
      </p:sp>
      <p:graphicFrame>
        <p:nvGraphicFramePr>
          <p:cNvPr id="16" name="Table 15"/>
          <p:cNvGraphicFramePr>
            <a:graphicFrameLocks noGrp="1"/>
          </p:cNvGraphicFramePr>
          <p:nvPr/>
        </p:nvGraphicFramePr>
        <p:xfrm>
          <a:off x="457200" y="1036320"/>
          <a:ext cx="8229600" cy="1082040"/>
        </p:xfrm>
        <a:graphic>
          <a:graphicData uri="http://schemas.openxmlformats.org/drawingml/2006/table">
            <a:tbl>
              <a:tblPr firstRow="1" bandRow="1">
                <a:tableStyleId>{5C22544A-7EE6-4342-B048-85BDC9FD1C3A}</a:tableStyleId>
              </a:tblPr>
              <a:tblGrid>
                <a:gridCol w="8229600"/>
              </a:tblGrid>
              <a:tr h="755450">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Wingdings" pitchFamily="2" charset="2"/>
                        <a:buChar char="§"/>
                        <a:tabLst/>
                        <a:defRPr/>
                      </a:pPr>
                      <a:r>
                        <a:rPr kumimoji="0" lang="en-IN" sz="1300" b="0" i="0" u="none" strike="noStrike" kern="0" cap="none" spc="0" normalizeH="0" baseline="0" noProof="0" dirty="0" smtClean="0">
                          <a:ln>
                            <a:noFill/>
                          </a:ln>
                          <a:solidFill>
                            <a:prstClr val="black"/>
                          </a:solidFill>
                          <a:effectLst/>
                          <a:uLnTx/>
                          <a:uFillTx/>
                        </a:rPr>
                        <a:t>  Currently Election Department of Pune City has </a:t>
                      </a:r>
                      <a:r>
                        <a:rPr kumimoji="0" lang="en-IN" sz="1300" b="1" i="0" u="none" strike="noStrike" kern="0" cap="none" spc="0" normalizeH="0" baseline="0" noProof="0" dirty="0" smtClean="0">
                          <a:ln>
                            <a:noFill/>
                          </a:ln>
                          <a:solidFill>
                            <a:srgbClr val="7598D9">
                              <a:lumMod val="75000"/>
                            </a:srgbClr>
                          </a:solidFill>
                          <a:effectLst/>
                          <a:uLnTx/>
                          <a:uFillTx/>
                          <a:latin typeface="+mn-lt"/>
                          <a:ea typeface="+mn-ea"/>
                          <a:cs typeface="+mn-cs"/>
                        </a:rPr>
                        <a:t>4000+ Part Time/Partial employees</a:t>
                      </a:r>
                      <a:endParaRPr kumimoji="0" lang="en-IN" sz="1300" b="0" i="0" u="none" strike="noStrike" kern="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
                          <a:schemeClr val="accent1"/>
                        </a:buClr>
                        <a:buSzTx/>
                        <a:buFont typeface="Wingdings" pitchFamily="2" charset="2"/>
                        <a:buChar char="§"/>
                        <a:tabLst/>
                        <a:defRPr/>
                      </a:pPr>
                      <a:r>
                        <a:rPr kumimoji="0" lang="en-IN" sz="1300" b="0" i="0" u="none" strike="noStrike" kern="0" cap="none" spc="0" normalizeH="0" baseline="0" noProof="0" dirty="0" smtClean="0">
                          <a:ln>
                            <a:noFill/>
                          </a:ln>
                          <a:solidFill>
                            <a:prstClr val="black"/>
                          </a:solidFill>
                          <a:effectLst/>
                          <a:uLnTx/>
                          <a:uFillTx/>
                        </a:rPr>
                        <a:t>  There are </a:t>
                      </a:r>
                      <a:r>
                        <a:rPr kumimoji="0" lang="en-IN" sz="1300" b="1" i="0" u="none" strike="noStrike" kern="0" cap="none" spc="0" normalizeH="0" baseline="0" noProof="0" dirty="0" smtClean="0">
                          <a:ln>
                            <a:noFill/>
                          </a:ln>
                          <a:solidFill>
                            <a:srgbClr val="7598D9">
                              <a:lumMod val="75000"/>
                            </a:srgbClr>
                          </a:solidFill>
                          <a:effectLst/>
                          <a:uLnTx/>
                          <a:uFillTx/>
                        </a:rPr>
                        <a:t>Only 11 Full Time employees</a:t>
                      </a:r>
                      <a:r>
                        <a:rPr kumimoji="0" lang="en-IN" sz="1300" b="0" i="0" u="none" strike="noStrike" kern="0" cap="none" spc="0" normalizeH="0" baseline="0" noProof="0" dirty="0" smtClean="0">
                          <a:ln>
                            <a:noFill/>
                          </a:ln>
                          <a:solidFill>
                            <a:prstClr val="black"/>
                          </a:solidFill>
                          <a:effectLst/>
                          <a:uLnTx/>
                          <a:uFillTx/>
                        </a:rPr>
                        <a:t>  (1 for each Constituency)</a:t>
                      </a:r>
                    </a:p>
                    <a:p>
                      <a:pPr marL="0" marR="0" lvl="0" indent="0" algn="l" defTabSz="914400" rtl="0" eaLnBrk="1" fontAlgn="auto" latinLnBrk="0" hangingPunct="1">
                        <a:lnSpc>
                          <a:spcPct val="100000"/>
                        </a:lnSpc>
                        <a:spcBef>
                          <a:spcPts val="0"/>
                        </a:spcBef>
                        <a:spcAft>
                          <a:spcPts val="0"/>
                        </a:spcAft>
                        <a:buClr>
                          <a:schemeClr val="accent1"/>
                        </a:buClr>
                        <a:buSzTx/>
                        <a:buFont typeface="Wingdings" pitchFamily="2" charset="2"/>
                        <a:buChar char="§"/>
                        <a:tabLst/>
                        <a:defRPr/>
                      </a:pPr>
                      <a:r>
                        <a:rPr kumimoji="0" lang="en-IN" sz="1300" b="0" i="0" u="none" strike="noStrike" kern="0" cap="none" spc="0" normalizeH="0" baseline="0" noProof="0" dirty="0" smtClean="0">
                          <a:ln>
                            <a:noFill/>
                          </a:ln>
                          <a:solidFill>
                            <a:prstClr val="black"/>
                          </a:solidFill>
                          <a:effectLst/>
                          <a:uLnTx/>
                          <a:uFillTx/>
                        </a:rPr>
                        <a:t>  Most of the Election Dept </a:t>
                      </a:r>
                      <a:r>
                        <a:rPr kumimoji="0" lang="en-IN" sz="1300" b="1" i="0" u="none" strike="noStrike" kern="0" cap="none" spc="0" normalizeH="0" baseline="0" noProof="0" dirty="0" smtClean="0">
                          <a:ln>
                            <a:noFill/>
                          </a:ln>
                          <a:solidFill>
                            <a:srgbClr val="7598D9">
                              <a:lumMod val="75000"/>
                            </a:srgbClr>
                          </a:solidFill>
                          <a:effectLst/>
                          <a:uLnTx/>
                          <a:uFillTx/>
                          <a:latin typeface="+mn-lt"/>
                          <a:ea typeface="+mn-ea"/>
                          <a:cs typeface="+mn-cs"/>
                        </a:rPr>
                        <a:t>employees themselves do not know the correct rules and regulations</a:t>
                      </a:r>
                      <a:r>
                        <a:rPr kumimoji="0" lang="en-IN" sz="1300" b="0" i="0" u="none" strike="noStrike" kern="0" cap="none" spc="0" normalizeH="0" baseline="0" noProof="0" dirty="0" smtClean="0">
                          <a:ln>
                            <a:noFill/>
                          </a:ln>
                          <a:solidFill>
                            <a:prstClr val="black"/>
                          </a:solidFill>
                          <a:effectLst/>
                          <a:uLnTx/>
                          <a:uFillTx/>
                        </a:rPr>
                        <a:t> (as they are              Part Time Employees)</a:t>
                      </a:r>
                    </a:p>
                    <a:p>
                      <a:pPr marL="0" marR="0" lvl="0" indent="0" algn="l" defTabSz="914400" rtl="0" eaLnBrk="1" fontAlgn="auto" latinLnBrk="0" hangingPunct="1">
                        <a:lnSpc>
                          <a:spcPct val="100000"/>
                        </a:lnSpc>
                        <a:spcBef>
                          <a:spcPts val="0"/>
                        </a:spcBef>
                        <a:spcAft>
                          <a:spcPts val="0"/>
                        </a:spcAft>
                        <a:buClr>
                          <a:schemeClr val="accent1"/>
                        </a:buClr>
                        <a:buSzTx/>
                        <a:buFont typeface="Wingdings" pitchFamily="2" charset="2"/>
                        <a:buChar char="§"/>
                        <a:tabLst/>
                        <a:defRPr/>
                      </a:pPr>
                      <a:r>
                        <a:rPr kumimoji="0" lang="en-IN" sz="1300" b="0" i="0" u="none" strike="noStrike" kern="0" cap="none" spc="0" normalizeH="0" baseline="0" noProof="0" dirty="0" smtClean="0">
                          <a:ln>
                            <a:noFill/>
                          </a:ln>
                          <a:solidFill>
                            <a:prstClr val="black"/>
                          </a:solidFill>
                          <a:effectLst/>
                          <a:uLnTx/>
                          <a:uFillTx/>
                        </a:rPr>
                        <a:t>  This causes lot of </a:t>
                      </a:r>
                      <a:r>
                        <a:rPr kumimoji="0" lang="en-IN" sz="1300" b="1" i="0" u="none" strike="noStrike" kern="0" cap="none" spc="0" normalizeH="0" baseline="0" noProof="0" dirty="0" smtClean="0">
                          <a:ln>
                            <a:noFill/>
                          </a:ln>
                          <a:solidFill>
                            <a:srgbClr val="7598D9">
                              <a:lumMod val="75000"/>
                            </a:srgbClr>
                          </a:solidFill>
                          <a:effectLst/>
                          <a:uLnTx/>
                          <a:uFillTx/>
                          <a:latin typeface="+mn-lt"/>
                          <a:ea typeface="+mn-ea"/>
                          <a:cs typeface="+mn-cs"/>
                        </a:rPr>
                        <a:t>Mistakes and Inefficiency </a:t>
                      </a:r>
                    </a:p>
                  </a:txBody>
                  <a:tcPr>
                    <a:solidFill>
                      <a:schemeClr val="accent1">
                        <a:lumMod val="20000"/>
                        <a:lumOff val="80000"/>
                      </a:schemeClr>
                    </a:solidFill>
                  </a:tcPr>
                </a:tc>
              </a:tr>
            </a:tbl>
          </a:graphicData>
        </a:graphic>
      </p:graphicFrame>
      <p:graphicFrame>
        <p:nvGraphicFramePr>
          <p:cNvPr id="18" name="Table 17"/>
          <p:cNvGraphicFramePr>
            <a:graphicFrameLocks noGrp="1"/>
          </p:cNvGraphicFramePr>
          <p:nvPr/>
        </p:nvGraphicFramePr>
        <p:xfrm>
          <a:off x="457200" y="3550921"/>
          <a:ext cx="8229600" cy="2697480"/>
        </p:xfrm>
        <a:graphic>
          <a:graphicData uri="http://schemas.openxmlformats.org/drawingml/2006/table">
            <a:tbl>
              <a:tblPr firstRow="1" bandRow="1">
                <a:tableStyleId>{5C22544A-7EE6-4342-B048-85BDC9FD1C3A}</a:tableStyleId>
              </a:tblPr>
              <a:tblGrid>
                <a:gridCol w="838200"/>
                <a:gridCol w="1143000"/>
                <a:gridCol w="4953000"/>
                <a:gridCol w="1295400"/>
              </a:tblGrid>
              <a:tr h="524984">
                <a:tc>
                  <a:txBody>
                    <a:bodyPr/>
                    <a:lstStyle/>
                    <a:p>
                      <a:r>
                        <a:rPr lang="en-US" sz="1500" dirty="0" smtClean="0"/>
                        <a:t>Post</a:t>
                      </a:r>
                      <a:endParaRPr lang="en-US" sz="1500" dirty="0"/>
                    </a:p>
                  </a:txBody>
                  <a:tcPr/>
                </a:tc>
                <a:tc>
                  <a:txBody>
                    <a:bodyPr/>
                    <a:lstStyle/>
                    <a:p>
                      <a:r>
                        <a:rPr lang="en-US" sz="1500" dirty="0" smtClean="0"/>
                        <a:t>Designation</a:t>
                      </a:r>
                      <a:endParaRPr lang="en-US" sz="1500" dirty="0"/>
                    </a:p>
                  </a:txBody>
                  <a:tcPr/>
                </a:tc>
                <a:tc>
                  <a:txBody>
                    <a:bodyPr/>
                    <a:lstStyle/>
                    <a:p>
                      <a:pPr algn="ctr"/>
                      <a:r>
                        <a:rPr lang="en-US" sz="1500" dirty="0" smtClean="0"/>
                        <a:t>Type of Employment</a:t>
                      </a:r>
                      <a:endParaRPr lang="en-US" sz="1500" dirty="0"/>
                    </a:p>
                  </a:txBody>
                  <a:tcPr/>
                </a:tc>
                <a:tc>
                  <a:txBody>
                    <a:bodyPr/>
                    <a:lstStyle/>
                    <a:p>
                      <a:pPr algn="ctr"/>
                      <a:r>
                        <a:rPr lang="en-US" sz="1500" dirty="0" err="1" smtClean="0"/>
                        <a:t>Nbr</a:t>
                      </a:r>
                      <a:r>
                        <a:rPr lang="en-US" sz="1500" dirty="0" smtClean="0"/>
                        <a:t> </a:t>
                      </a:r>
                      <a:r>
                        <a:rPr lang="en-US" sz="1500" baseline="0" dirty="0" smtClean="0"/>
                        <a:t>of people </a:t>
                      </a:r>
                    </a:p>
                    <a:p>
                      <a:pPr algn="ctr"/>
                      <a:r>
                        <a:rPr lang="en-US" sz="1500" baseline="0" dirty="0" smtClean="0"/>
                        <a:t>at this post</a:t>
                      </a:r>
                      <a:endParaRPr lang="en-US" sz="1500" dirty="0"/>
                    </a:p>
                  </a:txBody>
                  <a:tcPr/>
                </a:tc>
              </a:tr>
              <a:tr h="656230">
                <a:tc>
                  <a:txBody>
                    <a:bodyPr/>
                    <a:lstStyle/>
                    <a:p>
                      <a:r>
                        <a:rPr lang="en-US" sz="1300" dirty="0" smtClean="0"/>
                        <a:t>ERO</a:t>
                      </a:r>
                      <a:endParaRPr lang="en-US" sz="1300" dirty="0"/>
                    </a:p>
                  </a:txBody>
                  <a:tcPr>
                    <a:solidFill>
                      <a:schemeClr val="accent1">
                        <a:lumMod val="20000"/>
                        <a:lumOff val="80000"/>
                      </a:schemeClr>
                    </a:solidFill>
                  </a:tcPr>
                </a:tc>
                <a:tc>
                  <a:txBody>
                    <a:bodyPr/>
                    <a:lstStyle/>
                    <a:p>
                      <a:r>
                        <a:rPr lang="en-US" sz="1300" dirty="0" smtClean="0"/>
                        <a:t>Deputy Collector</a:t>
                      </a:r>
                      <a:endParaRPr lang="en-US" sz="1300" dirty="0"/>
                    </a:p>
                  </a:txBody>
                  <a:tcPr>
                    <a:solidFill>
                      <a:schemeClr val="accent1">
                        <a:lumMod val="20000"/>
                        <a:lumOff val="80000"/>
                      </a:schemeClr>
                    </a:solidFill>
                  </a:tcPr>
                </a:tc>
                <a:tc>
                  <a:txBody>
                    <a:bodyPr/>
                    <a:lstStyle/>
                    <a:p>
                      <a:r>
                        <a:rPr lang="en-US" sz="1300" b="1" dirty="0" smtClean="0">
                          <a:solidFill>
                            <a:schemeClr val="accent1">
                              <a:lumMod val="75000"/>
                            </a:schemeClr>
                          </a:solidFill>
                        </a:rPr>
                        <a:t>Partial - 1 day per week:</a:t>
                      </a:r>
                      <a:r>
                        <a:rPr lang="en-US" sz="1300" b="1" baseline="0" dirty="0" smtClean="0">
                          <a:solidFill>
                            <a:schemeClr val="accent1">
                              <a:lumMod val="75000"/>
                            </a:schemeClr>
                          </a:solidFill>
                        </a:rPr>
                        <a:t> </a:t>
                      </a:r>
                      <a:r>
                        <a:rPr lang="en-US" sz="1300" dirty="0" smtClean="0">
                          <a:solidFill>
                            <a:schemeClr val="tx1"/>
                          </a:solidFill>
                        </a:rPr>
                        <a:t>A deputy collector usually has to take care of many other important responsibilities and can give only 1 day in a week for this department </a:t>
                      </a:r>
                      <a:endParaRPr lang="en-US" sz="1300" dirty="0">
                        <a:solidFill>
                          <a:schemeClr val="tx1"/>
                        </a:solidFill>
                      </a:endParaRPr>
                    </a:p>
                  </a:txBody>
                  <a:tcPr>
                    <a:solidFill>
                      <a:schemeClr val="accent1">
                        <a:lumMod val="20000"/>
                        <a:lumOff val="80000"/>
                      </a:schemeClr>
                    </a:solidFill>
                  </a:tcPr>
                </a:tc>
                <a:tc>
                  <a:txBody>
                    <a:bodyPr/>
                    <a:lstStyle/>
                    <a:p>
                      <a:pPr algn="ctr"/>
                      <a:endParaRPr lang="en-US" sz="1300" b="1" kern="1200" dirty="0" smtClean="0">
                        <a:solidFill>
                          <a:schemeClr val="accent1">
                            <a:lumMod val="75000"/>
                          </a:schemeClr>
                        </a:solidFill>
                        <a:latin typeface="+mn-lt"/>
                        <a:ea typeface="+mn-ea"/>
                        <a:cs typeface="+mn-cs"/>
                      </a:endParaRPr>
                    </a:p>
                    <a:p>
                      <a:pPr algn="ctr"/>
                      <a:r>
                        <a:rPr lang="en-US" sz="1300" b="1" kern="1200" dirty="0" smtClean="0">
                          <a:solidFill>
                            <a:schemeClr val="accent1">
                              <a:lumMod val="75000"/>
                            </a:schemeClr>
                          </a:solidFill>
                          <a:latin typeface="+mn-lt"/>
                          <a:ea typeface="+mn-ea"/>
                          <a:cs typeface="+mn-cs"/>
                        </a:rPr>
                        <a:t>11</a:t>
                      </a:r>
                      <a:endParaRPr lang="en-US" sz="1300" b="1" kern="1200" dirty="0">
                        <a:solidFill>
                          <a:schemeClr val="accent1">
                            <a:lumMod val="75000"/>
                          </a:schemeClr>
                        </a:solidFill>
                        <a:latin typeface="+mn-lt"/>
                        <a:ea typeface="+mn-ea"/>
                        <a:cs typeface="+mn-cs"/>
                      </a:endParaRPr>
                    </a:p>
                  </a:txBody>
                  <a:tcPr>
                    <a:solidFill>
                      <a:schemeClr val="accent1">
                        <a:lumMod val="20000"/>
                        <a:lumOff val="80000"/>
                      </a:schemeClr>
                    </a:solidFill>
                  </a:tcPr>
                </a:tc>
              </a:tr>
              <a:tr h="466652">
                <a:tc>
                  <a:txBody>
                    <a:bodyPr/>
                    <a:lstStyle/>
                    <a:p>
                      <a:r>
                        <a:rPr lang="en-US" sz="1300" dirty="0" smtClean="0"/>
                        <a:t>Assistant ERO</a:t>
                      </a:r>
                      <a:endParaRPr lang="en-US" sz="1300" dirty="0"/>
                    </a:p>
                  </a:txBody>
                  <a:tcPr>
                    <a:solidFill>
                      <a:schemeClr val="accent1">
                        <a:lumMod val="20000"/>
                        <a:lumOff val="80000"/>
                      </a:schemeClr>
                    </a:solidFill>
                  </a:tcPr>
                </a:tc>
                <a:tc>
                  <a:txBody>
                    <a:bodyPr/>
                    <a:lstStyle/>
                    <a:p>
                      <a:r>
                        <a:rPr lang="en-US" sz="1300" dirty="0" err="1" smtClean="0"/>
                        <a:t>Tehsildar</a:t>
                      </a:r>
                      <a:endParaRPr lang="en-US" sz="1300" dirty="0"/>
                    </a:p>
                  </a:txBody>
                  <a:tcPr>
                    <a:solidFill>
                      <a:schemeClr val="accent1">
                        <a:lumMod val="20000"/>
                        <a:lumOff val="80000"/>
                      </a:schemeClr>
                    </a:solidFill>
                  </a:tcPr>
                </a:tc>
                <a:tc>
                  <a:txBody>
                    <a:bodyPr/>
                    <a:lstStyle/>
                    <a:p>
                      <a:r>
                        <a:rPr lang="en-US" sz="1300" b="1" kern="1200" dirty="0" smtClean="0">
                          <a:solidFill>
                            <a:schemeClr val="accent1">
                              <a:lumMod val="75000"/>
                            </a:schemeClr>
                          </a:solidFill>
                          <a:latin typeface="+mn-lt"/>
                          <a:ea typeface="+mn-ea"/>
                          <a:cs typeface="+mn-cs"/>
                        </a:rPr>
                        <a:t>Partial: </a:t>
                      </a:r>
                      <a:r>
                        <a:rPr lang="en-US" sz="1300" dirty="0" smtClean="0"/>
                        <a:t>Has many other responsibilities from other departments</a:t>
                      </a:r>
                      <a:endParaRPr lang="en-US" sz="1300" dirty="0"/>
                    </a:p>
                  </a:txBody>
                  <a:tcPr>
                    <a:solidFill>
                      <a:schemeClr val="accent1">
                        <a:lumMod val="20000"/>
                        <a:lumOff val="80000"/>
                      </a:schemeClr>
                    </a:solidFill>
                  </a:tcPr>
                </a:tc>
                <a:tc>
                  <a:txBody>
                    <a:bodyPr/>
                    <a:lstStyle/>
                    <a:p>
                      <a:pPr algn="ctr"/>
                      <a:endParaRPr lang="en-US" sz="1300" b="1" kern="1200" dirty="0" smtClean="0">
                        <a:solidFill>
                          <a:schemeClr val="accent1">
                            <a:lumMod val="75000"/>
                          </a:schemeClr>
                        </a:solidFill>
                        <a:latin typeface="+mn-lt"/>
                        <a:ea typeface="+mn-ea"/>
                        <a:cs typeface="+mn-cs"/>
                      </a:endParaRPr>
                    </a:p>
                    <a:p>
                      <a:pPr algn="ctr"/>
                      <a:r>
                        <a:rPr lang="en-US" sz="1300" b="1" kern="1200" dirty="0" smtClean="0">
                          <a:solidFill>
                            <a:schemeClr val="accent1">
                              <a:lumMod val="75000"/>
                            </a:schemeClr>
                          </a:solidFill>
                          <a:latin typeface="+mn-lt"/>
                          <a:ea typeface="+mn-ea"/>
                          <a:cs typeface="+mn-cs"/>
                        </a:rPr>
                        <a:t>11</a:t>
                      </a:r>
                      <a:endParaRPr lang="en-US" sz="1300" b="1" kern="1200" dirty="0">
                        <a:solidFill>
                          <a:schemeClr val="accent1">
                            <a:lumMod val="75000"/>
                          </a:schemeClr>
                        </a:solidFill>
                        <a:latin typeface="+mn-lt"/>
                        <a:ea typeface="+mn-ea"/>
                        <a:cs typeface="+mn-cs"/>
                      </a:endParaRPr>
                    </a:p>
                  </a:txBody>
                  <a:tcPr>
                    <a:solidFill>
                      <a:schemeClr val="accent1">
                        <a:lumMod val="20000"/>
                        <a:lumOff val="80000"/>
                      </a:schemeClr>
                    </a:solidFill>
                  </a:tcPr>
                </a:tc>
              </a:tr>
              <a:tr h="466652">
                <a:tc>
                  <a:txBody>
                    <a:bodyPr/>
                    <a:lstStyle/>
                    <a:p>
                      <a:r>
                        <a:rPr lang="en-US" sz="1300" dirty="0" err="1" smtClean="0"/>
                        <a:t>Naib</a:t>
                      </a:r>
                      <a:r>
                        <a:rPr lang="en-US" sz="1300" dirty="0" smtClean="0"/>
                        <a:t> </a:t>
                      </a:r>
                      <a:r>
                        <a:rPr lang="en-US" sz="1300" dirty="0" err="1" smtClean="0"/>
                        <a:t>Tehsildar</a:t>
                      </a:r>
                      <a:endParaRPr lang="en-US" sz="1300" dirty="0"/>
                    </a:p>
                  </a:txBody>
                  <a:tcPr>
                    <a:solidFill>
                      <a:schemeClr val="accent1">
                        <a:lumMod val="20000"/>
                        <a:lumOff val="80000"/>
                      </a:schemeClr>
                    </a:solidFill>
                  </a:tcPr>
                </a:tc>
                <a:tc>
                  <a:txBody>
                    <a:bodyPr/>
                    <a:lstStyle/>
                    <a:p>
                      <a:r>
                        <a:rPr lang="en-US" sz="1300" dirty="0" err="1" smtClean="0"/>
                        <a:t>Naib</a:t>
                      </a:r>
                      <a:r>
                        <a:rPr lang="en-US" sz="1300" dirty="0" smtClean="0"/>
                        <a:t> </a:t>
                      </a:r>
                      <a:r>
                        <a:rPr lang="en-US" sz="1300" dirty="0" err="1" smtClean="0"/>
                        <a:t>Tehsildar</a:t>
                      </a:r>
                      <a:endParaRPr lang="en-US" sz="1300" dirty="0"/>
                    </a:p>
                  </a:txBody>
                  <a:tcPr>
                    <a:solidFill>
                      <a:schemeClr val="accent1">
                        <a:lumMod val="20000"/>
                        <a:lumOff val="80000"/>
                      </a:schemeClr>
                    </a:solidFill>
                  </a:tcPr>
                </a:tc>
                <a:tc>
                  <a:txBody>
                    <a:bodyPr/>
                    <a:lstStyle/>
                    <a:p>
                      <a:r>
                        <a:rPr lang="en-US" sz="1300" b="1" kern="1200" dirty="0" smtClean="0">
                          <a:solidFill>
                            <a:schemeClr val="accent1">
                              <a:lumMod val="75000"/>
                            </a:schemeClr>
                          </a:solidFill>
                          <a:latin typeface="+mn-lt"/>
                          <a:ea typeface="+mn-ea"/>
                          <a:cs typeface="+mn-cs"/>
                        </a:rPr>
                        <a:t>Full Time</a:t>
                      </a:r>
                      <a:endParaRPr lang="en-US" sz="1300" b="1" kern="1200" dirty="0">
                        <a:solidFill>
                          <a:schemeClr val="accent1">
                            <a:lumMod val="75000"/>
                          </a:schemeClr>
                        </a:solidFill>
                        <a:latin typeface="+mn-lt"/>
                        <a:ea typeface="+mn-ea"/>
                        <a:cs typeface="+mn-cs"/>
                      </a:endParaRPr>
                    </a:p>
                  </a:txBody>
                  <a:tcPr>
                    <a:solidFill>
                      <a:schemeClr val="accent1">
                        <a:lumMod val="20000"/>
                        <a:lumOff val="80000"/>
                      </a:schemeClr>
                    </a:solidFill>
                  </a:tcPr>
                </a:tc>
                <a:tc>
                  <a:txBody>
                    <a:bodyPr/>
                    <a:lstStyle/>
                    <a:p>
                      <a:pPr algn="ctr"/>
                      <a:endParaRPr lang="en-US" sz="1300" b="1" kern="1200" dirty="0" smtClean="0">
                        <a:solidFill>
                          <a:schemeClr val="accent1">
                            <a:lumMod val="75000"/>
                          </a:schemeClr>
                        </a:solidFill>
                        <a:latin typeface="+mn-lt"/>
                        <a:ea typeface="+mn-ea"/>
                        <a:cs typeface="+mn-cs"/>
                      </a:endParaRPr>
                    </a:p>
                    <a:p>
                      <a:pPr algn="ctr"/>
                      <a:r>
                        <a:rPr lang="en-US" sz="1300" b="1" kern="1200" dirty="0" smtClean="0">
                          <a:solidFill>
                            <a:schemeClr val="accent1">
                              <a:lumMod val="75000"/>
                            </a:schemeClr>
                          </a:solidFill>
                          <a:latin typeface="+mn-lt"/>
                          <a:ea typeface="+mn-ea"/>
                          <a:cs typeface="+mn-cs"/>
                        </a:rPr>
                        <a:t>11</a:t>
                      </a:r>
                      <a:endParaRPr lang="en-US" sz="1300" b="1" kern="1200" dirty="0">
                        <a:solidFill>
                          <a:schemeClr val="accent1">
                            <a:lumMod val="75000"/>
                          </a:schemeClr>
                        </a:solidFill>
                        <a:latin typeface="+mn-lt"/>
                        <a:ea typeface="+mn-ea"/>
                        <a:cs typeface="+mn-cs"/>
                      </a:endParaRPr>
                    </a:p>
                  </a:txBody>
                  <a:tcPr>
                    <a:solidFill>
                      <a:schemeClr val="accent1">
                        <a:lumMod val="20000"/>
                        <a:lumOff val="80000"/>
                      </a:schemeClr>
                    </a:solidFill>
                  </a:tcPr>
                </a:tc>
              </a:tr>
              <a:tr h="476282">
                <a:tc>
                  <a:txBody>
                    <a:bodyPr/>
                    <a:lstStyle/>
                    <a:p>
                      <a:r>
                        <a:rPr lang="en-US" sz="1300" dirty="0" smtClean="0"/>
                        <a:t>BLO</a:t>
                      </a:r>
                      <a:endParaRPr lang="en-US" sz="1300" dirty="0"/>
                    </a:p>
                  </a:txBody>
                  <a:tcPr>
                    <a:solidFill>
                      <a:schemeClr val="accent1">
                        <a:lumMod val="20000"/>
                        <a:lumOff val="80000"/>
                      </a:schemeClr>
                    </a:solidFill>
                  </a:tcPr>
                </a:tc>
                <a:tc>
                  <a:txBody>
                    <a:bodyPr/>
                    <a:lstStyle/>
                    <a:p>
                      <a:r>
                        <a:rPr lang="en-US" sz="1300" dirty="0" smtClean="0"/>
                        <a:t>School Teacher</a:t>
                      </a:r>
                      <a:endParaRPr lang="en-US" sz="1300" dirty="0"/>
                    </a:p>
                  </a:txBody>
                  <a:tcPr>
                    <a:solidFill>
                      <a:schemeClr val="accent1">
                        <a:lumMod val="20000"/>
                        <a:lumOff val="80000"/>
                      </a:schemeClr>
                    </a:solidFill>
                  </a:tcPr>
                </a:tc>
                <a:tc>
                  <a:txBody>
                    <a:bodyPr/>
                    <a:lstStyle/>
                    <a:p>
                      <a:r>
                        <a:rPr lang="en-US" sz="1300" b="1" kern="1200" dirty="0" smtClean="0">
                          <a:solidFill>
                            <a:schemeClr val="accent1">
                              <a:lumMod val="75000"/>
                            </a:schemeClr>
                          </a:solidFill>
                          <a:latin typeface="+mn-lt"/>
                          <a:ea typeface="+mn-ea"/>
                          <a:cs typeface="+mn-cs"/>
                        </a:rPr>
                        <a:t>Part Time: </a:t>
                      </a:r>
                      <a:r>
                        <a:rPr lang="en-US" sz="1300" dirty="0" smtClean="0"/>
                        <a:t>Only involved for 2 months in a year when there is more election related work</a:t>
                      </a:r>
                      <a:endParaRPr lang="en-US" sz="1300" dirty="0"/>
                    </a:p>
                  </a:txBody>
                  <a:tcPr>
                    <a:solidFill>
                      <a:schemeClr val="accent1">
                        <a:lumMod val="20000"/>
                        <a:lumOff val="80000"/>
                      </a:schemeClr>
                    </a:solidFill>
                  </a:tcPr>
                </a:tc>
                <a:tc>
                  <a:txBody>
                    <a:bodyPr/>
                    <a:lstStyle/>
                    <a:p>
                      <a:pPr algn="ctr"/>
                      <a:endParaRPr lang="en-US" sz="1300" b="1" kern="1200" dirty="0" smtClean="0">
                        <a:solidFill>
                          <a:schemeClr val="accent1">
                            <a:lumMod val="75000"/>
                          </a:schemeClr>
                        </a:solidFill>
                        <a:latin typeface="+mn-lt"/>
                        <a:ea typeface="+mn-ea"/>
                        <a:cs typeface="+mn-cs"/>
                      </a:endParaRPr>
                    </a:p>
                    <a:p>
                      <a:pPr algn="ctr"/>
                      <a:r>
                        <a:rPr lang="en-US" sz="1300" b="1" kern="1200" dirty="0" smtClean="0">
                          <a:solidFill>
                            <a:schemeClr val="accent1">
                              <a:lumMod val="75000"/>
                            </a:schemeClr>
                          </a:solidFill>
                          <a:latin typeface="+mn-lt"/>
                          <a:ea typeface="+mn-ea"/>
                          <a:cs typeface="+mn-cs"/>
                        </a:rPr>
                        <a:t>4000</a:t>
                      </a:r>
                      <a:endParaRPr lang="en-US" sz="1300" b="1" kern="1200" dirty="0">
                        <a:solidFill>
                          <a:schemeClr val="accent1">
                            <a:lumMod val="75000"/>
                          </a:schemeClr>
                        </a:solidFill>
                        <a:latin typeface="+mn-lt"/>
                        <a:ea typeface="+mn-ea"/>
                        <a:cs typeface="+mn-cs"/>
                      </a:endParaRPr>
                    </a:p>
                  </a:txBody>
                  <a:tcPr>
                    <a:solidFill>
                      <a:schemeClr val="accent1">
                        <a:lumMod val="20000"/>
                        <a:lumOff val="80000"/>
                      </a:schemeClr>
                    </a:solidFill>
                  </a:tcPr>
                </a:tc>
              </a:tr>
            </a:tbl>
          </a:graphicData>
        </a:graphic>
      </p:graphicFrame>
      <p:sp>
        <p:nvSpPr>
          <p:cNvPr id="6"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62074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0335"/>
            <a:ext cx="8686800" cy="400110"/>
          </a:xfrm>
          <a:prstGeom prst="rect">
            <a:avLst/>
          </a:prstGeom>
          <a:noFill/>
        </p:spPr>
        <p:txBody>
          <a:bodyPr wrap="square" rtlCol="0">
            <a:spAutoFit/>
          </a:bodyPr>
          <a:lstStyle/>
          <a:p>
            <a:pPr algn="ctr"/>
            <a:r>
              <a:rPr lang="en-IN" sz="2000" b="1" dirty="0" smtClean="0">
                <a:solidFill>
                  <a:srgbClr val="1F497D">
                    <a:lumMod val="60000"/>
                    <a:lumOff val="40000"/>
                  </a:srgbClr>
                </a:solidFill>
              </a:rPr>
              <a:t>1 b) Team Structure required for Proposed IT based System</a:t>
            </a:r>
            <a:endParaRPr lang="en-IN" sz="2000" b="1" dirty="0">
              <a:solidFill>
                <a:srgbClr val="1F497D">
                  <a:lumMod val="60000"/>
                  <a:lumOff val="40000"/>
                </a:srgbClr>
              </a:solidFill>
            </a:endParaRPr>
          </a:p>
        </p:txBody>
      </p:sp>
      <p:pic>
        <p:nvPicPr>
          <p:cNvPr id="8" name="Picture 7"/>
          <p:cNvPicPr>
            <a:picLocks noChangeAspect="1" noChangeArrowheads="1"/>
          </p:cNvPicPr>
          <p:nvPr/>
        </p:nvPicPr>
        <p:blipFill>
          <a:blip r:embed="rId2" cstate="print"/>
          <a:srcRect/>
          <a:stretch>
            <a:fillRect/>
          </a:stretch>
        </p:blipFill>
        <p:spPr bwMode="auto">
          <a:xfrm>
            <a:off x="2209800" y="4572000"/>
            <a:ext cx="4268373" cy="1676400"/>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xmlns="" val="3332301660"/>
              </p:ext>
            </p:extLst>
          </p:nvPr>
        </p:nvGraphicFramePr>
        <p:xfrm>
          <a:off x="304800" y="3779520"/>
          <a:ext cx="8534400" cy="563880"/>
        </p:xfrm>
        <a:graphic>
          <a:graphicData uri="http://schemas.openxmlformats.org/drawingml/2006/table">
            <a:tbl>
              <a:tblPr firstRow="1" bandRow="1">
                <a:tableStyleId>{5C22544A-7EE6-4342-B048-85BDC9FD1C3A}</a:tableStyleId>
              </a:tblPr>
              <a:tblGrid>
                <a:gridCol w="8534400"/>
              </a:tblGrid>
              <a:tr h="563880">
                <a:tc>
                  <a:txBody>
                    <a:bodyPr/>
                    <a:lstStyle/>
                    <a:p>
                      <a:pPr marL="0" indent="0">
                        <a:buClr>
                          <a:srgbClr val="558ED5"/>
                        </a:buClr>
                        <a:buFont typeface="Wingdings" pitchFamily="2" charset="2"/>
                        <a:buChar char="§"/>
                      </a:pPr>
                      <a:r>
                        <a:rPr lang="en-IN" sz="1300" b="1" i="0" kern="1200" dirty="0" smtClean="0">
                          <a:solidFill>
                            <a:schemeClr val="accent1">
                              <a:lumMod val="75000"/>
                            </a:schemeClr>
                          </a:solidFill>
                          <a:latin typeface="+mn-lt"/>
                          <a:ea typeface="+mn-ea"/>
                          <a:cs typeface="+mn-cs"/>
                        </a:rPr>
                        <a:t> The working hours will be 2 pm to 11 pm. </a:t>
                      </a:r>
                      <a:r>
                        <a:rPr lang="en-IN" sz="1300" b="0" dirty="0" smtClean="0">
                          <a:solidFill>
                            <a:schemeClr val="dk1"/>
                          </a:solidFill>
                          <a:latin typeface="+mn-lt"/>
                          <a:ea typeface="+mn-ea"/>
                          <a:cs typeface="+mn-cs"/>
                        </a:rPr>
                        <a:t>(Housewives/ Women will find the 2pm to 6 pm time period convenient. Office goers will prefer to come in the 6 pm to 11 pm time period).</a:t>
                      </a:r>
                      <a:endParaRPr lang="en-IN" sz="1300" b="1" i="0" kern="1200" noProof="0" dirty="0" smtClean="0">
                        <a:solidFill>
                          <a:schemeClr val="accent1">
                            <a:lumMod val="75000"/>
                          </a:schemeClr>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11" name="Table 10"/>
          <p:cNvGraphicFramePr>
            <a:graphicFrameLocks noGrp="1"/>
          </p:cNvGraphicFramePr>
          <p:nvPr/>
        </p:nvGraphicFramePr>
        <p:xfrm>
          <a:off x="304800" y="1143000"/>
          <a:ext cx="8534400" cy="487680"/>
        </p:xfrm>
        <a:graphic>
          <a:graphicData uri="http://schemas.openxmlformats.org/drawingml/2006/table">
            <a:tbl>
              <a:tblPr firstRow="1" bandRow="1">
                <a:tableStyleId>{5C22544A-7EE6-4342-B048-85BDC9FD1C3A}</a:tableStyleId>
              </a:tblPr>
              <a:tblGrid>
                <a:gridCol w="8534400"/>
              </a:tblGrid>
              <a:tr h="380999">
                <a:tc>
                  <a:txBody>
                    <a:bodyPr/>
                    <a:lstStyle/>
                    <a:p>
                      <a:pPr marL="0" indent="0">
                        <a:buClr>
                          <a:srgbClr val="558ED5"/>
                        </a:buClr>
                        <a:buFont typeface="Wingdings" pitchFamily="2" charset="2"/>
                        <a:buChar char="§"/>
                      </a:pPr>
                      <a:r>
                        <a:rPr lang="en-IN" sz="1300" b="0" dirty="0" smtClean="0">
                          <a:solidFill>
                            <a:schemeClr val="dk1"/>
                          </a:solidFill>
                          <a:latin typeface="+mn-lt"/>
                          <a:ea typeface="+mn-ea"/>
                          <a:cs typeface="+mn-cs"/>
                        </a:rPr>
                        <a:t> Earlier in this PPT we have calculated that ideally </a:t>
                      </a:r>
                      <a:r>
                        <a:rPr lang="en-IN" sz="1300" b="1" i="0" kern="1200" noProof="0" dirty="0" smtClean="0">
                          <a:solidFill>
                            <a:schemeClr val="accent1">
                              <a:lumMod val="75000"/>
                            </a:schemeClr>
                          </a:solidFill>
                          <a:latin typeface="+mn-lt"/>
                          <a:ea typeface="+mn-ea"/>
                          <a:cs typeface="+mn-cs"/>
                        </a:rPr>
                        <a:t>10 Lakh Application Forms </a:t>
                      </a:r>
                      <a:r>
                        <a:rPr lang="en-IN" sz="1300" b="0" dirty="0" smtClean="0">
                          <a:solidFill>
                            <a:schemeClr val="dk1"/>
                          </a:solidFill>
                          <a:latin typeface="+mn-lt"/>
                          <a:ea typeface="+mn-ea"/>
                          <a:cs typeface="+mn-cs"/>
                        </a:rPr>
                        <a:t>should be submitted in Pune in 1 year.</a:t>
                      </a:r>
                    </a:p>
                    <a:p>
                      <a:pPr marL="0" indent="0">
                        <a:buClr>
                          <a:srgbClr val="558ED5"/>
                        </a:buClr>
                        <a:buFont typeface="Wingdings" pitchFamily="2" charset="2"/>
                        <a:buChar char="§"/>
                      </a:pPr>
                      <a:r>
                        <a:rPr lang="en-IN" sz="1300" b="1" i="0" kern="1200" noProof="0" dirty="0" smtClean="0">
                          <a:solidFill>
                            <a:schemeClr val="accent1">
                              <a:lumMod val="75000"/>
                            </a:schemeClr>
                          </a:solidFill>
                          <a:latin typeface="+mn-lt"/>
                          <a:ea typeface="+mn-ea"/>
                          <a:cs typeface="+mn-cs"/>
                        </a:rPr>
                        <a:t> In 1 working day, around 4000 Application forms </a:t>
                      </a:r>
                      <a:r>
                        <a:rPr lang="en-IN" sz="1300" b="0" kern="1200" baseline="0" noProof="0" dirty="0" smtClean="0">
                          <a:solidFill>
                            <a:schemeClr val="dk1"/>
                          </a:solidFill>
                          <a:latin typeface="+mn-lt"/>
                          <a:ea typeface="+mn-ea"/>
                          <a:cs typeface="+mn-cs"/>
                        </a:rPr>
                        <a:t>need to be processed. (assuming 250 working days in a year)</a:t>
                      </a:r>
                      <a:endParaRPr lang="en-IN" sz="1300" b="1" i="0" kern="1200" noProof="0" dirty="0" smtClean="0">
                        <a:solidFill>
                          <a:schemeClr val="accent1">
                            <a:lumMod val="75000"/>
                          </a:schemeClr>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12" name="Table 11"/>
          <p:cNvGraphicFramePr>
            <a:graphicFrameLocks noGrp="1"/>
          </p:cNvGraphicFramePr>
          <p:nvPr/>
        </p:nvGraphicFramePr>
        <p:xfrm>
          <a:off x="304800" y="1785926"/>
          <a:ext cx="8534400" cy="487680"/>
        </p:xfrm>
        <a:graphic>
          <a:graphicData uri="http://schemas.openxmlformats.org/drawingml/2006/table">
            <a:tbl>
              <a:tblPr firstRow="1" bandRow="1">
                <a:tableStyleId>{5C22544A-7EE6-4342-B048-85BDC9FD1C3A}</a:tableStyleId>
              </a:tblPr>
              <a:tblGrid>
                <a:gridCol w="8534400"/>
              </a:tblGrid>
              <a:tr h="380999">
                <a:tc>
                  <a:txBody>
                    <a:bodyPr/>
                    <a:lstStyle/>
                    <a:p>
                      <a:pPr marL="0" indent="0">
                        <a:buClr>
                          <a:srgbClr val="558ED5"/>
                        </a:buClr>
                        <a:buFont typeface="Wingdings" pitchFamily="2" charset="2"/>
                        <a:buChar char="§"/>
                      </a:pPr>
                      <a:r>
                        <a:rPr lang="en-IN" sz="1300" b="0" baseline="0" dirty="0" smtClean="0">
                          <a:solidFill>
                            <a:schemeClr val="dk1"/>
                          </a:solidFill>
                          <a:latin typeface="+mn-lt"/>
                          <a:ea typeface="+mn-ea"/>
                          <a:cs typeface="+mn-cs"/>
                        </a:rPr>
                        <a:t> </a:t>
                      </a:r>
                      <a:r>
                        <a:rPr lang="en-IN" sz="1300" b="0" kern="1200" baseline="0" dirty="0" smtClean="0">
                          <a:solidFill>
                            <a:schemeClr val="dk1"/>
                          </a:solidFill>
                          <a:latin typeface="+mn-lt"/>
                          <a:ea typeface="+mn-ea"/>
                          <a:cs typeface="+mn-cs"/>
                        </a:rPr>
                        <a:t> </a:t>
                      </a:r>
                      <a:r>
                        <a:rPr lang="en-IN" sz="1300" b="1" i="0" kern="1200" dirty="0" smtClean="0">
                          <a:solidFill>
                            <a:schemeClr val="accent1">
                              <a:lumMod val="75000"/>
                            </a:schemeClr>
                          </a:solidFill>
                          <a:latin typeface="+mn-lt"/>
                          <a:ea typeface="+mn-ea"/>
                          <a:cs typeface="+mn-cs"/>
                        </a:rPr>
                        <a:t>One employee </a:t>
                      </a:r>
                      <a:r>
                        <a:rPr lang="en-IN" sz="1300" b="0" kern="1200" baseline="0" dirty="0" smtClean="0">
                          <a:solidFill>
                            <a:schemeClr val="dk1"/>
                          </a:solidFill>
                          <a:latin typeface="+mn-lt"/>
                          <a:ea typeface="+mn-ea"/>
                          <a:cs typeface="+mn-cs"/>
                        </a:rPr>
                        <a:t>of Election Department  would be able to process </a:t>
                      </a:r>
                      <a:r>
                        <a:rPr lang="en-IN" sz="1300" b="1" i="0" kern="1200" dirty="0" smtClean="0">
                          <a:solidFill>
                            <a:schemeClr val="accent1">
                              <a:lumMod val="75000"/>
                            </a:schemeClr>
                          </a:solidFill>
                          <a:latin typeface="+mn-lt"/>
                          <a:ea typeface="+mn-ea"/>
                          <a:cs typeface="+mn-cs"/>
                        </a:rPr>
                        <a:t>15-20 applications per day.</a:t>
                      </a:r>
                    </a:p>
                    <a:p>
                      <a:pPr marL="0" indent="0">
                        <a:buClr>
                          <a:srgbClr val="558ED5"/>
                        </a:buClr>
                        <a:buFont typeface="Wingdings" pitchFamily="2" charset="2"/>
                        <a:buNone/>
                      </a:pPr>
                      <a:r>
                        <a:rPr lang="en-IN" sz="1300" b="0" dirty="0" smtClean="0">
                          <a:solidFill>
                            <a:schemeClr val="dk1"/>
                          </a:solidFill>
                          <a:latin typeface="+mn-lt"/>
                          <a:ea typeface="+mn-ea"/>
                          <a:cs typeface="+mn-cs"/>
                        </a:rPr>
                        <a:t>So Pune Election Department</a:t>
                      </a:r>
                      <a:r>
                        <a:rPr lang="en-IN" sz="1300" b="0" baseline="0" dirty="0" smtClean="0">
                          <a:solidFill>
                            <a:schemeClr val="dk1"/>
                          </a:solidFill>
                          <a:latin typeface="+mn-lt"/>
                          <a:ea typeface="+mn-ea"/>
                          <a:cs typeface="+mn-cs"/>
                        </a:rPr>
                        <a:t> </a:t>
                      </a:r>
                      <a:r>
                        <a:rPr lang="en-IN" sz="1300" b="0" dirty="0" smtClean="0">
                          <a:solidFill>
                            <a:schemeClr val="dk1"/>
                          </a:solidFill>
                          <a:latin typeface="+mn-lt"/>
                          <a:ea typeface="+mn-ea"/>
                          <a:cs typeface="+mn-cs"/>
                        </a:rPr>
                        <a:t>will require a staff of </a:t>
                      </a:r>
                      <a:r>
                        <a:rPr lang="en-IN" sz="1300" b="1" i="0" kern="1200" dirty="0" smtClean="0">
                          <a:solidFill>
                            <a:schemeClr val="accent1">
                              <a:lumMod val="75000"/>
                            </a:schemeClr>
                          </a:solidFill>
                          <a:latin typeface="+mn-lt"/>
                          <a:ea typeface="+mn-ea"/>
                          <a:cs typeface="+mn-cs"/>
                        </a:rPr>
                        <a:t>240 full time IT trained </a:t>
                      </a:r>
                      <a:r>
                        <a:rPr lang="en-IN" sz="1300" b="0" dirty="0" smtClean="0">
                          <a:solidFill>
                            <a:schemeClr val="dk1"/>
                          </a:solidFill>
                          <a:latin typeface="+mn-lt"/>
                          <a:ea typeface="+mn-ea"/>
                          <a:cs typeface="+mn-cs"/>
                        </a:rPr>
                        <a:t>persons to support this workload</a:t>
                      </a:r>
                      <a:endParaRPr lang="en-IN" sz="1300" b="1" i="0" kern="1200" noProof="0" dirty="0" smtClean="0">
                        <a:solidFill>
                          <a:schemeClr val="accent1">
                            <a:lumMod val="75000"/>
                          </a:schemeClr>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2720562285"/>
              </p:ext>
            </p:extLst>
          </p:nvPr>
        </p:nvGraphicFramePr>
        <p:xfrm>
          <a:off x="304800" y="2476497"/>
          <a:ext cx="8534400" cy="380999"/>
        </p:xfrm>
        <a:graphic>
          <a:graphicData uri="http://schemas.openxmlformats.org/drawingml/2006/table">
            <a:tbl>
              <a:tblPr firstRow="1" bandRow="1">
                <a:tableStyleId>{5C22544A-7EE6-4342-B048-85BDC9FD1C3A}</a:tableStyleId>
              </a:tblPr>
              <a:tblGrid>
                <a:gridCol w="8534400"/>
              </a:tblGrid>
              <a:tr h="380999">
                <a:tc>
                  <a:txBody>
                    <a:bodyPr/>
                    <a:lstStyle/>
                    <a:p>
                      <a:pPr marL="0" indent="0">
                        <a:buClr>
                          <a:srgbClr val="558ED5"/>
                        </a:buClr>
                        <a:buFont typeface="Wingdings" pitchFamily="2" charset="2"/>
                        <a:buChar char="§"/>
                      </a:pPr>
                      <a:r>
                        <a:rPr lang="en-IN" sz="1300" b="1" i="0" kern="1200" dirty="0" smtClean="0">
                          <a:solidFill>
                            <a:schemeClr val="accent1">
                              <a:lumMod val="75000"/>
                            </a:schemeClr>
                          </a:solidFill>
                          <a:latin typeface="+mn-lt"/>
                          <a:ea typeface="+mn-ea"/>
                          <a:cs typeface="+mn-cs"/>
                        </a:rPr>
                        <a:t> Thus</a:t>
                      </a:r>
                      <a:r>
                        <a:rPr lang="en-IN" sz="1300" b="0" dirty="0" smtClean="0">
                          <a:solidFill>
                            <a:schemeClr val="dk1"/>
                          </a:solidFill>
                          <a:latin typeface="+mn-lt"/>
                          <a:ea typeface="+mn-ea"/>
                          <a:cs typeface="+mn-cs"/>
                        </a:rPr>
                        <a:t> we can see that the proposed system will handle nearly </a:t>
                      </a:r>
                      <a:r>
                        <a:rPr lang="en-IN" sz="1300" b="1" i="0" kern="1200" dirty="0" smtClean="0">
                          <a:solidFill>
                            <a:schemeClr val="accent1">
                              <a:lumMod val="75000"/>
                            </a:schemeClr>
                          </a:solidFill>
                          <a:latin typeface="+mn-lt"/>
                          <a:ea typeface="+mn-ea"/>
                          <a:cs typeface="+mn-cs"/>
                        </a:rPr>
                        <a:t>10 times the workload</a:t>
                      </a:r>
                      <a:r>
                        <a:rPr lang="en-IN" sz="1300" b="0" dirty="0" smtClean="0">
                          <a:solidFill>
                            <a:schemeClr val="dk1"/>
                          </a:solidFill>
                          <a:latin typeface="+mn-lt"/>
                          <a:ea typeface="+mn-ea"/>
                          <a:cs typeface="+mn-cs"/>
                        </a:rPr>
                        <a:t>; with a </a:t>
                      </a:r>
                      <a:r>
                        <a:rPr lang="en-IN" sz="1300" b="1" i="0" kern="1200" dirty="0" smtClean="0">
                          <a:solidFill>
                            <a:schemeClr val="accent1">
                              <a:lumMod val="75000"/>
                            </a:schemeClr>
                          </a:solidFill>
                          <a:latin typeface="+mn-lt"/>
                          <a:ea typeface="+mn-ea"/>
                          <a:cs typeface="+mn-cs"/>
                        </a:rPr>
                        <a:t>much smaller workforce.</a:t>
                      </a:r>
                      <a:endParaRPr lang="en-IN" sz="1300" b="1" i="0" kern="1200" noProof="0" dirty="0" smtClean="0">
                        <a:solidFill>
                          <a:schemeClr val="accent1">
                            <a:lumMod val="75000"/>
                          </a:schemeClr>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14" name="Table 13"/>
          <p:cNvGraphicFramePr>
            <a:graphicFrameLocks noGrp="1"/>
          </p:cNvGraphicFramePr>
          <p:nvPr/>
        </p:nvGraphicFramePr>
        <p:xfrm>
          <a:off x="304800" y="3084196"/>
          <a:ext cx="8534400" cy="487680"/>
        </p:xfrm>
        <a:graphic>
          <a:graphicData uri="http://schemas.openxmlformats.org/drawingml/2006/table">
            <a:tbl>
              <a:tblPr firstRow="1" bandRow="1">
                <a:tableStyleId>{5C22544A-7EE6-4342-B048-85BDC9FD1C3A}</a:tableStyleId>
              </a:tblPr>
              <a:tblGrid>
                <a:gridCol w="8534400"/>
              </a:tblGrid>
              <a:tr h="457200">
                <a:tc>
                  <a:txBody>
                    <a:bodyPr/>
                    <a:lstStyle/>
                    <a:p>
                      <a:pPr marL="0" indent="0">
                        <a:buClr>
                          <a:srgbClr val="558ED5"/>
                        </a:buClr>
                        <a:buFont typeface="Wingdings" pitchFamily="2" charset="2"/>
                        <a:buChar char="§"/>
                      </a:pPr>
                      <a:r>
                        <a:rPr lang="en-IN" sz="1300" b="1" i="0" kern="1200" noProof="0" dirty="0" smtClean="0">
                          <a:solidFill>
                            <a:schemeClr val="accent1">
                              <a:lumMod val="75000"/>
                            </a:schemeClr>
                          </a:solidFill>
                          <a:latin typeface="+mn-lt"/>
                          <a:ea typeface="+mn-ea"/>
                          <a:cs typeface="+mn-cs"/>
                        </a:rPr>
                        <a:t> </a:t>
                      </a:r>
                      <a:r>
                        <a:rPr lang="en-IN" sz="1300" b="0" dirty="0" smtClean="0">
                          <a:solidFill>
                            <a:schemeClr val="dk1"/>
                          </a:solidFill>
                          <a:latin typeface="+mn-lt"/>
                          <a:ea typeface="+mn-ea"/>
                          <a:cs typeface="+mn-cs"/>
                        </a:rPr>
                        <a:t>There would be </a:t>
                      </a:r>
                      <a:r>
                        <a:rPr lang="en-IN" sz="1300" b="1" i="0" kern="1200" dirty="0" smtClean="0">
                          <a:solidFill>
                            <a:schemeClr val="accent1">
                              <a:lumMod val="75000"/>
                            </a:schemeClr>
                          </a:solidFill>
                          <a:latin typeface="+mn-lt"/>
                          <a:ea typeface="+mn-ea"/>
                          <a:cs typeface="+mn-cs"/>
                        </a:rPr>
                        <a:t>60 Voter Help Centers (VHC) </a:t>
                      </a:r>
                      <a:r>
                        <a:rPr lang="en-IN" sz="1300" b="0" dirty="0" smtClean="0">
                          <a:solidFill>
                            <a:schemeClr val="dk1"/>
                          </a:solidFill>
                          <a:latin typeface="+mn-lt"/>
                          <a:ea typeface="+mn-ea"/>
                          <a:cs typeface="+mn-cs"/>
                        </a:rPr>
                        <a:t>with 4 employees each. The VHC will be </a:t>
                      </a:r>
                      <a:r>
                        <a:rPr lang="en-IN" sz="1300" b="1" i="0" kern="1200" dirty="0" smtClean="0">
                          <a:solidFill>
                            <a:schemeClr val="accent1">
                              <a:lumMod val="75000"/>
                            </a:schemeClr>
                          </a:solidFill>
                          <a:latin typeface="+mn-lt"/>
                          <a:ea typeface="+mn-ea"/>
                          <a:cs typeface="+mn-cs"/>
                        </a:rPr>
                        <a:t>Open 7 days a week and 365 days a year. </a:t>
                      </a:r>
                      <a:r>
                        <a:rPr lang="en-IN" sz="1300" b="0" i="0" kern="1200" dirty="0" smtClean="0">
                          <a:solidFill>
                            <a:schemeClr val="dk1"/>
                          </a:solidFill>
                          <a:latin typeface="+mn-lt"/>
                          <a:ea typeface="+mn-ea"/>
                          <a:cs typeface="+mn-cs"/>
                        </a:rPr>
                        <a:t>T</a:t>
                      </a:r>
                      <a:r>
                        <a:rPr lang="en-IN" sz="1300" b="0" dirty="0" smtClean="0">
                          <a:solidFill>
                            <a:schemeClr val="dk1"/>
                          </a:solidFill>
                          <a:latin typeface="+mn-lt"/>
                          <a:ea typeface="+mn-ea"/>
                          <a:cs typeface="+mn-cs"/>
                        </a:rPr>
                        <a:t>he</a:t>
                      </a:r>
                      <a:r>
                        <a:rPr lang="en-IN" sz="1300" b="0" baseline="0" dirty="0" smtClean="0">
                          <a:solidFill>
                            <a:schemeClr val="dk1"/>
                          </a:solidFill>
                          <a:latin typeface="+mn-lt"/>
                          <a:ea typeface="+mn-ea"/>
                          <a:cs typeface="+mn-cs"/>
                        </a:rPr>
                        <a:t> VHCs could be set up as another room in the </a:t>
                      </a:r>
                      <a:r>
                        <a:rPr lang="en-IN" sz="1300" b="1" i="0" kern="1200" dirty="0" smtClean="0">
                          <a:solidFill>
                            <a:schemeClr val="accent1">
                              <a:lumMod val="75000"/>
                            </a:schemeClr>
                          </a:solidFill>
                          <a:latin typeface="+mn-lt"/>
                          <a:ea typeface="+mn-ea"/>
                          <a:cs typeface="+mn-cs"/>
                        </a:rPr>
                        <a:t>Post Offices.</a:t>
                      </a:r>
                    </a:p>
                  </a:txBody>
                  <a:tcPr>
                    <a:solidFill>
                      <a:schemeClr val="accent1">
                        <a:lumMod val="20000"/>
                        <a:lumOff val="80000"/>
                      </a:schemeClr>
                    </a:solidFill>
                  </a:tcPr>
                </a:tc>
              </a:tr>
            </a:tbl>
          </a:graphicData>
        </a:graphic>
      </p:graphicFrame>
      <p:sp>
        <p:nvSpPr>
          <p:cNvPr id="10" name="TextBox 9">
            <a:hlinkClick r:id="rId3"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5"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254092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hlinkClick r:id="rId3" action="ppaction://hlinksldjump"/>
          </p:cNvPr>
          <p:cNvSpPr/>
          <p:nvPr/>
        </p:nvSpPr>
        <p:spPr>
          <a:xfrm>
            <a:off x="3657600" y="914400"/>
            <a:ext cx="914400" cy="738664"/>
          </a:xfrm>
          <a:prstGeom prst="roundRect">
            <a:avLst>
              <a:gd name="adj" fmla="val 0"/>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US" sz="1400" b="1" dirty="0" smtClean="0">
                <a:solidFill>
                  <a:schemeClr val="accent1">
                    <a:lumMod val="75000"/>
                  </a:schemeClr>
                </a:solidFill>
              </a:rPr>
              <a:t>Full Set of </a:t>
            </a:r>
          </a:p>
          <a:p>
            <a:pPr>
              <a:defRPr/>
            </a:pPr>
            <a:r>
              <a:rPr lang="en-US" sz="1400" b="1" dirty="0" smtClean="0">
                <a:solidFill>
                  <a:schemeClr val="accent1">
                    <a:lumMod val="75000"/>
                  </a:schemeClr>
                </a:solidFill>
              </a:rPr>
              <a:t>Potential </a:t>
            </a:r>
          </a:p>
          <a:p>
            <a:pPr>
              <a:defRPr/>
            </a:pPr>
            <a:r>
              <a:rPr lang="en-US" sz="1400" b="1" dirty="0" smtClean="0">
                <a:solidFill>
                  <a:schemeClr val="accent1">
                    <a:lumMod val="75000"/>
                  </a:schemeClr>
                </a:solidFill>
              </a:rPr>
              <a:t>Applicants</a:t>
            </a:r>
          </a:p>
        </p:txBody>
      </p:sp>
      <p:cxnSp>
        <p:nvCxnSpPr>
          <p:cNvPr id="61" name="Straight Arrow Connector 60"/>
          <p:cNvCxnSpPr/>
          <p:nvPr/>
        </p:nvCxnSpPr>
        <p:spPr>
          <a:xfrm rot="5400000">
            <a:off x="120753" y="4997553"/>
            <a:ext cx="1130081" cy="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a:hlinkClick r:id="" action="ppaction://noaction"/>
          </p:cNvPr>
          <p:cNvSpPr/>
          <p:nvPr/>
        </p:nvSpPr>
        <p:spPr>
          <a:xfrm>
            <a:off x="3276600" y="2475647"/>
            <a:ext cx="1446663" cy="307777"/>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dirty="0" smtClean="0">
                <a:solidFill>
                  <a:schemeClr val="lt1"/>
                </a:solidFill>
              </a:rPr>
              <a:t>Actual Applicants</a:t>
            </a:r>
          </a:p>
        </p:txBody>
      </p:sp>
      <p:sp>
        <p:nvSpPr>
          <p:cNvPr id="39" name="TextBox 6"/>
          <p:cNvSpPr txBox="1"/>
          <p:nvPr/>
        </p:nvSpPr>
        <p:spPr>
          <a:xfrm>
            <a:off x="4038600" y="2143116"/>
            <a:ext cx="433577" cy="259308"/>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150</a:t>
            </a:r>
          </a:p>
          <a:p>
            <a:pPr marR="0" fontAlgn="auto">
              <a:lnSpc>
                <a:spcPct val="100000"/>
              </a:lnSpc>
              <a:spcBef>
                <a:spcPts val="0"/>
              </a:spcBef>
              <a:spcAft>
                <a:spcPts val="0"/>
              </a:spcAft>
              <a:buClrTx/>
              <a:buSzTx/>
              <a:buFontTx/>
              <a:buNone/>
              <a:tabLst/>
              <a:defRPr/>
            </a:pPr>
            <a:endParaRPr lang="en-IN" sz="1200" b="1" dirty="0">
              <a:solidFill>
                <a:schemeClr val="bg1"/>
              </a:solidFill>
            </a:endParaRPr>
          </a:p>
          <a:p>
            <a:endParaRPr lang="en-IN" sz="1200" b="1" dirty="0">
              <a:solidFill>
                <a:schemeClr val="bg1"/>
              </a:solidFill>
            </a:endParaRPr>
          </a:p>
        </p:txBody>
      </p:sp>
      <p:sp>
        <p:nvSpPr>
          <p:cNvPr id="40" name="TextBox 6"/>
          <p:cNvSpPr txBox="1"/>
          <p:nvPr/>
        </p:nvSpPr>
        <p:spPr>
          <a:xfrm>
            <a:off x="152400" y="5215719"/>
            <a:ext cx="417655" cy="270681"/>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100</a:t>
            </a:r>
          </a:p>
          <a:p>
            <a:pPr marR="0" fontAlgn="auto">
              <a:lnSpc>
                <a:spcPct val="100000"/>
              </a:lnSpc>
              <a:spcBef>
                <a:spcPts val="0"/>
              </a:spcBef>
              <a:spcAft>
                <a:spcPts val="0"/>
              </a:spcAft>
              <a:buClrTx/>
              <a:buSzTx/>
              <a:buFontTx/>
              <a:buNone/>
              <a:tabLst/>
              <a:defRPr/>
            </a:pPr>
            <a:endParaRPr lang="en-IN" sz="1200" b="1" dirty="0" smtClean="0">
              <a:solidFill>
                <a:schemeClr val="bg1"/>
              </a:solidFill>
            </a:endParaRPr>
          </a:p>
          <a:p>
            <a:endParaRPr lang="en-IN" sz="1200" b="1" dirty="0" smtClean="0">
              <a:solidFill>
                <a:schemeClr val="bg1"/>
              </a:solidFill>
            </a:endParaRPr>
          </a:p>
        </p:txBody>
      </p:sp>
      <p:sp>
        <p:nvSpPr>
          <p:cNvPr id="41" name="TextBox 6"/>
          <p:cNvSpPr txBox="1"/>
          <p:nvPr/>
        </p:nvSpPr>
        <p:spPr>
          <a:xfrm>
            <a:off x="3276600" y="3389293"/>
            <a:ext cx="374436" cy="282056"/>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110</a:t>
            </a:r>
            <a:endParaRPr lang="en-IN" sz="1200" b="1" dirty="0">
              <a:solidFill>
                <a:schemeClr val="bg1"/>
              </a:solidFill>
            </a:endParaRPr>
          </a:p>
          <a:p>
            <a:pPr marR="0" algn="ctr" fontAlgn="auto">
              <a:lnSpc>
                <a:spcPct val="100000"/>
              </a:lnSpc>
              <a:spcBef>
                <a:spcPts val="0"/>
              </a:spcBef>
              <a:spcAft>
                <a:spcPts val="0"/>
              </a:spcAft>
              <a:buClrTx/>
              <a:buSzTx/>
              <a:buFontTx/>
              <a:buNone/>
              <a:tabLst/>
              <a:defRPr/>
            </a:pPr>
            <a:endParaRPr lang="en-IN" sz="1200" b="1" dirty="0">
              <a:solidFill>
                <a:schemeClr val="bg1"/>
              </a:solidFill>
            </a:endParaRPr>
          </a:p>
          <a:p>
            <a:pPr algn="ctr"/>
            <a:endParaRPr lang="en-IN" sz="1200" b="1" dirty="0">
              <a:solidFill>
                <a:schemeClr val="bg1"/>
              </a:solidFill>
            </a:endParaRPr>
          </a:p>
        </p:txBody>
      </p:sp>
      <p:sp>
        <p:nvSpPr>
          <p:cNvPr id="42" name="TextBox 6"/>
          <p:cNvSpPr txBox="1"/>
          <p:nvPr/>
        </p:nvSpPr>
        <p:spPr>
          <a:xfrm>
            <a:off x="3048000" y="914400"/>
            <a:ext cx="535936" cy="269446"/>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1000</a:t>
            </a:r>
          </a:p>
          <a:p>
            <a:pPr marR="0" algn="ctr" fontAlgn="auto">
              <a:lnSpc>
                <a:spcPct val="100000"/>
              </a:lnSpc>
              <a:spcBef>
                <a:spcPts val="0"/>
              </a:spcBef>
              <a:spcAft>
                <a:spcPts val="0"/>
              </a:spcAft>
              <a:buClrTx/>
              <a:buSzTx/>
              <a:buFontTx/>
              <a:buNone/>
              <a:tabLst/>
              <a:defRPr/>
            </a:pPr>
            <a:endParaRPr lang="en-IN" sz="1200" b="1" dirty="0" smtClean="0">
              <a:solidFill>
                <a:schemeClr val="bg1"/>
              </a:solidFill>
            </a:endParaRPr>
          </a:p>
          <a:p>
            <a:pPr algn="ctr"/>
            <a:endParaRPr lang="en-IN" sz="1200" b="1" dirty="0" smtClean="0">
              <a:solidFill>
                <a:schemeClr val="bg1"/>
              </a:solidFill>
            </a:endParaRPr>
          </a:p>
        </p:txBody>
      </p:sp>
      <p:sp>
        <p:nvSpPr>
          <p:cNvPr id="50" name="TextBox 6"/>
          <p:cNvSpPr txBox="1"/>
          <p:nvPr/>
        </p:nvSpPr>
        <p:spPr>
          <a:xfrm>
            <a:off x="4128401" y="5857892"/>
            <a:ext cx="372161" cy="335506"/>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60</a:t>
            </a:r>
          </a:p>
          <a:p>
            <a:pPr marR="0" algn="ctr" fontAlgn="auto">
              <a:lnSpc>
                <a:spcPct val="100000"/>
              </a:lnSpc>
              <a:spcBef>
                <a:spcPts val="0"/>
              </a:spcBef>
              <a:spcAft>
                <a:spcPts val="0"/>
              </a:spcAft>
              <a:buClrTx/>
              <a:buSzTx/>
              <a:buFontTx/>
              <a:buNone/>
              <a:tabLst/>
              <a:defRPr/>
            </a:pPr>
            <a:endParaRPr lang="en-IN" sz="1200" b="1" dirty="0" smtClean="0">
              <a:solidFill>
                <a:schemeClr val="bg1"/>
              </a:solidFill>
            </a:endParaRPr>
          </a:p>
          <a:p>
            <a:pPr algn="ctr"/>
            <a:endParaRPr lang="en-IN" sz="1200" b="1" dirty="0" smtClean="0">
              <a:solidFill>
                <a:schemeClr val="bg1"/>
              </a:solidFill>
            </a:endParaRPr>
          </a:p>
        </p:txBody>
      </p:sp>
      <p:sp>
        <p:nvSpPr>
          <p:cNvPr id="52" name="TextBox 6"/>
          <p:cNvSpPr txBox="1"/>
          <p:nvPr/>
        </p:nvSpPr>
        <p:spPr>
          <a:xfrm>
            <a:off x="1357290" y="2714620"/>
            <a:ext cx="358514" cy="272956"/>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40</a:t>
            </a:r>
          </a:p>
          <a:p>
            <a:pPr algn="ctr"/>
            <a:endParaRPr lang="en-IN" sz="1200" b="1" dirty="0" smtClean="0">
              <a:solidFill>
                <a:schemeClr val="bg1"/>
              </a:solidFill>
            </a:endParaRPr>
          </a:p>
        </p:txBody>
      </p:sp>
      <p:sp>
        <p:nvSpPr>
          <p:cNvPr id="67" name="TextBox 6"/>
          <p:cNvSpPr txBox="1"/>
          <p:nvPr/>
        </p:nvSpPr>
        <p:spPr>
          <a:xfrm>
            <a:off x="1428728" y="4149351"/>
            <a:ext cx="413105" cy="279781"/>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80</a:t>
            </a:r>
          </a:p>
          <a:p>
            <a:pPr marR="0" fontAlgn="auto">
              <a:lnSpc>
                <a:spcPct val="100000"/>
              </a:lnSpc>
              <a:spcBef>
                <a:spcPts val="0"/>
              </a:spcBef>
              <a:spcAft>
                <a:spcPts val="0"/>
              </a:spcAft>
              <a:buClrTx/>
              <a:buSzTx/>
              <a:buFontTx/>
              <a:buNone/>
              <a:tabLst/>
              <a:defRPr/>
            </a:pPr>
            <a:endParaRPr lang="en-IN" sz="1200" b="1" dirty="0" smtClean="0">
              <a:solidFill>
                <a:schemeClr val="bg1"/>
              </a:solidFill>
            </a:endParaRPr>
          </a:p>
          <a:p>
            <a:endParaRPr lang="en-IN" sz="1200" b="1" dirty="0" smtClean="0">
              <a:solidFill>
                <a:schemeClr val="bg1"/>
              </a:solidFill>
            </a:endParaRPr>
          </a:p>
        </p:txBody>
      </p:sp>
      <p:sp>
        <p:nvSpPr>
          <p:cNvPr id="68" name="TextBox 6"/>
          <p:cNvSpPr txBox="1"/>
          <p:nvPr/>
        </p:nvSpPr>
        <p:spPr>
          <a:xfrm>
            <a:off x="214282" y="3429000"/>
            <a:ext cx="358514" cy="293427"/>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20</a:t>
            </a:r>
          </a:p>
          <a:p>
            <a:pPr algn="ctr"/>
            <a:endParaRPr lang="en-IN" sz="1200" b="1" dirty="0" smtClean="0">
              <a:solidFill>
                <a:schemeClr val="bg1"/>
              </a:solidFill>
            </a:endParaRPr>
          </a:p>
        </p:txBody>
      </p:sp>
      <p:sp>
        <p:nvSpPr>
          <p:cNvPr id="87" name="TextBox 6"/>
          <p:cNvSpPr txBox="1"/>
          <p:nvPr/>
        </p:nvSpPr>
        <p:spPr>
          <a:xfrm>
            <a:off x="6781800" y="1595430"/>
            <a:ext cx="433577" cy="259308"/>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smtClean="0">
                <a:solidFill>
                  <a:schemeClr val="bg1"/>
                </a:solidFill>
              </a:rPr>
              <a:t>850</a:t>
            </a:r>
            <a:endParaRPr lang="en-IN" sz="1200" b="1" dirty="0">
              <a:solidFill>
                <a:schemeClr val="bg1"/>
              </a:solidFill>
            </a:endParaRPr>
          </a:p>
          <a:p>
            <a:pPr marR="0" fontAlgn="auto">
              <a:lnSpc>
                <a:spcPct val="100000"/>
              </a:lnSpc>
              <a:spcBef>
                <a:spcPts val="0"/>
              </a:spcBef>
              <a:spcAft>
                <a:spcPts val="0"/>
              </a:spcAft>
              <a:buClrTx/>
              <a:buSzTx/>
              <a:buFontTx/>
              <a:buNone/>
              <a:tabLst/>
              <a:defRPr/>
            </a:pPr>
            <a:endParaRPr lang="en-IN" sz="1200" b="1" dirty="0">
              <a:solidFill>
                <a:schemeClr val="bg1"/>
              </a:solidFill>
            </a:endParaRPr>
          </a:p>
          <a:p>
            <a:endParaRPr lang="en-IN" sz="1200" b="1" dirty="0">
              <a:solidFill>
                <a:schemeClr val="bg1"/>
              </a:solidFill>
            </a:endParaRPr>
          </a:p>
        </p:txBody>
      </p:sp>
      <p:cxnSp>
        <p:nvCxnSpPr>
          <p:cNvPr id="100" name="Straight Arrow Connector 99"/>
          <p:cNvCxnSpPr/>
          <p:nvPr/>
        </p:nvCxnSpPr>
        <p:spPr>
          <a:xfrm>
            <a:off x="1295400" y="5786454"/>
            <a:ext cx="3276600" cy="3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315200" y="151923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dirty="0" smtClean="0">
                <a:solidFill>
                  <a:schemeClr val="lt1"/>
                </a:solidFill>
              </a:rPr>
              <a:t>Citizens who do NOT Apply to Register as Voters</a:t>
            </a:r>
          </a:p>
        </p:txBody>
      </p:sp>
      <p:sp>
        <p:nvSpPr>
          <p:cNvPr id="43" name="Rectangle 42">
            <a:hlinkClick r:id="rId4" action="ppaction://hlinksldjump"/>
          </p:cNvPr>
          <p:cNvSpPr/>
          <p:nvPr/>
        </p:nvSpPr>
        <p:spPr>
          <a:xfrm>
            <a:off x="228600" y="2409912"/>
            <a:ext cx="1066800" cy="52322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lgn="ctr">
              <a:defRPr/>
            </a:pPr>
            <a:r>
              <a:rPr lang="en-US" sz="1400" b="1" dirty="0" smtClean="0">
                <a:solidFill>
                  <a:schemeClr val="accent1">
                    <a:lumMod val="75000"/>
                  </a:schemeClr>
                </a:solidFill>
              </a:rPr>
              <a:t>Apply Individually</a:t>
            </a:r>
          </a:p>
        </p:txBody>
      </p:sp>
      <p:sp>
        <p:nvSpPr>
          <p:cNvPr id="45" name="Rectangle 44">
            <a:hlinkClick r:id="rId5" action="ppaction://hlinksldjump"/>
          </p:cNvPr>
          <p:cNvSpPr/>
          <p:nvPr/>
        </p:nvSpPr>
        <p:spPr>
          <a:xfrm>
            <a:off x="3276600" y="3770293"/>
            <a:ext cx="1066800" cy="954107"/>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US" sz="1400" b="1" dirty="0" smtClean="0">
                <a:solidFill>
                  <a:schemeClr val="accent1">
                    <a:lumMod val="75000"/>
                  </a:schemeClr>
                </a:solidFill>
              </a:rPr>
              <a:t>Apply Via Bulk Voter Registration Drives</a:t>
            </a:r>
          </a:p>
        </p:txBody>
      </p:sp>
      <p:sp>
        <p:nvSpPr>
          <p:cNvPr id="48" name="Rectangle 47">
            <a:hlinkClick r:id="rId6" action="ppaction://hlinksldjump"/>
          </p:cNvPr>
          <p:cNvSpPr/>
          <p:nvPr/>
        </p:nvSpPr>
        <p:spPr>
          <a:xfrm>
            <a:off x="152401" y="5572780"/>
            <a:ext cx="1142999" cy="738664"/>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US" sz="1400" b="1" dirty="0" smtClean="0">
                <a:solidFill>
                  <a:schemeClr val="accent1">
                    <a:lumMod val="75000"/>
                  </a:schemeClr>
                </a:solidFill>
              </a:rPr>
              <a:t>Verification of Application Forms</a:t>
            </a:r>
          </a:p>
        </p:txBody>
      </p:sp>
      <p:sp>
        <p:nvSpPr>
          <p:cNvPr id="55" name="Rectangle 54">
            <a:hlinkClick r:id="rId7" action="ppaction://hlinksldjump"/>
          </p:cNvPr>
          <p:cNvSpPr/>
          <p:nvPr/>
        </p:nvSpPr>
        <p:spPr>
          <a:xfrm>
            <a:off x="4572000" y="4737318"/>
            <a:ext cx="4284617" cy="1815882"/>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lgn="ctr">
              <a:defRPr/>
            </a:pPr>
            <a:r>
              <a:rPr lang="en-US" sz="1400" b="1" dirty="0" smtClean="0">
                <a:solidFill>
                  <a:schemeClr val="accent1">
                    <a:lumMod val="75000"/>
                  </a:schemeClr>
                </a:solidFill>
              </a:rPr>
              <a:t>Processing of Application Forms</a:t>
            </a:r>
          </a:p>
          <a:p>
            <a:pPr algn="ctr">
              <a:defRPr/>
            </a:pPr>
            <a:endParaRPr lang="en-US" sz="1400" b="1" dirty="0" smtClean="0">
              <a:solidFill>
                <a:schemeClr val="accent1">
                  <a:lumMod val="75000"/>
                </a:schemeClr>
              </a:solidFill>
            </a:endParaRPr>
          </a:p>
          <a:p>
            <a:pPr>
              <a:defRPr/>
            </a:pPr>
            <a:r>
              <a:rPr lang="en-US" sz="1400" b="1" dirty="0" smtClean="0">
                <a:solidFill>
                  <a:schemeClr val="accent1">
                    <a:lumMod val="75000"/>
                  </a:schemeClr>
                </a:solidFill>
              </a:rPr>
              <a:t>Final Output</a:t>
            </a:r>
          </a:p>
          <a:p>
            <a:pPr>
              <a:defRPr/>
            </a:pPr>
            <a:r>
              <a:rPr lang="en-US" sz="1400" dirty="0" smtClean="0"/>
              <a:t>1. Names added to Voter List :                                            </a:t>
            </a:r>
            <a:r>
              <a:rPr lang="en-US" sz="1400" b="1" dirty="0" smtClean="0"/>
              <a:t>60</a:t>
            </a:r>
          </a:p>
          <a:p>
            <a:pPr>
              <a:defRPr/>
            </a:pPr>
            <a:r>
              <a:rPr lang="en-US" sz="1400" dirty="0" smtClean="0"/>
              <a:t>2. Names Added to Voter List without any Mistakes :    </a:t>
            </a:r>
            <a:r>
              <a:rPr lang="en-US" sz="1400" b="1" dirty="0" smtClean="0"/>
              <a:t>30</a:t>
            </a:r>
          </a:p>
          <a:p>
            <a:pPr>
              <a:defRPr/>
            </a:pPr>
            <a:r>
              <a:rPr lang="en-US" sz="1400" dirty="0" smtClean="0"/>
              <a:t>3. Voter ID Card Received  by Applicant :                          </a:t>
            </a:r>
            <a:r>
              <a:rPr lang="en-US" sz="1400" b="1" dirty="0" smtClean="0"/>
              <a:t>15</a:t>
            </a:r>
          </a:p>
          <a:p>
            <a:pPr>
              <a:defRPr/>
            </a:pPr>
            <a:r>
              <a:rPr lang="en-US" sz="1400" dirty="0" smtClean="0"/>
              <a:t>4. Correct Address &amp; Contact Details saved in</a:t>
            </a:r>
          </a:p>
          <a:p>
            <a:pPr>
              <a:defRPr/>
            </a:pPr>
            <a:r>
              <a:rPr lang="en-US" sz="1400" dirty="0" smtClean="0"/>
              <a:t>Election Department Database :                                          </a:t>
            </a:r>
            <a:r>
              <a:rPr lang="en-US" sz="1400" b="1" dirty="0" smtClean="0"/>
              <a:t>0</a:t>
            </a:r>
          </a:p>
        </p:txBody>
      </p:sp>
      <p:sp>
        <p:nvSpPr>
          <p:cNvPr id="46" name="Rectangle 45">
            <a:hlinkClick r:id="" action="ppaction://noaction"/>
          </p:cNvPr>
          <p:cNvSpPr/>
          <p:nvPr/>
        </p:nvSpPr>
        <p:spPr>
          <a:xfrm>
            <a:off x="228600" y="3846493"/>
            <a:ext cx="1066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400" dirty="0" smtClean="0">
                <a:solidFill>
                  <a:schemeClr val="lt1"/>
                </a:solidFill>
              </a:rPr>
              <a:t>Application Forms Accepted</a:t>
            </a:r>
          </a:p>
        </p:txBody>
      </p:sp>
      <p:sp>
        <p:nvSpPr>
          <p:cNvPr id="86" name="TextBox 85"/>
          <p:cNvSpPr txBox="1"/>
          <p:nvPr/>
        </p:nvSpPr>
        <p:spPr>
          <a:xfrm>
            <a:off x="381000" y="6519446"/>
            <a:ext cx="8382000" cy="338554"/>
          </a:xfrm>
          <a:prstGeom prst="rect">
            <a:avLst/>
          </a:prstGeom>
          <a:noFill/>
        </p:spPr>
        <p:txBody>
          <a:bodyPr wrap="square" rtlCol="0">
            <a:spAutoFit/>
          </a:bodyPr>
          <a:lstStyle/>
          <a:p>
            <a:pPr algn="ctr"/>
            <a:r>
              <a:rPr lang="en-US" sz="1600" b="1" i="1" dirty="0" smtClean="0">
                <a:solidFill>
                  <a:srgbClr val="FF0000"/>
                </a:solidFill>
              </a:rPr>
              <a:t>Click on the Light Blue Boxes to see Full Details about each of these Topics.</a:t>
            </a:r>
            <a:endParaRPr lang="en-GB" sz="1600" b="1" i="1" dirty="0">
              <a:solidFill>
                <a:srgbClr val="FF0000"/>
              </a:solidFill>
            </a:endParaRPr>
          </a:p>
        </p:txBody>
      </p:sp>
      <p:sp>
        <p:nvSpPr>
          <p:cNvPr id="91" name="TextBox 90"/>
          <p:cNvSpPr txBox="1"/>
          <p:nvPr/>
        </p:nvSpPr>
        <p:spPr>
          <a:xfrm>
            <a:off x="381000" y="304800"/>
            <a:ext cx="8382000" cy="477054"/>
          </a:xfrm>
          <a:prstGeom prst="rect">
            <a:avLst/>
          </a:prstGeom>
          <a:solidFill>
            <a:schemeClr val="tx2">
              <a:lumMod val="60000"/>
              <a:lumOff val="40000"/>
            </a:schemeClr>
          </a:solidFill>
        </p:spPr>
        <p:txBody>
          <a:bodyPr wrap="square" rtlCol="0">
            <a:spAutoFit/>
          </a:bodyPr>
          <a:lstStyle/>
          <a:p>
            <a:pPr algn="ctr"/>
            <a:r>
              <a:rPr lang="en-US" sz="2500" b="1" dirty="0" smtClean="0">
                <a:solidFill>
                  <a:schemeClr val="bg1"/>
                </a:solidFill>
              </a:rPr>
              <a:t>Current Voter Registration System</a:t>
            </a:r>
          </a:p>
        </p:txBody>
      </p:sp>
      <p:cxnSp>
        <p:nvCxnSpPr>
          <p:cNvPr id="47" name="Straight Arrow Connector 46"/>
          <p:cNvCxnSpPr/>
          <p:nvPr/>
        </p:nvCxnSpPr>
        <p:spPr>
          <a:xfrm rot="10800000">
            <a:off x="1285852" y="2643182"/>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a:off x="1295400" y="4113211"/>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229914" y="3389812"/>
            <a:ext cx="91336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3294860" y="3277380"/>
            <a:ext cx="9842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3513042" y="2059066"/>
            <a:ext cx="832595" cy="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36" idx="1"/>
          </p:cNvCxnSpPr>
          <p:nvPr/>
        </p:nvCxnSpPr>
        <p:spPr>
          <a:xfrm>
            <a:off x="3929058" y="1928802"/>
            <a:ext cx="3386142" cy="9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8"/>
          <a:srcRect/>
          <a:stretch>
            <a:fillRect/>
          </a:stretch>
        </p:blipFill>
        <p:spPr bwMode="auto">
          <a:xfrm>
            <a:off x="857224" y="3357562"/>
            <a:ext cx="229266" cy="428628"/>
          </a:xfrm>
          <a:prstGeom prst="rect">
            <a:avLst/>
          </a:prstGeom>
          <a:noFill/>
          <a:ln w="9525">
            <a:noFill/>
            <a:miter lim="800000"/>
            <a:headEnd/>
            <a:tailEnd/>
          </a:ln>
          <a:effectLst/>
        </p:spPr>
      </p:pic>
      <p:sp>
        <p:nvSpPr>
          <p:cNvPr id="38" name="Slide Number Placeholder 19"/>
          <p:cNvSpPr txBox="1">
            <a:spLocks/>
          </p:cNvSpPr>
          <p:nvPr/>
        </p:nvSpPr>
        <p:spPr>
          <a:xfrm>
            <a:off x="8839200" y="6492875"/>
            <a:ext cx="30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p:cNvPicPr>
            <a:picLocks noChangeAspect="1" noChangeArrowheads="1"/>
          </p:cNvPicPr>
          <p:nvPr/>
        </p:nvPicPr>
        <p:blipFill>
          <a:blip r:embed="rId9"/>
          <a:srcRect/>
          <a:stretch>
            <a:fillRect/>
          </a:stretch>
        </p:blipFill>
        <p:spPr bwMode="auto">
          <a:xfrm>
            <a:off x="1357290" y="2143116"/>
            <a:ext cx="466725" cy="495300"/>
          </a:xfrm>
          <a:prstGeom prst="rect">
            <a:avLst/>
          </a:prstGeom>
          <a:noFill/>
          <a:ln w="9525">
            <a:noFill/>
            <a:miter lim="800000"/>
            <a:headEnd/>
            <a:tailEnd/>
          </a:ln>
          <a:effectLst/>
        </p:spPr>
      </p:pic>
      <p:pic>
        <p:nvPicPr>
          <p:cNvPr id="4" name="Picture 3"/>
          <p:cNvPicPr>
            <a:picLocks noChangeAspect="1" noChangeArrowheads="1"/>
          </p:cNvPicPr>
          <p:nvPr/>
        </p:nvPicPr>
        <p:blipFill>
          <a:blip r:embed="rId10"/>
          <a:srcRect/>
          <a:stretch>
            <a:fillRect/>
          </a:stretch>
        </p:blipFill>
        <p:spPr bwMode="auto">
          <a:xfrm>
            <a:off x="1357290" y="3500438"/>
            <a:ext cx="438150" cy="571500"/>
          </a:xfrm>
          <a:prstGeom prst="rect">
            <a:avLst/>
          </a:prstGeom>
          <a:noFill/>
          <a:ln w="9525">
            <a:noFill/>
            <a:miter lim="800000"/>
            <a:headEnd/>
            <a:tailEnd/>
          </a:ln>
          <a:effectLst/>
        </p:spPr>
      </p:pic>
      <p:pic>
        <p:nvPicPr>
          <p:cNvPr id="5" name="Picture 4"/>
          <p:cNvPicPr>
            <a:picLocks noChangeAspect="1" noChangeArrowheads="1"/>
          </p:cNvPicPr>
          <p:nvPr/>
        </p:nvPicPr>
        <p:blipFill>
          <a:blip r:embed="rId11"/>
          <a:srcRect/>
          <a:stretch>
            <a:fillRect/>
          </a:stretch>
        </p:blipFill>
        <p:spPr bwMode="auto">
          <a:xfrm>
            <a:off x="4071934" y="5214950"/>
            <a:ext cx="447675" cy="523875"/>
          </a:xfrm>
          <a:prstGeom prst="rect">
            <a:avLst/>
          </a:prstGeom>
          <a:noFill/>
          <a:ln w="9525">
            <a:noFill/>
            <a:miter lim="800000"/>
            <a:headEnd/>
            <a:tailEnd/>
          </a:ln>
          <a:effectLst/>
        </p:spPr>
      </p:pic>
      <p:pic>
        <p:nvPicPr>
          <p:cNvPr id="6" name="Picture 5"/>
          <p:cNvPicPr>
            <a:picLocks noChangeAspect="1" noChangeArrowheads="1"/>
          </p:cNvPicPr>
          <p:nvPr/>
        </p:nvPicPr>
        <p:blipFill>
          <a:blip r:embed="rId12"/>
          <a:srcRect/>
          <a:stretch>
            <a:fillRect/>
          </a:stretch>
        </p:blipFill>
        <p:spPr bwMode="auto">
          <a:xfrm>
            <a:off x="5857884" y="2000240"/>
            <a:ext cx="1381125" cy="7239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13"/>
          <a:srcRect/>
          <a:stretch>
            <a:fillRect/>
          </a:stretch>
        </p:blipFill>
        <p:spPr bwMode="auto">
          <a:xfrm>
            <a:off x="4643438" y="928670"/>
            <a:ext cx="1362075" cy="847725"/>
          </a:xfrm>
          <a:prstGeom prst="rect">
            <a:avLst/>
          </a:prstGeom>
          <a:noFill/>
          <a:ln w="9525">
            <a:noFill/>
            <a:miter lim="800000"/>
            <a:headEnd/>
            <a:tailEnd/>
          </a:ln>
          <a:effectLst/>
        </p:spPr>
      </p:pic>
      <p:pic>
        <p:nvPicPr>
          <p:cNvPr id="7" name="Picture 7"/>
          <p:cNvPicPr>
            <a:picLocks noChangeAspect="1" noChangeArrowheads="1"/>
          </p:cNvPicPr>
          <p:nvPr/>
        </p:nvPicPr>
        <p:blipFill>
          <a:blip r:embed="rId14"/>
          <a:srcRect/>
          <a:stretch>
            <a:fillRect/>
          </a:stretch>
        </p:blipFill>
        <p:spPr bwMode="auto">
          <a:xfrm>
            <a:off x="714348" y="4929198"/>
            <a:ext cx="533400" cy="600075"/>
          </a:xfrm>
          <a:prstGeom prst="rect">
            <a:avLst/>
          </a:prstGeom>
          <a:noFill/>
          <a:ln w="9525">
            <a:noFill/>
            <a:miter lim="800000"/>
            <a:headEnd/>
            <a:tailEnd/>
          </a:ln>
          <a:effectLst/>
        </p:spPr>
      </p:pic>
      <p:pic>
        <p:nvPicPr>
          <p:cNvPr id="8" name="Picture 8"/>
          <p:cNvPicPr>
            <a:picLocks noChangeAspect="1" noChangeArrowheads="1"/>
          </p:cNvPicPr>
          <p:nvPr/>
        </p:nvPicPr>
        <p:blipFill>
          <a:blip r:embed="rId15"/>
          <a:srcRect/>
          <a:stretch>
            <a:fillRect/>
          </a:stretch>
        </p:blipFill>
        <p:spPr bwMode="auto">
          <a:xfrm>
            <a:off x="3814761" y="3143248"/>
            <a:ext cx="542925" cy="590550"/>
          </a:xfrm>
          <a:prstGeom prst="rect">
            <a:avLst/>
          </a:prstGeom>
          <a:noFill/>
          <a:ln w="9525">
            <a:noFill/>
            <a:miter lim="800000"/>
            <a:headEnd/>
            <a:tailEnd/>
          </a:ln>
          <a:effectLst/>
        </p:spPr>
      </p:pic>
      <p:pic>
        <p:nvPicPr>
          <p:cNvPr id="9" name="Picture 9"/>
          <p:cNvPicPr>
            <a:picLocks noChangeAspect="1" noChangeArrowheads="1"/>
          </p:cNvPicPr>
          <p:nvPr/>
        </p:nvPicPr>
        <p:blipFill>
          <a:blip r:embed="rId16"/>
          <a:srcRect/>
          <a:stretch>
            <a:fillRect/>
          </a:stretch>
        </p:blipFill>
        <p:spPr bwMode="auto">
          <a:xfrm>
            <a:off x="3214678" y="1785926"/>
            <a:ext cx="685800" cy="628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1000"/>
                                        <p:tgtEl>
                                          <p:spTgt spid="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10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50" grpId="0" animBg="1"/>
      <p:bldP spid="52" grpId="0" animBg="1"/>
      <p:bldP spid="67" grpId="0" animBg="1"/>
      <p:bldP spid="68" grpId="0" animBg="1"/>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57200"/>
            <a:ext cx="8686800" cy="384721"/>
          </a:xfrm>
          <a:prstGeom prst="rect">
            <a:avLst/>
          </a:prstGeom>
          <a:noFill/>
        </p:spPr>
        <p:txBody>
          <a:bodyPr wrap="square" rtlCol="0">
            <a:spAutoFit/>
          </a:bodyPr>
          <a:lstStyle/>
          <a:p>
            <a:pPr algn="ctr"/>
            <a:r>
              <a:rPr lang="en-IN" sz="1900" b="1" dirty="0" smtClean="0">
                <a:solidFill>
                  <a:srgbClr val="558ED5"/>
                </a:solidFill>
              </a:rPr>
              <a:t>2. Accurate &amp; Detailed Map of </a:t>
            </a:r>
            <a:r>
              <a:rPr lang="en-IN" sz="1900" b="1" dirty="0">
                <a:solidFill>
                  <a:srgbClr val="558ED5"/>
                </a:solidFill>
              </a:rPr>
              <a:t>each Constituency should be </a:t>
            </a:r>
            <a:r>
              <a:rPr lang="en-IN" sz="1900" b="1" dirty="0" smtClean="0">
                <a:solidFill>
                  <a:srgbClr val="558ED5"/>
                </a:solidFill>
              </a:rPr>
              <a:t>present in Govt Website</a:t>
            </a:r>
            <a:endParaRPr lang="en-IN" sz="1900" b="1" dirty="0">
              <a:solidFill>
                <a:srgbClr val="558ED5"/>
              </a:solidFill>
            </a:endParaRPr>
          </a:p>
        </p:txBody>
      </p:sp>
      <p:graphicFrame>
        <p:nvGraphicFramePr>
          <p:cNvPr id="6" name="Table 5"/>
          <p:cNvGraphicFramePr>
            <a:graphicFrameLocks noGrp="1"/>
          </p:cNvGraphicFramePr>
          <p:nvPr/>
        </p:nvGraphicFramePr>
        <p:xfrm>
          <a:off x="457200" y="4883350"/>
          <a:ext cx="8229600" cy="603050"/>
        </p:xfrm>
        <a:graphic>
          <a:graphicData uri="http://schemas.openxmlformats.org/drawingml/2006/table">
            <a:tbl>
              <a:tblPr firstRow="1" bandRow="1">
                <a:tableStyleId>{5C22544A-7EE6-4342-B048-85BDC9FD1C3A}</a:tableStyleId>
              </a:tblPr>
              <a:tblGrid>
                <a:gridCol w="8229600"/>
              </a:tblGrid>
              <a:tr h="603050">
                <a:tc>
                  <a:txBody>
                    <a:bodyPr/>
                    <a:lstStyle/>
                    <a:p>
                      <a:pPr>
                        <a:buClr>
                          <a:schemeClr val="accent1"/>
                        </a:buClr>
                        <a:buFont typeface="Wingdings" pitchFamily="2" charset="2"/>
                        <a:buChar char="§"/>
                      </a:pPr>
                      <a:r>
                        <a:rPr lang="en-IN" sz="1300" b="0" dirty="0" smtClean="0">
                          <a:solidFill>
                            <a:schemeClr val="tx1"/>
                          </a:solidFill>
                        </a:rPr>
                        <a:t> We NGOs have created high quality maps of each Constituency using Google Maps. We can provide these maps to Election Department. They can be verified and then uploaded to Govt websites.</a:t>
                      </a:r>
                    </a:p>
                  </a:txBody>
                  <a:tcPr>
                    <a:solidFill>
                      <a:schemeClr val="accent1">
                        <a:lumMod val="20000"/>
                        <a:lumOff val="80000"/>
                      </a:schemeClr>
                    </a:solidFill>
                  </a:tcPr>
                </a:tc>
              </a:tr>
            </a:tbl>
          </a:graphicData>
        </a:graphic>
      </p:graphicFrame>
      <p:pic>
        <p:nvPicPr>
          <p:cNvPr id="8" name="Picture 7"/>
          <p:cNvPicPr>
            <a:picLocks noChangeAspect="1" noChangeArrowheads="1"/>
          </p:cNvPicPr>
          <p:nvPr/>
        </p:nvPicPr>
        <p:blipFill>
          <a:blip r:embed="rId2" cstate="print"/>
          <a:srcRect/>
          <a:stretch>
            <a:fillRect/>
          </a:stretch>
        </p:blipFill>
        <p:spPr bwMode="auto">
          <a:xfrm>
            <a:off x="3429000" y="2409555"/>
            <a:ext cx="2028825" cy="2086245"/>
          </a:xfrm>
          <a:prstGeom prst="rect">
            <a:avLst/>
          </a:prstGeom>
          <a:noFill/>
        </p:spPr>
      </p:pic>
      <p:graphicFrame>
        <p:nvGraphicFramePr>
          <p:cNvPr id="9" name="Table 8"/>
          <p:cNvGraphicFramePr>
            <a:graphicFrameLocks noGrp="1"/>
          </p:cNvGraphicFramePr>
          <p:nvPr/>
        </p:nvGraphicFramePr>
        <p:xfrm>
          <a:off x="457200" y="1378150"/>
          <a:ext cx="8229600" cy="526850"/>
        </p:xfrm>
        <a:graphic>
          <a:graphicData uri="http://schemas.openxmlformats.org/drawingml/2006/table">
            <a:tbl>
              <a:tblPr firstRow="1" bandRow="1">
                <a:tableStyleId>{5C22544A-7EE6-4342-B048-85BDC9FD1C3A}</a:tableStyleId>
              </a:tblPr>
              <a:tblGrid>
                <a:gridCol w="8229600"/>
              </a:tblGrid>
              <a:tr h="526850">
                <a:tc>
                  <a:txBody>
                    <a:bodyPr/>
                    <a:lstStyle/>
                    <a:p>
                      <a:pPr>
                        <a:buClr>
                          <a:schemeClr val="accent1"/>
                        </a:buClr>
                        <a:buFont typeface="Wingdings" pitchFamily="2" charset="2"/>
                        <a:buChar char="§"/>
                      </a:pPr>
                      <a:r>
                        <a:rPr lang="en-IN" sz="1300" b="0" dirty="0" smtClean="0">
                          <a:solidFill>
                            <a:schemeClr val="tx1"/>
                          </a:solidFill>
                        </a:rPr>
                        <a:t> The constituency</a:t>
                      </a:r>
                      <a:r>
                        <a:rPr lang="en-IN" sz="1300" b="0" baseline="0" dirty="0" smtClean="0">
                          <a:solidFill>
                            <a:schemeClr val="tx1"/>
                          </a:solidFill>
                        </a:rPr>
                        <a:t> maps</a:t>
                      </a:r>
                      <a:r>
                        <a:rPr lang="en-IN" sz="1300" b="0" dirty="0" smtClean="0">
                          <a:solidFill>
                            <a:schemeClr val="tx1"/>
                          </a:solidFill>
                        </a:rPr>
                        <a:t> currently provided by Election Department are very poor. It is virtually impossible for citizens to identify their constituency using such maps.</a:t>
                      </a:r>
                    </a:p>
                  </a:txBody>
                  <a:tcPr>
                    <a:solidFill>
                      <a:schemeClr val="accent1">
                        <a:lumMod val="20000"/>
                        <a:lumOff val="80000"/>
                      </a:schemeClr>
                    </a:solidFill>
                  </a:tcPr>
                </a:tc>
              </a:tr>
            </a:tbl>
          </a:graphicData>
        </a:graphic>
      </p:graphicFrame>
      <p:sp>
        <p:nvSpPr>
          <p:cNvPr id="7" name="TextBox 6">
            <a:hlinkClick r:id="rId3"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0"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1356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105400" y="838200"/>
            <a:ext cx="1371600" cy="1515979"/>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2133600" y="838201"/>
            <a:ext cx="1412149" cy="1524000"/>
          </a:xfrm>
          <a:prstGeom prst="rect">
            <a:avLst/>
          </a:prstGeom>
          <a:noFill/>
        </p:spPr>
      </p:pic>
      <p:sp>
        <p:nvSpPr>
          <p:cNvPr id="6" name="TextBox 72"/>
          <p:cNvSpPr txBox="1"/>
          <p:nvPr/>
        </p:nvSpPr>
        <p:spPr>
          <a:xfrm>
            <a:off x="838200" y="1295400"/>
            <a:ext cx="1295400" cy="6858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300" dirty="0" smtClean="0">
                <a:solidFill>
                  <a:prstClr val="black"/>
                </a:solidFill>
              </a:rPr>
              <a:t>Actual Number of People living in the house</a:t>
            </a:r>
            <a:endParaRPr lang="en-IN" sz="1300" dirty="0">
              <a:solidFill>
                <a:prstClr val="black"/>
              </a:solidFill>
            </a:endParaRPr>
          </a:p>
        </p:txBody>
      </p:sp>
      <p:sp>
        <p:nvSpPr>
          <p:cNvPr id="7" name="TextBox 73"/>
          <p:cNvSpPr txBox="1"/>
          <p:nvPr/>
        </p:nvSpPr>
        <p:spPr>
          <a:xfrm>
            <a:off x="6629400" y="1295400"/>
            <a:ext cx="1981200" cy="8382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300" dirty="0" smtClean="0">
                <a:solidFill>
                  <a:prstClr val="black"/>
                </a:solidFill>
              </a:rPr>
              <a:t>Number </a:t>
            </a:r>
            <a:r>
              <a:rPr lang="en-IN" sz="1300" dirty="0">
                <a:solidFill>
                  <a:prstClr val="black"/>
                </a:solidFill>
              </a:rPr>
              <a:t>of People living in the house as per </a:t>
            </a:r>
            <a:r>
              <a:rPr lang="en-IN" sz="1300" dirty="0" smtClean="0">
                <a:solidFill>
                  <a:prstClr val="black"/>
                </a:solidFill>
              </a:rPr>
              <a:t>Voters </a:t>
            </a:r>
            <a:r>
              <a:rPr lang="en-IN" sz="1300" dirty="0">
                <a:solidFill>
                  <a:prstClr val="black"/>
                </a:solidFill>
              </a:rPr>
              <a:t>List  </a:t>
            </a:r>
            <a:r>
              <a:rPr lang="en-IN" sz="1300" b="1" dirty="0" smtClean="0">
                <a:solidFill>
                  <a:prstClr val="black"/>
                </a:solidFill>
              </a:rPr>
              <a:t>(</a:t>
            </a:r>
            <a:r>
              <a:rPr lang="en-IN" sz="1300" dirty="0" smtClean="0">
                <a:solidFill>
                  <a:prstClr val="black"/>
                </a:solidFill>
              </a:rPr>
              <a:t>Large Number of </a:t>
            </a:r>
            <a:r>
              <a:rPr lang="en-IN" sz="1300" b="1" dirty="0" smtClean="0">
                <a:solidFill>
                  <a:prstClr val="black"/>
                </a:solidFill>
              </a:rPr>
              <a:t>BOGUS </a:t>
            </a:r>
            <a:r>
              <a:rPr lang="en-IN" sz="1300" b="1" dirty="0">
                <a:solidFill>
                  <a:prstClr val="black"/>
                </a:solidFill>
              </a:rPr>
              <a:t>VOTERS)</a:t>
            </a:r>
          </a:p>
        </p:txBody>
      </p:sp>
      <p:sp>
        <p:nvSpPr>
          <p:cNvPr id="10" name="TextBox 9"/>
          <p:cNvSpPr txBox="1"/>
          <p:nvPr/>
        </p:nvSpPr>
        <p:spPr>
          <a:xfrm>
            <a:off x="152400" y="238780"/>
            <a:ext cx="8686800" cy="400110"/>
          </a:xfrm>
          <a:prstGeom prst="rect">
            <a:avLst/>
          </a:prstGeom>
          <a:noFill/>
        </p:spPr>
        <p:txBody>
          <a:bodyPr wrap="square" rtlCol="0">
            <a:spAutoFit/>
          </a:bodyPr>
          <a:lstStyle/>
          <a:p>
            <a:pPr algn="ctr"/>
            <a:r>
              <a:rPr lang="en-IN" sz="2000" b="1" dirty="0" smtClean="0">
                <a:solidFill>
                  <a:srgbClr val="558ED5"/>
                </a:solidFill>
              </a:rPr>
              <a:t>3 a) Large Number of Bogus Voters are Present in Voter List Today</a:t>
            </a:r>
            <a:endParaRPr lang="en-IN" sz="2000" b="1" dirty="0">
              <a:solidFill>
                <a:srgbClr val="558ED5"/>
              </a:solidFill>
            </a:endParaRPr>
          </a:p>
        </p:txBody>
      </p:sp>
      <p:graphicFrame>
        <p:nvGraphicFramePr>
          <p:cNvPr id="15" name="Table 14"/>
          <p:cNvGraphicFramePr>
            <a:graphicFrameLocks noGrp="1"/>
          </p:cNvGraphicFramePr>
          <p:nvPr/>
        </p:nvGraphicFramePr>
        <p:xfrm>
          <a:off x="457200" y="2514600"/>
          <a:ext cx="8458200" cy="883920"/>
        </p:xfrm>
        <a:graphic>
          <a:graphicData uri="http://schemas.openxmlformats.org/drawingml/2006/table">
            <a:tbl>
              <a:tblPr firstRow="1" bandRow="1">
                <a:tableStyleId>{5C22544A-7EE6-4342-B048-85BDC9FD1C3A}</a:tableStyleId>
              </a:tblPr>
              <a:tblGrid>
                <a:gridCol w="8458200"/>
              </a:tblGrid>
              <a:tr h="853440">
                <a:tc>
                  <a:txBody>
                    <a:bodyPr/>
                    <a:lstStyle/>
                    <a:p>
                      <a:r>
                        <a:rPr lang="en-IN" sz="1300" b="1" dirty="0" smtClean="0">
                          <a:solidFill>
                            <a:schemeClr val="tx1"/>
                          </a:solidFill>
                        </a:rPr>
                        <a:t>Root Cause of this Problem: Election</a:t>
                      </a:r>
                      <a:r>
                        <a:rPr lang="en-IN" sz="1300" b="1" baseline="0" dirty="0" smtClean="0">
                          <a:solidFill>
                            <a:schemeClr val="tx1"/>
                          </a:solidFill>
                        </a:rPr>
                        <a:t> Dept Database does not have Correct/Complete address of even a single voter</a:t>
                      </a:r>
                      <a:endParaRPr lang="en-IN" sz="1300" b="1" dirty="0" smtClean="0">
                        <a:solidFill>
                          <a:schemeClr val="tx1"/>
                        </a:solidFill>
                      </a:endParaRPr>
                    </a:p>
                    <a:p>
                      <a:endParaRPr lang="en-IN" sz="1300" b="0" dirty="0" smtClean="0">
                        <a:solidFill>
                          <a:schemeClr val="tx1"/>
                        </a:solidFill>
                      </a:endParaRPr>
                    </a:p>
                    <a:p>
                      <a:r>
                        <a:rPr lang="en-IN" sz="1300" b="0" dirty="0" smtClean="0">
                          <a:solidFill>
                            <a:schemeClr val="tx1"/>
                          </a:solidFill>
                        </a:rPr>
                        <a:t>So, Election Department is not able to conduct inspections to verify whether a particular voter really lives in that area or not. Due</a:t>
                      </a:r>
                      <a:r>
                        <a:rPr lang="en-IN" sz="1300" b="0" baseline="0" dirty="0" smtClean="0">
                          <a:solidFill>
                            <a:schemeClr val="tx1"/>
                          </a:solidFill>
                        </a:rPr>
                        <a:t> to this,</a:t>
                      </a:r>
                      <a:r>
                        <a:rPr lang="en-IN" sz="1300" b="0" dirty="0" smtClean="0">
                          <a:solidFill>
                            <a:schemeClr val="tx1"/>
                          </a:solidFill>
                        </a:rPr>
                        <a:t> Election Department is </a:t>
                      </a:r>
                      <a:r>
                        <a:rPr lang="en-IN" sz="1300" b="1" i="0" kern="1200" dirty="0" smtClean="0">
                          <a:solidFill>
                            <a:schemeClr val="accent1">
                              <a:lumMod val="75000"/>
                            </a:schemeClr>
                          </a:solidFill>
                          <a:latin typeface="+mn-lt"/>
                          <a:ea typeface="+mn-ea"/>
                          <a:cs typeface="+mn-cs"/>
                        </a:rPr>
                        <a:t>Not Able to Delete the names of Bogus Voters from the voter list. </a:t>
                      </a:r>
                    </a:p>
                  </a:txBody>
                  <a:tcPr>
                    <a:solidFill>
                      <a:schemeClr val="accent1">
                        <a:lumMod val="20000"/>
                        <a:lumOff val="80000"/>
                      </a:schemeClr>
                    </a:solidFill>
                  </a:tcPr>
                </a:tc>
              </a:tr>
            </a:tbl>
          </a:graphicData>
        </a:graphic>
      </p:graphicFrame>
      <p:graphicFrame>
        <p:nvGraphicFramePr>
          <p:cNvPr id="9" name="Table 8"/>
          <p:cNvGraphicFramePr>
            <a:graphicFrameLocks noGrp="1"/>
          </p:cNvGraphicFramePr>
          <p:nvPr/>
        </p:nvGraphicFramePr>
        <p:xfrm>
          <a:off x="457200" y="3657600"/>
          <a:ext cx="8458200" cy="685800"/>
        </p:xfrm>
        <a:graphic>
          <a:graphicData uri="http://schemas.openxmlformats.org/drawingml/2006/table">
            <a:tbl>
              <a:tblPr firstRow="1" bandRow="1">
                <a:tableStyleId>{5C22544A-7EE6-4342-B048-85BDC9FD1C3A}</a:tableStyleId>
              </a:tblPr>
              <a:tblGrid>
                <a:gridCol w="8458200"/>
              </a:tblGrid>
              <a:tr h="685800">
                <a:tc>
                  <a:txBody>
                    <a:bodyPr/>
                    <a:lstStyle/>
                    <a:p>
                      <a:pPr>
                        <a:buClr>
                          <a:schemeClr val="accent1"/>
                        </a:buClr>
                        <a:buFont typeface="Wingdings" pitchFamily="2" charset="2"/>
                        <a:buChar char="§"/>
                      </a:pPr>
                      <a:r>
                        <a:rPr lang="en-IN" sz="1300" b="0" dirty="0" smtClean="0">
                          <a:solidFill>
                            <a:schemeClr val="tx1"/>
                          </a:solidFill>
                        </a:rPr>
                        <a:t>  Maximum amount of  bogus voting happens for voters </a:t>
                      </a:r>
                      <a:r>
                        <a:rPr lang="en-IN" sz="1300" b="1" i="0" kern="1200" dirty="0" smtClean="0">
                          <a:solidFill>
                            <a:schemeClr val="accent1">
                              <a:lumMod val="75000"/>
                            </a:schemeClr>
                          </a:solidFill>
                          <a:latin typeface="+mn-lt"/>
                          <a:ea typeface="+mn-ea"/>
                          <a:cs typeface="+mn-cs"/>
                        </a:rPr>
                        <a:t>who did not provide photo for their voter id cards. </a:t>
                      </a:r>
                    </a:p>
                    <a:p>
                      <a:pPr>
                        <a:buClr>
                          <a:schemeClr val="accent1"/>
                        </a:buClr>
                        <a:buFont typeface="Wingdings" pitchFamily="2" charset="2"/>
                        <a:buChar char="§"/>
                      </a:pPr>
                      <a:r>
                        <a:rPr lang="en-IN" sz="1300" b="0" baseline="0" dirty="0" smtClean="0">
                          <a:solidFill>
                            <a:schemeClr val="tx1"/>
                          </a:solidFill>
                        </a:rPr>
                        <a:t>  In Pune there are </a:t>
                      </a:r>
                      <a:r>
                        <a:rPr lang="en-IN" sz="1300" b="1" i="0" kern="1200" dirty="0" smtClean="0">
                          <a:solidFill>
                            <a:schemeClr val="accent1">
                              <a:lumMod val="75000"/>
                            </a:schemeClr>
                          </a:solidFill>
                          <a:latin typeface="+mn-lt"/>
                          <a:ea typeface="+mn-ea"/>
                          <a:cs typeface="+mn-cs"/>
                        </a:rPr>
                        <a:t>7,25,000</a:t>
                      </a:r>
                      <a:r>
                        <a:rPr lang="en-IN" sz="1300" b="1" baseline="0" dirty="0" smtClean="0"/>
                        <a:t> </a:t>
                      </a:r>
                      <a:r>
                        <a:rPr lang="en-IN" sz="1300" b="0" baseline="0" dirty="0" smtClean="0"/>
                        <a:t> </a:t>
                      </a:r>
                      <a:r>
                        <a:rPr lang="en-IN" sz="1300" b="0" baseline="0" dirty="0" smtClean="0">
                          <a:solidFill>
                            <a:schemeClr val="tx1"/>
                          </a:solidFill>
                        </a:rPr>
                        <a:t>such voters who have</a:t>
                      </a:r>
                      <a:r>
                        <a:rPr lang="en-IN" sz="1300" b="1" baseline="0" dirty="0" smtClean="0">
                          <a:solidFill>
                            <a:schemeClr val="tx1"/>
                          </a:solidFill>
                        </a:rPr>
                        <a:t> </a:t>
                      </a:r>
                      <a:r>
                        <a:rPr lang="en-IN" sz="1300" b="1" i="0" kern="1200" dirty="0" smtClean="0">
                          <a:solidFill>
                            <a:schemeClr val="accent1">
                              <a:lumMod val="75000"/>
                            </a:schemeClr>
                          </a:solidFill>
                          <a:latin typeface="+mn-lt"/>
                          <a:ea typeface="+mn-ea"/>
                          <a:cs typeface="+mn-cs"/>
                        </a:rPr>
                        <a:t>not provided their photos. </a:t>
                      </a:r>
                    </a:p>
                    <a:p>
                      <a:pPr>
                        <a:buClr>
                          <a:schemeClr val="accent1"/>
                        </a:buClr>
                        <a:buFont typeface="Wingdings" pitchFamily="2" charset="2"/>
                        <a:buChar char="§"/>
                      </a:pPr>
                      <a:r>
                        <a:rPr lang="en-IN" sz="1300" b="0" baseline="0" dirty="0" smtClean="0">
                          <a:solidFill>
                            <a:schemeClr val="tx1"/>
                          </a:solidFill>
                        </a:rPr>
                        <a:t>  The Election Dept is unable to visit these people to collect photo as it does not have their address. </a:t>
                      </a:r>
                      <a:endParaRPr lang="en-IN" sz="1300" b="1" i="0" kern="1200" dirty="0" smtClean="0">
                        <a:solidFill>
                          <a:schemeClr val="accent1">
                            <a:lumMod val="75000"/>
                          </a:schemeClr>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11" name="Table 10"/>
          <p:cNvGraphicFramePr>
            <a:graphicFrameLocks noGrp="1"/>
          </p:cNvGraphicFramePr>
          <p:nvPr/>
        </p:nvGraphicFramePr>
        <p:xfrm>
          <a:off x="457200" y="4648200"/>
          <a:ext cx="8458200" cy="1752600"/>
        </p:xfrm>
        <a:graphic>
          <a:graphicData uri="http://schemas.openxmlformats.org/drawingml/2006/table">
            <a:tbl>
              <a:tblPr firstRow="1" bandRow="1">
                <a:tableStyleId>{5C22544A-7EE6-4342-B048-85BDC9FD1C3A}</a:tableStyleId>
              </a:tblPr>
              <a:tblGrid>
                <a:gridCol w="8458200"/>
              </a:tblGrid>
              <a:tr h="838200">
                <a:tc>
                  <a:txBody>
                    <a:bodyPr/>
                    <a:lstStyle/>
                    <a:p>
                      <a:pPr>
                        <a:buClr>
                          <a:srgbClr val="558ED5"/>
                        </a:buClr>
                        <a:buFont typeface="Wingdings" pitchFamily="2" charset="2"/>
                        <a:buChar char="§"/>
                      </a:pPr>
                      <a:r>
                        <a:rPr lang="en-IN" sz="1300" baseline="0" dirty="0" smtClean="0"/>
                        <a:t>  </a:t>
                      </a:r>
                      <a:r>
                        <a:rPr lang="en-IN" sz="1300" b="0" dirty="0" smtClean="0">
                          <a:solidFill>
                            <a:schemeClr val="tx1"/>
                          </a:solidFill>
                        </a:rPr>
                        <a:t>The address is stored in Database of Election</a:t>
                      </a:r>
                      <a:r>
                        <a:rPr lang="en-IN" sz="1300" b="0" baseline="0" dirty="0" smtClean="0">
                          <a:solidFill>
                            <a:schemeClr val="tx1"/>
                          </a:solidFill>
                        </a:rPr>
                        <a:t> Dept in the following format - </a:t>
                      </a:r>
                      <a:r>
                        <a:rPr lang="en-IN" sz="1300" b="1" i="0" kern="1200" dirty="0" smtClean="0">
                          <a:solidFill>
                            <a:schemeClr val="accent1">
                              <a:lumMod val="75000"/>
                            </a:schemeClr>
                          </a:solidFill>
                          <a:latin typeface="+mn-lt"/>
                          <a:ea typeface="+mn-ea"/>
                          <a:cs typeface="+mn-cs"/>
                        </a:rPr>
                        <a:t>House </a:t>
                      </a:r>
                      <a:r>
                        <a:rPr lang="en-IN" sz="1300" b="1" i="0" kern="1200" dirty="0" err="1" smtClean="0">
                          <a:solidFill>
                            <a:schemeClr val="accent1">
                              <a:lumMod val="75000"/>
                            </a:schemeClr>
                          </a:solidFill>
                          <a:latin typeface="+mn-lt"/>
                          <a:ea typeface="+mn-ea"/>
                          <a:cs typeface="+mn-cs"/>
                        </a:rPr>
                        <a:t>Nbr</a:t>
                      </a:r>
                      <a:r>
                        <a:rPr lang="en-IN" sz="1300" b="1" i="0" kern="1200" dirty="0" smtClean="0">
                          <a:solidFill>
                            <a:schemeClr val="accent1">
                              <a:lumMod val="75000"/>
                            </a:schemeClr>
                          </a:solidFill>
                          <a:latin typeface="+mn-lt"/>
                          <a:ea typeface="+mn-ea"/>
                          <a:cs typeface="+mn-cs"/>
                        </a:rPr>
                        <a:t>, Section Name, Area and City</a:t>
                      </a:r>
                      <a:r>
                        <a:rPr lang="en-IN" sz="1300" b="0" i="0" kern="1200" baseline="0" dirty="0" smtClean="0">
                          <a:solidFill>
                            <a:schemeClr val="accent1">
                              <a:lumMod val="75000"/>
                            </a:schemeClr>
                          </a:solidFill>
                          <a:latin typeface="+mn-lt"/>
                          <a:ea typeface="+mn-ea"/>
                          <a:cs typeface="+mn-cs"/>
                        </a:rPr>
                        <a:t>.</a:t>
                      </a:r>
                    </a:p>
                    <a:p>
                      <a:pPr>
                        <a:buClr>
                          <a:srgbClr val="558ED5"/>
                        </a:buClr>
                        <a:buFont typeface="Wingdings" pitchFamily="2" charset="2"/>
                        <a:buChar char="§"/>
                      </a:pPr>
                      <a:r>
                        <a:rPr lang="en-IN" sz="1300" b="0" i="0" kern="1200" baseline="0" dirty="0" smtClean="0">
                          <a:solidFill>
                            <a:schemeClr val="accent1">
                              <a:lumMod val="75000"/>
                            </a:schemeClr>
                          </a:solidFill>
                          <a:latin typeface="+mn-lt"/>
                          <a:ea typeface="+mn-ea"/>
                          <a:cs typeface="+mn-cs"/>
                        </a:rPr>
                        <a:t>  </a:t>
                      </a:r>
                      <a:r>
                        <a:rPr lang="en-IN" sz="1300" b="0" baseline="0" dirty="0" smtClean="0">
                          <a:solidFill>
                            <a:schemeClr val="tx1"/>
                          </a:solidFill>
                        </a:rPr>
                        <a:t>Section name is equivalent to Housing Society.</a:t>
                      </a:r>
                    </a:p>
                    <a:p>
                      <a:pPr>
                        <a:buClr>
                          <a:srgbClr val="558ED5"/>
                        </a:buClr>
                        <a:buFont typeface="Wingdings" pitchFamily="2" charset="2"/>
                        <a:buChar char="§"/>
                      </a:pPr>
                      <a:r>
                        <a:rPr lang="en-IN" sz="1300" b="0" baseline="0" dirty="0" smtClean="0">
                          <a:solidFill>
                            <a:schemeClr val="tx1"/>
                          </a:solidFill>
                        </a:rPr>
                        <a:t>  Today </a:t>
                      </a:r>
                      <a:r>
                        <a:rPr lang="en-IN" sz="1300" b="1" i="0" kern="1200" dirty="0" smtClean="0">
                          <a:solidFill>
                            <a:schemeClr val="accent1">
                              <a:lumMod val="75000"/>
                            </a:schemeClr>
                          </a:solidFill>
                          <a:latin typeface="+mn-lt"/>
                          <a:ea typeface="+mn-ea"/>
                          <a:cs typeface="+mn-cs"/>
                        </a:rPr>
                        <a:t>90-95% of Housing Societies </a:t>
                      </a:r>
                      <a:r>
                        <a:rPr lang="en-IN" sz="1300" b="0" dirty="0" smtClean="0">
                          <a:solidFill>
                            <a:schemeClr val="tx1"/>
                          </a:solidFill>
                        </a:rPr>
                        <a:t>in Pune are </a:t>
                      </a:r>
                      <a:r>
                        <a:rPr lang="en-IN" sz="1300" b="1" i="0" kern="1200" dirty="0" smtClean="0">
                          <a:solidFill>
                            <a:schemeClr val="accent1">
                              <a:lumMod val="75000"/>
                            </a:schemeClr>
                          </a:solidFill>
                          <a:latin typeface="+mn-lt"/>
                          <a:ea typeface="+mn-ea"/>
                          <a:cs typeface="+mn-cs"/>
                        </a:rPr>
                        <a:t>not entered in the Database </a:t>
                      </a:r>
                      <a:r>
                        <a:rPr lang="en-IN" sz="1300" b="0" dirty="0" smtClean="0">
                          <a:solidFill>
                            <a:schemeClr val="tx1"/>
                          </a:solidFill>
                        </a:rPr>
                        <a:t>of Election Department as Sections. </a:t>
                      </a:r>
                    </a:p>
                    <a:p>
                      <a:pPr>
                        <a:buClr>
                          <a:srgbClr val="558ED5"/>
                        </a:buClr>
                        <a:buFont typeface="Wingdings" pitchFamily="2" charset="2"/>
                        <a:buChar char="§"/>
                      </a:pPr>
                      <a:r>
                        <a:rPr lang="en-IN" sz="1300" b="0" dirty="0" smtClean="0">
                          <a:solidFill>
                            <a:schemeClr val="tx1"/>
                          </a:solidFill>
                        </a:rPr>
                        <a:t>  Thus all</a:t>
                      </a:r>
                      <a:r>
                        <a:rPr lang="en-IN" sz="1300" b="0" baseline="0" dirty="0" smtClean="0">
                          <a:solidFill>
                            <a:schemeClr val="tx1"/>
                          </a:solidFill>
                        </a:rPr>
                        <a:t> addresses saved in the database are </a:t>
                      </a:r>
                      <a:r>
                        <a:rPr lang="en-IN" sz="1300" b="1" i="0" kern="1200" dirty="0" smtClean="0">
                          <a:solidFill>
                            <a:schemeClr val="accent1">
                              <a:lumMod val="75000"/>
                            </a:schemeClr>
                          </a:solidFill>
                          <a:latin typeface="+mn-lt"/>
                          <a:ea typeface="+mn-ea"/>
                          <a:cs typeface="+mn-cs"/>
                        </a:rPr>
                        <a:t>incomplete</a:t>
                      </a:r>
                      <a:r>
                        <a:rPr lang="en-IN" sz="1300" b="0" baseline="0" dirty="0" smtClean="0">
                          <a:solidFill>
                            <a:schemeClr val="tx1"/>
                          </a:solidFill>
                        </a:rPr>
                        <a:t> as they do not have Section name </a:t>
                      </a:r>
                      <a:r>
                        <a:rPr lang="en-IN" sz="1300" b="0" baseline="0" dirty="0" err="1" smtClean="0">
                          <a:solidFill>
                            <a:schemeClr val="tx1"/>
                          </a:solidFill>
                        </a:rPr>
                        <a:t>i.e</a:t>
                      </a:r>
                      <a:r>
                        <a:rPr lang="en-IN" sz="1300" b="0" baseline="0" dirty="0" smtClean="0">
                          <a:solidFill>
                            <a:schemeClr val="tx1"/>
                          </a:solidFill>
                        </a:rPr>
                        <a:t> Housing society name. </a:t>
                      </a:r>
                    </a:p>
                    <a:p>
                      <a:pPr>
                        <a:spcBef>
                          <a:spcPts val="600"/>
                        </a:spcBef>
                      </a:pPr>
                      <a:r>
                        <a:rPr lang="en-IN" sz="1300" b="1" u="sng" baseline="0" dirty="0" smtClean="0">
                          <a:solidFill>
                            <a:schemeClr val="tx1"/>
                          </a:solidFill>
                        </a:rPr>
                        <a:t>Example -</a:t>
                      </a:r>
                    </a:p>
                    <a:p>
                      <a:r>
                        <a:rPr lang="en-IN" sz="1300" b="1" i="0" kern="1200" dirty="0" smtClean="0">
                          <a:solidFill>
                            <a:schemeClr val="accent1">
                              <a:lumMod val="75000"/>
                            </a:schemeClr>
                          </a:solidFill>
                          <a:latin typeface="+mn-lt"/>
                          <a:ea typeface="+mn-ea"/>
                          <a:cs typeface="+mn-cs"/>
                        </a:rPr>
                        <a:t>Complete Address</a:t>
                      </a:r>
                      <a:r>
                        <a:rPr lang="en-IN" sz="1300" b="0" baseline="0" dirty="0" smtClean="0">
                          <a:solidFill>
                            <a:schemeClr val="tx1"/>
                          </a:solidFill>
                        </a:rPr>
                        <a:t>: A102, </a:t>
                      </a:r>
                      <a:r>
                        <a:rPr lang="en-IN" sz="1300" b="0" baseline="0" dirty="0" err="1" smtClean="0">
                          <a:solidFill>
                            <a:schemeClr val="tx1"/>
                          </a:solidFill>
                        </a:rPr>
                        <a:t>Shubham</a:t>
                      </a:r>
                      <a:r>
                        <a:rPr lang="en-IN" sz="1300" b="0" baseline="0" dirty="0" smtClean="0">
                          <a:solidFill>
                            <a:schemeClr val="tx1"/>
                          </a:solidFill>
                        </a:rPr>
                        <a:t> Apartment, </a:t>
                      </a:r>
                      <a:r>
                        <a:rPr lang="en-IN" sz="1300" b="0" baseline="0" dirty="0" err="1" smtClean="0">
                          <a:solidFill>
                            <a:schemeClr val="tx1"/>
                          </a:solidFill>
                        </a:rPr>
                        <a:t>Dhanori</a:t>
                      </a:r>
                      <a:r>
                        <a:rPr lang="en-IN" sz="1300" b="0" baseline="0" dirty="0" smtClean="0">
                          <a:solidFill>
                            <a:schemeClr val="tx1"/>
                          </a:solidFill>
                        </a:rPr>
                        <a:t>, Pune</a:t>
                      </a:r>
                    </a:p>
                    <a:p>
                      <a:r>
                        <a:rPr lang="en-IN" sz="1300" b="1" i="0" kern="1200" dirty="0" smtClean="0">
                          <a:solidFill>
                            <a:schemeClr val="accent1">
                              <a:lumMod val="75000"/>
                            </a:schemeClr>
                          </a:solidFill>
                          <a:latin typeface="+mn-lt"/>
                          <a:ea typeface="+mn-ea"/>
                          <a:cs typeface="+mn-cs"/>
                        </a:rPr>
                        <a:t>Address Stored </a:t>
                      </a:r>
                      <a:r>
                        <a:rPr lang="en-IN" sz="1300" b="0" baseline="0" dirty="0" smtClean="0">
                          <a:solidFill>
                            <a:schemeClr val="tx1"/>
                          </a:solidFill>
                        </a:rPr>
                        <a:t>    : A102, </a:t>
                      </a:r>
                      <a:r>
                        <a:rPr lang="en-IN" sz="1300" b="0" baseline="0" dirty="0" err="1" smtClean="0">
                          <a:solidFill>
                            <a:schemeClr val="tx1"/>
                          </a:solidFill>
                        </a:rPr>
                        <a:t>Dhanori</a:t>
                      </a:r>
                      <a:r>
                        <a:rPr lang="en-IN" sz="1300" b="0" baseline="0" dirty="0" smtClean="0">
                          <a:solidFill>
                            <a:schemeClr val="tx1"/>
                          </a:solidFill>
                        </a:rPr>
                        <a:t>, Pune</a:t>
                      </a:r>
                    </a:p>
                    <a:p>
                      <a:r>
                        <a:rPr lang="en-IN" sz="1300" b="0" baseline="0" dirty="0" smtClean="0">
                          <a:solidFill>
                            <a:schemeClr val="tx1"/>
                          </a:solidFill>
                        </a:rPr>
                        <a:t>As we can see, without the Housing Society name, the address stored is of no use. </a:t>
                      </a:r>
                      <a:endParaRPr lang="en-IN" sz="1300" b="1" i="0" kern="1200" dirty="0" smtClean="0">
                        <a:solidFill>
                          <a:schemeClr val="accent1">
                            <a:lumMod val="75000"/>
                          </a:schemeClr>
                        </a:solidFill>
                        <a:latin typeface="+mn-lt"/>
                        <a:ea typeface="+mn-ea"/>
                        <a:cs typeface="+mn-cs"/>
                      </a:endParaRPr>
                    </a:p>
                  </a:txBody>
                  <a:tcPr>
                    <a:solidFill>
                      <a:schemeClr val="accent1">
                        <a:lumMod val="20000"/>
                        <a:lumOff val="80000"/>
                      </a:schemeClr>
                    </a:solidFill>
                  </a:tcPr>
                </a:tc>
              </a:tr>
            </a:tbl>
          </a:graphicData>
        </a:graphic>
      </p:graphicFrame>
      <p:sp>
        <p:nvSpPr>
          <p:cNvPr id="12"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237376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6808" y="285690"/>
            <a:ext cx="8686800" cy="400110"/>
          </a:xfrm>
          <a:prstGeom prst="rect">
            <a:avLst/>
          </a:prstGeom>
          <a:noFill/>
        </p:spPr>
        <p:txBody>
          <a:bodyPr wrap="square" rtlCol="0">
            <a:spAutoFit/>
          </a:bodyPr>
          <a:lstStyle/>
          <a:p>
            <a:pPr algn="ctr"/>
            <a:r>
              <a:rPr lang="en-IN" sz="2000" b="1" dirty="0" smtClean="0">
                <a:solidFill>
                  <a:srgbClr val="558ED5"/>
                </a:solidFill>
              </a:rPr>
              <a:t>3 b) How the New System will help to Remove Bogus Voters from Voter List</a:t>
            </a:r>
            <a:endParaRPr lang="en-IN" sz="2000" b="1" dirty="0">
              <a:solidFill>
                <a:srgbClr val="558ED5"/>
              </a:solidFill>
            </a:endParaRPr>
          </a:p>
        </p:txBody>
      </p:sp>
      <p:graphicFrame>
        <p:nvGraphicFramePr>
          <p:cNvPr id="9" name="Table 8"/>
          <p:cNvGraphicFramePr>
            <a:graphicFrameLocks noGrp="1"/>
          </p:cNvGraphicFramePr>
          <p:nvPr/>
        </p:nvGraphicFramePr>
        <p:xfrm>
          <a:off x="457200" y="1112520"/>
          <a:ext cx="8458200" cy="487680"/>
        </p:xfrm>
        <a:graphic>
          <a:graphicData uri="http://schemas.openxmlformats.org/drawingml/2006/table">
            <a:tbl>
              <a:tblPr firstRow="1" bandRow="1">
                <a:tableStyleId>{5C22544A-7EE6-4342-B048-85BDC9FD1C3A}</a:tableStyleId>
              </a:tblPr>
              <a:tblGrid>
                <a:gridCol w="8458200"/>
              </a:tblGrid>
              <a:tr h="259080">
                <a:tc>
                  <a:txBody>
                    <a:bodyPr/>
                    <a:lstStyle/>
                    <a:p>
                      <a:pPr>
                        <a:buClr>
                          <a:schemeClr val="accent1"/>
                        </a:buClr>
                        <a:buFont typeface="Wingdings" pitchFamily="2" charset="2"/>
                        <a:buChar char="§"/>
                      </a:pPr>
                      <a:r>
                        <a:rPr lang="en-IN" sz="1300" b="0" dirty="0" smtClean="0">
                          <a:solidFill>
                            <a:schemeClr val="tx1"/>
                          </a:solidFill>
                        </a:rPr>
                        <a:t>  All Hsg Societies in Pune should be added to the database as </a:t>
                      </a:r>
                      <a:r>
                        <a:rPr lang="en-IN" sz="1300" b="1" i="0" kern="1200" dirty="0" smtClean="0">
                          <a:solidFill>
                            <a:schemeClr val="accent1">
                              <a:lumMod val="75000"/>
                            </a:schemeClr>
                          </a:solidFill>
                          <a:latin typeface="+mn-lt"/>
                          <a:ea typeface="+mn-ea"/>
                          <a:cs typeface="+mn-cs"/>
                        </a:rPr>
                        <a:t>Sections under appropriate Polling Booths &amp; Constituency</a:t>
                      </a:r>
                      <a:r>
                        <a:rPr lang="en-IN" sz="1300" b="1" dirty="0" smtClean="0">
                          <a:solidFill>
                            <a:schemeClr val="tx1"/>
                          </a:solidFill>
                        </a:rPr>
                        <a:t>.</a:t>
                      </a:r>
                    </a:p>
                    <a:p>
                      <a:endParaRPr lang="en-IN" sz="1300" b="1" i="0" kern="1200" dirty="0" smtClean="0">
                        <a:solidFill>
                          <a:schemeClr val="tx1"/>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11" name="Table 10"/>
          <p:cNvGraphicFramePr>
            <a:graphicFrameLocks noGrp="1"/>
          </p:cNvGraphicFramePr>
          <p:nvPr/>
        </p:nvGraphicFramePr>
        <p:xfrm>
          <a:off x="457200" y="2057400"/>
          <a:ext cx="8458200" cy="1280160"/>
        </p:xfrm>
        <a:graphic>
          <a:graphicData uri="http://schemas.openxmlformats.org/drawingml/2006/table">
            <a:tbl>
              <a:tblPr firstRow="1" bandRow="1">
                <a:tableStyleId>{5C22544A-7EE6-4342-B048-85BDC9FD1C3A}</a:tableStyleId>
              </a:tblPr>
              <a:tblGrid>
                <a:gridCol w="8458200"/>
              </a:tblGrid>
              <a:tr h="1107851">
                <a:tc>
                  <a:txBody>
                    <a:bodyPr/>
                    <a:lstStyle/>
                    <a:p>
                      <a:pPr>
                        <a:buClr>
                          <a:schemeClr val="accent1"/>
                        </a:buClr>
                        <a:buFont typeface="Wingdings" pitchFamily="2" charset="2"/>
                        <a:buChar char="§"/>
                      </a:pPr>
                      <a:r>
                        <a:rPr lang="en-IN" sz="1300" b="0" dirty="0" smtClean="0">
                          <a:solidFill>
                            <a:schemeClr val="tx1"/>
                          </a:solidFill>
                        </a:rPr>
                        <a:t>  The</a:t>
                      </a:r>
                      <a:r>
                        <a:rPr lang="en-IN" sz="1300" b="0" dirty="0" smtClean="0"/>
                        <a:t> </a:t>
                      </a:r>
                      <a:r>
                        <a:rPr lang="en-IN" sz="1300" b="1" i="0" kern="1200" dirty="0" smtClean="0">
                          <a:solidFill>
                            <a:schemeClr val="accent1">
                              <a:lumMod val="75000"/>
                            </a:schemeClr>
                          </a:solidFill>
                          <a:latin typeface="+mn-lt"/>
                          <a:ea typeface="+mn-ea"/>
                          <a:cs typeface="+mn-cs"/>
                        </a:rPr>
                        <a:t>number of houses in each housing society </a:t>
                      </a:r>
                      <a:r>
                        <a:rPr lang="en-IN" sz="1300" b="0" dirty="0" smtClean="0">
                          <a:solidFill>
                            <a:schemeClr val="tx1"/>
                          </a:solidFill>
                        </a:rPr>
                        <a:t>should also be recorded. If the number of voters under any section/housing society becomes </a:t>
                      </a:r>
                      <a:r>
                        <a:rPr lang="en-IN" sz="1300" b="1" i="0" kern="1200" dirty="0" smtClean="0">
                          <a:solidFill>
                            <a:schemeClr val="accent1">
                              <a:lumMod val="75000"/>
                            </a:schemeClr>
                          </a:solidFill>
                          <a:latin typeface="+mn-lt"/>
                          <a:ea typeface="+mn-ea"/>
                          <a:cs typeface="+mn-cs"/>
                        </a:rPr>
                        <a:t>disproportionally high </a:t>
                      </a:r>
                      <a:r>
                        <a:rPr lang="en-IN" sz="1300" b="0" dirty="0" smtClean="0">
                          <a:solidFill>
                            <a:schemeClr val="tx1"/>
                          </a:solidFill>
                        </a:rPr>
                        <a:t>as compared to number of houses in it; then Election department can send inspection squads in that area to catch bogus voters. </a:t>
                      </a:r>
                    </a:p>
                    <a:p>
                      <a:endParaRPr lang="en-IN" sz="1300" b="0" dirty="0" smtClean="0">
                        <a:solidFill>
                          <a:schemeClr val="tx1"/>
                        </a:solidFill>
                      </a:endParaRPr>
                    </a:p>
                    <a:p>
                      <a:r>
                        <a:rPr lang="en-IN" sz="1300" b="1" i="0" kern="1200" dirty="0" smtClean="0">
                          <a:solidFill>
                            <a:schemeClr val="accent1">
                              <a:lumMod val="75000"/>
                            </a:schemeClr>
                          </a:solidFill>
                          <a:latin typeface="+mn-lt"/>
                          <a:ea typeface="+mn-ea"/>
                          <a:cs typeface="+mn-cs"/>
                        </a:rPr>
                        <a:t>Example: </a:t>
                      </a:r>
                      <a:r>
                        <a:rPr lang="en-IN" sz="1300" b="0" i="0" kern="1200" dirty="0" smtClean="0">
                          <a:solidFill>
                            <a:schemeClr val="tx1"/>
                          </a:solidFill>
                          <a:latin typeface="+mn-lt"/>
                          <a:ea typeface="+mn-ea"/>
                          <a:cs typeface="+mn-cs"/>
                        </a:rPr>
                        <a:t>If</a:t>
                      </a:r>
                      <a:r>
                        <a:rPr lang="en-IN" sz="1300" b="0" i="0" kern="1200" baseline="0" dirty="0" smtClean="0">
                          <a:solidFill>
                            <a:schemeClr val="tx1"/>
                          </a:solidFill>
                          <a:latin typeface="+mn-lt"/>
                          <a:ea typeface="+mn-ea"/>
                          <a:cs typeface="+mn-cs"/>
                        </a:rPr>
                        <a:t> a Housing Society with only 100 houses has 700 names in voter list, then it is likely that there are several bogus voters  in this housing society. The Election Dept should conduct an inspection and remove all the bogus voters.</a:t>
                      </a:r>
                    </a:p>
                  </a:txBody>
                  <a:tcPr>
                    <a:solidFill>
                      <a:schemeClr val="accent1">
                        <a:lumMod val="20000"/>
                        <a:lumOff val="80000"/>
                      </a:schemeClr>
                    </a:solidFill>
                  </a:tcPr>
                </a:tc>
              </a:tr>
            </a:tbl>
          </a:graphicData>
        </a:graphic>
      </p:graphicFrame>
      <p:graphicFrame>
        <p:nvGraphicFramePr>
          <p:cNvPr id="12" name="Table 11"/>
          <p:cNvGraphicFramePr>
            <a:graphicFrameLocks noGrp="1"/>
          </p:cNvGraphicFramePr>
          <p:nvPr/>
        </p:nvGraphicFramePr>
        <p:xfrm>
          <a:off x="457200" y="3733800"/>
          <a:ext cx="8458200" cy="457200"/>
        </p:xfrm>
        <a:graphic>
          <a:graphicData uri="http://schemas.openxmlformats.org/drawingml/2006/table">
            <a:tbl>
              <a:tblPr firstRow="1" bandRow="1">
                <a:tableStyleId>{5C22544A-7EE6-4342-B048-85BDC9FD1C3A}</a:tableStyleId>
              </a:tblPr>
              <a:tblGrid>
                <a:gridCol w="8458200"/>
              </a:tblGrid>
              <a:tr h="457200">
                <a:tc>
                  <a:txBody>
                    <a:bodyPr/>
                    <a:lstStyle/>
                    <a:p>
                      <a:pPr>
                        <a:buClr>
                          <a:schemeClr val="accent5"/>
                        </a:buClr>
                        <a:buFont typeface="Wingdings" pitchFamily="2" charset="2"/>
                        <a:buChar char="§"/>
                      </a:pPr>
                      <a:r>
                        <a:rPr lang="en-IN" sz="1300" b="0" dirty="0" smtClean="0">
                          <a:solidFill>
                            <a:schemeClr val="tx1"/>
                          </a:solidFill>
                        </a:rPr>
                        <a:t>  We NGOs have collected list of Housing Societies in each area in Pune and can provide it to government.</a:t>
                      </a:r>
                      <a:endParaRPr lang="en-IN" sz="1300" b="1" i="0" kern="1200" dirty="0" smtClean="0">
                        <a:solidFill>
                          <a:schemeClr val="tx1"/>
                        </a:solidFill>
                        <a:latin typeface="+mn-lt"/>
                        <a:ea typeface="+mn-ea"/>
                        <a:cs typeface="+mn-cs"/>
                      </a:endParaRPr>
                    </a:p>
                  </a:txBody>
                  <a:tcPr>
                    <a:solidFill>
                      <a:schemeClr val="accent1">
                        <a:lumMod val="20000"/>
                        <a:lumOff val="80000"/>
                      </a:schemeClr>
                    </a:solidFill>
                  </a:tcPr>
                </a:tc>
              </a:tr>
            </a:tbl>
          </a:graphicData>
        </a:graphic>
      </p:graphicFrame>
      <p:sp>
        <p:nvSpPr>
          <p:cNvPr id="7" name="TextBox 6">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0"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86485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1079"/>
            <a:ext cx="8686800" cy="369332"/>
          </a:xfrm>
          <a:prstGeom prst="rect">
            <a:avLst/>
          </a:prstGeom>
          <a:noFill/>
        </p:spPr>
        <p:txBody>
          <a:bodyPr wrap="square" rtlCol="0">
            <a:spAutoFit/>
          </a:bodyPr>
          <a:lstStyle/>
          <a:p>
            <a:pPr algn="ctr"/>
            <a:r>
              <a:rPr lang="en-IN" b="1" dirty="0" smtClean="0">
                <a:solidFill>
                  <a:srgbClr val="558ED5"/>
                </a:solidFill>
              </a:rPr>
              <a:t>4 a) Current System: Very Difficult for Applicant to find his Polling booth &amp; Constituency</a:t>
            </a:r>
            <a:endParaRPr lang="en-IN" b="1" dirty="0">
              <a:solidFill>
                <a:srgbClr val="558ED5"/>
              </a:solidFill>
            </a:endParaRPr>
          </a:p>
        </p:txBody>
      </p:sp>
      <p:graphicFrame>
        <p:nvGraphicFramePr>
          <p:cNvPr id="5" name="Table 4"/>
          <p:cNvGraphicFramePr>
            <a:graphicFrameLocks noGrp="1"/>
          </p:cNvGraphicFramePr>
          <p:nvPr/>
        </p:nvGraphicFramePr>
        <p:xfrm>
          <a:off x="457200" y="3429001"/>
          <a:ext cx="8229600" cy="533399"/>
        </p:xfrm>
        <a:graphic>
          <a:graphicData uri="http://schemas.openxmlformats.org/drawingml/2006/table">
            <a:tbl>
              <a:tblPr firstRow="1" bandRow="1">
                <a:tableStyleId>{5C22544A-7EE6-4342-B048-85BDC9FD1C3A}</a:tableStyleId>
              </a:tblPr>
              <a:tblGrid>
                <a:gridCol w="8229600"/>
              </a:tblGrid>
              <a:tr h="533399">
                <a:tc>
                  <a:txBody>
                    <a:bodyPr/>
                    <a:lstStyle/>
                    <a:p>
                      <a:pPr marL="0" algn="l" defTabSz="914400" rtl="0" eaLnBrk="1" latinLnBrk="0" hangingPunct="1">
                        <a:buClr>
                          <a:schemeClr val="tx2">
                            <a:lumMod val="60000"/>
                            <a:lumOff val="40000"/>
                          </a:schemeClr>
                        </a:buClr>
                        <a:buFont typeface="Wingdings" pitchFamily="2" charset="2"/>
                        <a:buChar char="§"/>
                      </a:pPr>
                      <a:r>
                        <a:rPr lang="en-IN" sz="1300" b="1" i="0" kern="1200" dirty="0" smtClean="0">
                          <a:solidFill>
                            <a:schemeClr val="accent1">
                              <a:lumMod val="75000"/>
                            </a:schemeClr>
                          </a:solidFill>
                          <a:latin typeface="+mn-lt"/>
                          <a:ea typeface="+mn-ea"/>
                          <a:cs typeface="+mn-cs"/>
                        </a:rPr>
                        <a:t>  Each constituency </a:t>
                      </a:r>
                      <a:r>
                        <a:rPr lang="en-IN" sz="1300" b="0" kern="1200" dirty="0" smtClean="0">
                          <a:solidFill>
                            <a:schemeClr val="dk1"/>
                          </a:solidFill>
                          <a:latin typeface="+mn-lt"/>
                          <a:ea typeface="+mn-ea"/>
                          <a:cs typeface="+mn-cs"/>
                        </a:rPr>
                        <a:t>in Pune has </a:t>
                      </a:r>
                      <a:r>
                        <a:rPr lang="en-IN" sz="1300" b="1" i="0" kern="1200" dirty="0" smtClean="0">
                          <a:solidFill>
                            <a:schemeClr val="accent1">
                              <a:lumMod val="75000"/>
                            </a:schemeClr>
                          </a:solidFill>
                          <a:latin typeface="+mn-lt"/>
                          <a:ea typeface="+mn-ea"/>
                          <a:cs typeface="+mn-cs"/>
                        </a:rPr>
                        <a:t>around 400 polling booths</a:t>
                      </a:r>
                      <a:r>
                        <a:rPr lang="en-IN" sz="1300" b="0" kern="1200" dirty="0" smtClean="0">
                          <a:solidFill>
                            <a:schemeClr val="dk1"/>
                          </a:solidFill>
                          <a:latin typeface="+mn-lt"/>
                          <a:ea typeface="+mn-ea"/>
                          <a:cs typeface="+mn-cs"/>
                        </a:rPr>
                        <a:t>. The Polling booth number is called as Part number. </a:t>
                      </a:r>
                    </a:p>
                  </a:txBody>
                  <a:tcPr>
                    <a:solidFill>
                      <a:schemeClr val="accent1">
                        <a:lumMod val="20000"/>
                        <a:lumOff val="80000"/>
                      </a:schemeClr>
                    </a:solidFill>
                  </a:tcPr>
                </a:tc>
              </a:tr>
            </a:tbl>
          </a:graphicData>
        </a:graphic>
      </p:graphicFrame>
      <p:pic>
        <p:nvPicPr>
          <p:cNvPr id="6" name="Picture 5"/>
          <p:cNvPicPr>
            <a:picLocks noChangeAspect="1" noChangeArrowheads="1"/>
          </p:cNvPicPr>
          <p:nvPr/>
        </p:nvPicPr>
        <p:blipFill>
          <a:blip r:embed="rId2" cstate="print"/>
          <a:srcRect/>
          <a:stretch>
            <a:fillRect/>
          </a:stretch>
        </p:blipFill>
        <p:spPr bwMode="auto">
          <a:xfrm>
            <a:off x="3960295" y="1151631"/>
            <a:ext cx="2364305" cy="1896369"/>
          </a:xfrm>
          <a:prstGeom prst="rect">
            <a:avLst/>
          </a:prstGeom>
          <a:noFill/>
          <a:ln w="1270" cmpd="dbl">
            <a:solidFill>
              <a:schemeClr val="tx1"/>
            </a:solidFill>
          </a:ln>
        </p:spPr>
      </p:pic>
      <p:sp>
        <p:nvSpPr>
          <p:cNvPr id="8" name="TextBox 63"/>
          <p:cNvSpPr txBox="1"/>
          <p:nvPr/>
        </p:nvSpPr>
        <p:spPr>
          <a:xfrm>
            <a:off x="1828800" y="1676400"/>
            <a:ext cx="1828800" cy="685800"/>
          </a:xfrm>
          <a:prstGeom prst="rect">
            <a:avLst/>
          </a:prstGeom>
          <a:solidFill>
            <a:schemeClr val="lt1"/>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300" dirty="0">
                <a:solidFill>
                  <a:prstClr val="black"/>
                </a:solidFill>
              </a:rPr>
              <a:t>Difficult to find own Polling Booth from a list of 400 Polling Booths</a:t>
            </a:r>
          </a:p>
        </p:txBody>
      </p:sp>
      <p:graphicFrame>
        <p:nvGraphicFramePr>
          <p:cNvPr id="9" name="Table 8"/>
          <p:cNvGraphicFramePr>
            <a:graphicFrameLocks noGrp="1"/>
          </p:cNvGraphicFramePr>
          <p:nvPr/>
        </p:nvGraphicFramePr>
        <p:xfrm>
          <a:off x="457200" y="4267201"/>
          <a:ext cx="8229600" cy="761999"/>
        </p:xfrm>
        <a:graphic>
          <a:graphicData uri="http://schemas.openxmlformats.org/drawingml/2006/table">
            <a:tbl>
              <a:tblPr firstRow="1" bandRow="1">
                <a:tableStyleId>{5C22544A-7EE6-4342-B048-85BDC9FD1C3A}</a:tableStyleId>
              </a:tblPr>
              <a:tblGrid>
                <a:gridCol w="8229600"/>
              </a:tblGrid>
              <a:tr h="761999">
                <a:tc>
                  <a:txBody>
                    <a:bodyPr/>
                    <a:lstStyle/>
                    <a:p>
                      <a:pPr marL="0" algn="l" defTabSz="914400" rtl="0" eaLnBrk="1" latinLnBrk="0" hangingPunct="1">
                        <a:buClr>
                          <a:schemeClr val="tx2">
                            <a:lumMod val="60000"/>
                            <a:lumOff val="40000"/>
                          </a:schemeClr>
                        </a:buClr>
                        <a:buFont typeface="Wingdings" pitchFamily="2" charset="2"/>
                        <a:buChar char="§"/>
                      </a:pPr>
                      <a:r>
                        <a:rPr lang="en-IN" sz="1300" b="0" kern="1200" dirty="0" smtClean="0">
                          <a:solidFill>
                            <a:schemeClr val="dk1"/>
                          </a:solidFill>
                          <a:latin typeface="+mn-lt"/>
                          <a:ea typeface="+mn-ea"/>
                          <a:cs typeface="+mn-cs"/>
                        </a:rPr>
                        <a:t> The </a:t>
                      </a:r>
                      <a:r>
                        <a:rPr lang="en-IN" sz="1300" b="1" i="0" kern="1200" dirty="0" smtClean="0">
                          <a:solidFill>
                            <a:schemeClr val="accent1">
                              <a:lumMod val="75000"/>
                            </a:schemeClr>
                          </a:solidFill>
                          <a:latin typeface="+mn-lt"/>
                          <a:ea typeface="+mn-ea"/>
                          <a:cs typeface="+mn-cs"/>
                        </a:rPr>
                        <a:t>area which falls under each Polling booth is very poorly defined</a:t>
                      </a:r>
                      <a:r>
                        <a:rPr lang="en-IN" sz="1300" b="0" kern="1200" dirty="0" smtClean="0">
                          <a:solidFill>
                            <a:schemeClr val="dk1"/>
                          </a:solidFill>
                          <a:latin typeface="+mn-lt"/>
                          <a:ea typeface="+mn-ea"/>
                          <a:cs typeface="+mn-cs"/>
                        </a:rPr>
                        <a:t>. So, it is </a:t>
                      </a:r>
                      <a:r>
                        <a:rPr lang="en-IN" sz="1300" b="1" i="0" kern="1200" dirty="0" smtClean="0">
                          <a:solidFill>
                            <a:schemeClr val="accent1">
                              <a:lumMod val="75000"/>
                            </a:schemeClr>
                          </a:solidFill>
                          <a:latin typeface="+mn-lt"/>
                          <a:ea typeface="+mn-ea"/>
                          <a:cs typeface="+mn-cs"/>
                        </a:rPr>
                        <a:t>very difficult </a:t>
                      </a:r>
                      <a:r>
                        <a:rPr lang="en-IN" sz="1300" b="0" kern="1200" dirty="0" smtClean="0">
                          <a:solidFill>
                            <a:schemeClr val="dk1"/>
                          </a:solidFill>
                          <a:latin typeface="+mn-lt"/>
                          <a:ea typeface="+mn-ea"/>
                          <a:cs typeface="+mn-cs"/>
                        </a:rPr>
                        <a:t>for an ordinary citizen or </a:t>
                      </a:r>
                      <a:r>
                        <a:rPr lang="en-IN" sz="1300" b="1" i="0" kern="1200" dirty="0" smtClean="0">
                          <a:solidFill>
                            <a:schemeClr val="accent1">
                              <a:lumMod val="75000"/>
                            </a:schemeClr>
                          </a:solidFill>
                          <a:latin typeface="+mn-lt"/>
                          <a:ea typeface="+mn-ea"/>
                          <a:cs typeface="+mn-cs"/>
                        </a:rPr>
                        <a:t>even an Election Department employee to identify the correct Part number </a:t>
                      </a:r>
                      <a:r>
                        <a:rPr lang="en-IN" sz="1300" b="0" kern="1200" dirty="0" smtClean="0">
                          <a:solidFill>
                            <a:schemeClr val="dk1"/>
                          </a:solidFill>
                          <a:latin typeface="+mn-lt"/>
                          <a:ea typeface="+mn-ea"/>
                          <a:cs typeface="+mn-cs"/>
                        </a:rPr>
                        <a:t>from nearly 400 part numbers under that constituency. </a:t>
                      </a:r>
                    </a:p>
                  </a:txBody>
                  <a:tcPr>
                    <a:solidFill>
                      <a:schemeClr val="accent1">
                        <a:lumMod val="20000"/>
                        <a:lumOff val="80000"/>
                      </a:schemeClr>
                    </a:solidFill>
                  </a:tcPr>
                </a:tc>
              </a:tr>
            </a:tbl>
          </a:graphicData>
        </a:graphic>
      </p:graphicFrame>
      <p:graphicFrame>
        <p:nvGraphicFramePr>
          <p:cNvPr id="10" name="Table 9"/>
          <p:cNvGraphicFramePr>
            <a:graphicFrameLocks noGrp="1"/>
          </p:cNvGraphicFramePr>
          <p:nvPr/>
        </p:nvGraphicFramePr>
        <p:xfrm>
          <a:off x="457200" y="5410201"/>
          <a:ext cx="8229600" cy="609599"/>
        </p:xfrm>
        <a:graphic>
          <a:graphicData uri="http://schemas.openxmlformats.org/drawingml/2006/table">
            <a:tbl>
              <a:tblPr firstRow="1" bandRow="1">
                <a:tableStyleId>{5C22544A-7EE6-4342-B048-85BDC9FD1C3A}</a:tableStyleId>
              </a:tblPr>
              <a:tblGrid>
                <a:gridCol w="8229600"/>
              </a:tblGrid>
              <a:tr h="609599">
                <a:tc>
                  <a:txBody>
                    <a:bodyPr/>
                    <a:lstStyle/>
                    <a:p>
                      <a:pPr marL="0" marR="0" indent="0" algn="l" defTabSz="914400" rtl="0" eaLnBrk="1" fontAlgn="auto" latinLnBrk="0" hangingPunct="1">
                        <a:lnSpc>
                          <a:spcPct val="100000"/>
                        </a:lnSpc>
                        <a:spcBef>
                          <a:spcPts val="0"/>
                        </a:spcBef>
                        <a:spcAft>
                          <a:spcPts val="0"/>
                        </a:spcAft>
                        <a:buClr>
                          <a:schemeClr val="tx2">
                            <a:lumMod val="60000"/>
                            <a:lumOff val="40000"/>
                          </a:schemeClr>
                        </a:buClr>
                        <a:buSzTx/>
                        <a:buFont typeface="Wingdings" pitchFamily="2" charset="2"/>
                        <a:buChar char="§"/>
                        <a:tabLst/>
                        <a:defRPr/>
                      </a:pPr>
                      <a:r>
                        <a:rPr lang="en-IN" sz="1300" b="0" i="0" kern="1200" baseline="0" dirty="0" smtClean="0">
                          <a:solidFill>
                            <a:schemeClr val="dk1"/>
                          </a:solidFill>
                          <a:latin typeface="+mn-lt"/>
                          <a:ea typeface="+mn-ea"/>
                          <a:cs typeface="+mn-cs"/>
                        </a:rPr>
                        <a:t>  </a:t>
                      </a:r>
                      <a:r>
                        <a:rPr lang="en-IN" sz="1300" b="0" dirty="0" smtClean="0">
                          <a:solidFill>
                            <a:schemeClr val="tx1"/>
                          </a:solidFill>
                          <a:latin typeface="+mn-lt"/>
                        </a:rPr>
                        <a:t>Today, </a:t>
                      </a:r>
                      <a:r>
                        <a:rPr lang="en-IN" sz="1300" b="1" i="0" kern="1200" dirty="0" smtClean="0">
                          <a:solidFill>
                            <a:schemeClr val="accent1">
                              <a:lumMod val="75000"/>
                            </a:schemeClr>
                          </a:solidFill>
                          <a:latin typeface="+mn-lt"/>
                          <a:ea typeface="+mn-ea"/>
                          <a:cs typeface="+mn-cs"/>
                        </a:rPr>
                        <a:t>1000's of Citizens are NOT allowed to submit Application Forms </a:t>
                      </a:r>
                      <a:r>
                        <a:rPr lang="en-IN" sz="1300" b="0" dirty="0" smtClean="0">
                          <a:solidFill>
                            <a:schemeClr val="tx1"/>
                          </a:solidFill>
                          <a:latin typeface="+mn-lt"/>
                        </a:rPr>
                        <a:t>because they are not able to find their Part number. </a:t>
                      </a:r>
                      <a:r>
                        <a:rPr lang="en-IN" sz="1300" b="1" i="0" kern="1200" dirty="0" smtClean="0">
                          <a:solidFill>
                            <a:schemeClr val="accent1">
                              <a:lumMod val="75000"/>
                            </a:schemeClr>
                          </a:solidFill>
                          <a:latin typeface="+mn-lt"/>
                          <a:ea typeface="+mn-ea"/>
                          <a:cs typeface="+mn-cs"/>
                        </a:rPr>
                        <a:t>1000's </a:t>
                      </a:r>
                      <a:r>
                        <a:rPr lang="en-IN" sz="1300" b="0" dirty="0" smtClean="0">
                          <a:solidFill>
                            <a:schemeClr val="tx1"/>
                          </a:solidFill>
                          <a:latin typeface="+mn-lt"/>
                        </a:rPr>
                        <a:t>of Application forms are </a:t>
                      </a:r>
                      <a:r>
                        <a:rPr lang="en-IN" sz="1300" b="1" i="0" kern="1200" dirty="0" smtClean="0">
                          <a:solidFill>
                            <a:schemeClr val="accent1">
                              <a:lumMod val="75000"/>
                            </a:schemeClr>
                          </a:solidFill>
                          <a:latin typeface="+mn-lt"/>
                          <a:ea typeface="+mn-ea"/>
                          <a:cs typeface="+mn-cs"/>
                        </a:rPr>
                        <a:t>rejected</a:t>
                      </a:r>
                      <a:r>
                        <a:rPr lang="en-IN" sz="1300" dirty="0" smtClean="0">
                          <a:latin typeface="+mn-lt"/>
                        </a:rPr>
                        <a:t> </a:t>
                      </a:r>
                      <a:r>
                        <a:rPr lang="en-IN" sz="1300" b="0" dirty="0" smtClean="0">
                          <a:solidFill>
                            <a:schemeClr val="tx1"/>
                          </a:solidFill>
                          <a:latin typeface="+mn-lt"/>
                        </a:rPr>
                        <a:t>as they are having wrong Part number.</a:t>
                      </a:r>
                    </a:p>
                  </a:txBody>
                  <a:tcPr>
                    <a:solidFill>
                      <a:schemeClr val="accent1">
                        <a:lumMod val="20000"/>
                        <a:lumOff val="80000"/>
                      </a:schemeClr>
                    </a:solidFill>
                  </a:tcPr>
                </a:tc>
              </a:tr>
            </a:tbl>
          </a:graphicData>
        </a:graphic>
      </p:graphicFrame>
      <p:sp>
        <p:nvSpPr>
          <p:cNvPr id="11"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60061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179893" y="838200"/>
            <a:ext cx="1867151" cy="1524000"/>
          </a:xfrm>
          <a:prstGeom prst="rect">
            <a:avLst/>
          </a:prstGeom>
          <a:noFill/>
          <a:ln w="3175">
            <a:solidFill>
              <a:schemeClr val="tx1"/>
            </a:solidFill>
          </a:ln>
        </p:spPr>
      </p:pic>
      <p:sp>
        <p:nvSpPr>
          <p:cNvPr id="5" name="TextBox 64"/>
          <p:cNvSpPr txBox="1"/>
          <p:nvPr/>
        </p:nvSpPr>
        <p:spPr>
          <a:xfrm>
            <a:off x="2362200" y="1447800"/>
            <a:ext cx="1535107" cy="685800"/>
          </a:xfrm>
          <a:prstGeom prst="rect">
            <a:avLst/>
          </a:prstGeom>
          <a:solidFill>
            <a:schemeClr val="lt1"/>
          </a:solidFill>
          <a:ln w="317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IN" sz="1300" dirty="0">
                <a:solidFill>
                  <a:prstClr val="black"/>
                </a:solidFill>
              </a:rPr>
              <a:t>Easy to find own Section from a list of 10-15 Sections</a:t>
            </a:r>
          </a:p>
        </p:txBody>
      </p:sp>
      <p:sp>
        <p:nvSpPr>
          <p:cNvPr id="6" name="TextBox 5"/>
          <p:cNvSpPr txBox="1"/>
          <p:nvPr/>
        </p:nvSpPr>
        <p:spPr>
          <a:xfrm>
            <a:off x="228600" y="285690"/>
            <a:ext cx="8686800" cy="400110"/>
          </a:xfrm>
          <a:prstGeom prst="rect">
            <a:avLst/>
          </a:prstGeom>
          <a:noFill/>
        </p:spPr>
        <p:txBody>
          <a:bodyPr wrap="square" rtlCol="0">
            <a:spAutoFit/>
          </a:bodyPr>
          <a:lstStyle/>
          <a:p>
            <a:pPr algn="ctr"/>
            <a:r>
              <a:rPr lang="en-IN" sz="2000" b="1" dirty="0" smtClean="0">
                <a:solidFill>
                  <a:srgbClr val="558ED5"/>
                </a:solidFill>
              </a:rPr>
              <a:t>4 b) New System: Applicant can Easily identify his Polling booth &amp; Constituency</a:t>
            </a:r>
            <a:endParaRPr lang="en-IN" sz="2000" b="1" dirty="0">
              <a:solidFill>
                <a:srgbClr val="558ED5"/>
              </a:solidFill>
            </a:endParaRPr>
          </a:p>
        </p:txBody>
      </p:sp>
      <p:graphicFrame>
        <p:nvGraphicFramePr>
          <p:cNvPr id="7" name="Table 6"/>
          <p:cNvGraphicFramePr>
            <a:graphicFrameLocks noGrp="1"/>
          </p:cNvGraphicFramePr>
          <p:nvPr/>
        </p:nvGraphicFramePr>
        <p:xfrm>
          <a:off x="457200" y="2590800"/>
          <a:ext cx="8229600" cy="1943100"/>
        </p:xfrm>
        <a:graphic>
          <a:graphicData uri="http://schemas.openxmlformats.org/drawingml/2006/table">
            <a:tbl>
              <a:tblPr firstRow="1" bandRow="1">
                <a:tableStyleId>{5C22544A-7EE6-4342-B048-85BDC9FD1C3A}</a:tableStyleId>
              </a:tblPr>
              <a:tblGrid>
                <a:gridCol w="8229600"/>
              </a:tblGrid>
              <a:tr h="1295400">
                <a:tc>
                  <a:txBody>
                    <a:bodyPr/>
                    <a:lstStyle/>
                    <a:p>
                      <a:pPr marL="0" algn="l" defTabSz="914400" rtl="0" eaLnBrk="1" latinLnBrk="0" hangingPunct="1">
                        <a:buClr>
                          <a:schemeClr val="tx2">
                            <a:lumMod val="60000"/>
                            <a:lumOff val="40000"/>
                          </a:schemeClr>
                        </a:buClr>
                        <a:buFont typeface="Wingdings" pitchFamily="2" charset="2"/>
                        <a:buChar char="§"/>
                      </a:pPr>
                      <a:r>
                        <a:rPr lang="en-IN" sz="1300" b="0" baseline="0" dirty="0" smtClean="0">
                          <a:solidFill>
                            <a:schemeClr val="tx1"/>
                          </a:solidFill>
                        </a:rPr>
                        <a:t>  The entire area of Pune City will be divided into </a:t>
                      </a:r>
                      <a:r>
                        <a:rPr lang="en-IN" sz="1300" b="1" i="0" kern="1200" dirty="0" smtClean="0">
                          <a:solidFill>
                            <a:schemeClr val="accent1">
                              <a:lumMod val="75000"/>
                            </a:schemeClr>
                          </a:solidFill>
                          <a:latin typeface="+mn-lt"/>
                          <a:ea typeface="+mn-ea"/>
                          <a:cs typeface="+mn-cs"/>
                        </a:rPr>
                        <a:t>Squares of 1km * 1km. </a:t>
                      </a:r>
                    </a:p>
                    <a:p>
                      <a:pPr marL="0" algn="l" defTabSz="914400" rtl="0" eaLnBrk="1" latinLnBrk="0" hangingPunct="1">
                        <a:spcBef>
                          <a:spcPts val="300"/>
                        </a:spcBef>
                        <a:buClr>
                          <a:schemeClr val="tx2">
                            <a:lumMod val="60000"/>
                            <a:lumOff val="40000"/>
                          </a:schemeClr>
                        </a:buClr>
                        <a:buFont typeface="Wingdings" pitchFamily="2" charset="2"/>
                        <a:buChar char="§"/>
                      </a:pPr>
                      <a:r>
                        <a:rPr lang="en-IN" sz="1300" b="1" i="0" kern="1200" baseline="0" dirty="0" smtClean="0">
                          <a:solidFill>
                            <a:schemeClr val="accent1">
                              <a:lumMod val="75000"/>
                            </a:schemeClr>
                          </a:solidFill>
                          <a:latin typeface="+mn-lt"/>
                          <a:ea typeface="+mn-ea"/>
                          <a:cs typeface="+mn-cs"/>
                        </a:rPr>
                        <a:t>  </a:t>
                      </a:r>
                      <a:r>
                        <a:rPr lang="en-IN" sz="1300" b="0" baseline="0" dirty="0" smtClean="0">
                          <a:solidFill>
                            <a:schemeClr val="tx1"/>
                          </a:solidFill>
                        </a:rPr>
                        <a:t>As Pune City has an area of 6-700 square km, there will be 6-700 such 'Squares'. </a:t>
                      </a:r>
                    </a:p>
                    <a:p>
                      <a:pPr marL="0" algn="l" defTabSz="914400" rtl="0" eaLnBrk="1" latinLnBrk="0" hangingPunct="1">
                        <a:spcBef>
                          <a:spcPts val="300"/>
                        </a:spcBef>
                        <a:buClr>
                          <a:schemeClr val="tx2">
                            <a:lumMod val="60000"/>
                            <a:lumOff val="40000"/>
                          </a:schemeClr>
                        </a:buClr>
                        <a:buFont typeface="Wingdings" pitchFamily="2" charset="2"/>
                        <a:buChar char="§"/>
                      </a:pPr>
                      <a:r>
                        <a:rPr lang="en-IN" sz="1300" b="0" baseline="0" dirty="0" smtClean="0">
                          <a:solidFill>
                            <a:schemeClr val="tx1"/>
                          </a:solidFill>
                        </a:rPr>
                        <a:t>  The IT system will</a:t>
                      </a:r>
                      <a:r>
                        <a:rPr lang="en-IN" sz="1300" b="0" baseline="0" dirty="0" smtClean="0"/>
                        <a:t> </a:t>
                      </a:r>
                      <a:r>
                        <a:rPr lang="en-IN" sz="1300" b="1" i="0" kern="1200" dirty="0" smtClean="0">
                          <a:solidFill>
                            <a:schemeClr val="accent1">
                              <a:lumMod val="75000"/>
                            </a:schemeClr>
                          </a:solidFill>
                          <a:latin typeface="+mn-lt"/>
                          <a:ea typeface="+mn-ea"/>
                          <a:cs typeface="+mn-cs"/>
                        </a:rPr>
                        <a:t>keep a list of all Sections (Housing Societies) which lie inside each of theses 'Squares'. </a:t>
                      </a:r>
                    </a:p>
                    <a:p>
                      <a:pPr marL="0" algn="l" defTabSz="914400" rtl="0" eaLnBrk="1" latinLnBrk="0" hangingPunct="1">
                        <a:spcBef>
                          <a:spcPts val="300"/>
                        </a:spcBef>
                        <a:buClr>
                          <a:schemeClr val="tx2">
                            <a:lumMod val="60000"/>
                            <a:lumOff val="40000"/>
                          </a:schemeClr>
                        </a:buClr>
                        <a:buFont typeface="Wingdings" pitchFamily="2" charset="2"/>
                        <a:buChar char="§"/>
                      </a:pPr>
                      <a:r>
                        <a:rPr lang="en-IN" sz="1300" b="1" i="0" kern="1200" baseline="0" dirty="0" smtClean="0">
                          <a:solidFill>
                            <a:schemeClr val="accent1">
                              <a:lumMod val="75000"/>
                            </a:schemeClr>
                          </a:solidFill>
                          <a:latin typeface="+mn-lt"/>
                          <a:ea typeface="+mn-ea"/>
                          <a:cs typeface="+mn-cs"/>
                        </a:rPr>
                        <a:t>  </a:t>
                      </a:r>
                      <a:r>
                        <a:rPr lang="en-IN" sz="1300" b="0" baseline="0" dirty="0" smtClean="0">
                          <a:solidFill>
                            <a:schemeClr val="tx1"/>
                          </a:solidFill>
                        </a:rPr>
                        <a:t>First the Applicant will enter his/her address in the Online Application form. A</a:t>
                      </a:r>
                      <a:r>
                        <a:rPr lang="en-IN" sz="1300" b="0" i="0" baseline="0" dirty="0" smtClean="0">
                          <a:solidFill>
                            <a:schemeClr val="tx1"/>
                          </a:solidFill>
                          <a:latin typeface="+mn-lt"/>
                          <a:ea typeface="+mn-ea"/>
                          <a:cs typeface="+mn-cs"/>
                        </a:rPr>
                        <a:t> </a:t>
                      </a:r>
                      <a:r>
                        <a:rPr lang="en-IN" sz="1300" b="1" i="0" kern="1200" dirty="0" smtClean="0">
                          <a:solidFill>
                            <a:schemeClr val="accent1">
                              <a:lumMod val="75000"/>
                            </a:schemeClr>
                          </a:solidFill>
                          <a:latin typeface="+mn-lt"/>
                          <a:ea typeface="+mn-ea"/>
                          <a:cs typeface="+mn-cs"/>
                        </a:rPr>
                        <a:t>Google Map window will Pop out.</a:t>
                      </a:r>
                    </a:p>
                    <a:p>
                      <a:pPr marL="0" algn="l" defTabSz="914400" rtl="0" eaLnBrk="1" latinLnBrk="0" hangingPunct="1">
                        <a:spcBef>
                          <a:spcPts val="300"/>
                        </a:spcBef>
                        <a:buClr>
                          <a:schemeClr val="tx2">
                            <a:lumMod val="60000"/>
                            <a:lumOff val="40000"/>
                          </a:schemeClr>
                        </a:buClr>
                        <a:buFont typeface="Wingdings" pitchFamily="2" charset="2"/>
                        <a:buChar char="§"/>
                      </a:pPr>
                      <a:r>
                        <a:rPr lang="en-IN" sz="1300" b="1" i="0" kern="1200" baseline="0" dirty="0" smtClean="0">
                          <a:solidFill>
                            <a:schemeClr val="accent1">
                              <a:lumMod val="75000"/>
                            </a:schemeClr>
                          </a:solidFill>
                          <a:latin typeface="+mn-lt"/>
                          <a:ea typeface="+mn-ea"/>
                          <a:cs typeface="+mn-cs"/>
                        </a:rPr>
                        <a:t>  </a:t>
                      </a:r>
                      <a:r>
                        <a:rPr lang="en-IN" sz="1300" b="0" i="0" baseline="0" dirty="0" smtClean="0">
                          <a:solidFill>
                            <a:schemeClr val="dk1"/>
                          </a:solidFill>
                          <a:latin typeface="+mn-lt"/>
                          <a:ea typeface="+mn-ea"/>
                          <a:cs typeface="+mn-cs"/>
                        </a:rPr>
                        <a:t>Using the address the appropriate 'Square' for the Applicant will be identified. </a:t>
                      </a:r>
                    </a:p>
                    <a:p>
                      <a:pPr marL="0" algn="l" defTabSz="914400" rtl="0" eaLnBrk="1" latinLnBrk="0" hangingPunct="1">
                        <a:spcBef>
                          <a:spcPts val="300"/>
                        </a:spcBef>
                        <a:buClr>
                          <a:schemeClr val="tx2">
                            <a:lumMod val="60000"/>
                            <a:lumOff val="40000"/>
                          </a:schemeClr>
                        </a:buClr>
                        <a:buFont typeface="Wingdings" pitchFamily="2" charset="2"/>
                        <a:buChar char="§"/>
                      </a:pPr>
                      <a:r>
                        <a:rPr lang="en-IN" sz="1300" b="0" i="0" baseline="0" dirty="0" smtClean="0">
                          <a:solidFill>
                            <a:schemeClr val="dk1"/>
                          </a:solidFill>
                          <a:latin typeface="+mn-lt"/>
                          <a:ea typeface="+mn-ea"/>
                          <a:cs typeface="+mn-cs"/>
                        </a:rPr>
                        <a:t>  All the Sections (Housing Societies) in his /her 'Square' will be displayed. </a:t>
                      </a:r>
                    </a:p>
                    <a:p>
                      <a:pPr marL="0" algn="l" defTabSz="914400" rtl="0" eaLnBrk="1" latinLnBrk="0" hangingPunct="1">
                        <a:spcBef>
                          <a:spcPts val="300"/>
                        </a:spcBef>
                        <a:buClr>
                          <a:schemeClr val="tx2">
                            <a:lumMod val="60000"/>
                            <a:lumOff val="40000"/>
                          </a:schemeClr>
                        </a:buClr>
                        <a:buFont typeface="Wingdings" pitchFamily="2" charset="2"/>
                        <a:buChar char="§"/>
                      </a:pPr>
                      <a:r>
                        <a:rPr lang="en-IN" sz="1300" b="0" i="0" baseline="0" dirty="0" smtClean="0">
                          <a:solidFill>
                            <a:schemeClr val="dk1"/>
                          </a:solidFill>
                          <a:latin typeface="+mn-lt"/>
                          <a:ea typeface="+mn-ea"/>
                          <a:cs typeface="+mn-cs"/>
                        </a:rPr>
                        <a:t>  The Applicant can then choose his Section (Housing Societies). </a:t>
                      </a:r>
                    </a:p>
                    <a:p>
                      <a:pPr marL="0" algn="l" defTabSz="914400" rtl="0" eaLnBrk="1" latinLnBrk="0" hangingPunct="1">
                        <a:spcBef>
                          <a:spcPts val="300"/>
                        </a:spcBef>
                        <a:buClr>
                          <a:schemeClr val="tx2">
                            <a:lumMod val="60000"/>
                            <a:lumOff val="40000"/>
                          </a:schemeClr>
                        </a:buClr>
                        <a:buFont typeface="Wingdings" pitchFamily="2" charset="2"/>
                        <a:buChar char="§"/>
                      </a:pPr>
                      <a:r>
                        <a:rPr lang="en-IN" sz="1300" b="0" i="0" baseline="0" dirty="0" smtClean="0">
                          <a:solidFill>
                            <a:schemeClr val="dk1"/>
                          </a:solidFill>
                          <a:latin typeface="+mn-lt"/>
                          <a:ea typeface="+mn-ea"/>
                          <a:cs typeface="+mn-cs"/>
                        </a:rPr>
                        <a:t>  This will </a:t>
                      </a:r>
                      <a:r>
                        <a:rPr lang="en-IN" sz="1300" b="1" i="0" kern="1200" dirty="0" smtClean="0">
                          <a:solidFill>
                            <a:schemeClr val="accent1">
                              <a:lumMod val="75000"/>
                            </a:schemeClr>
                          </a:solidFill>
                          <a:latin typeface="+mn-lt"/>
                          <a:ea typeface="+mn-ea"/>
                          <a:cs typeface="+mn-cs"/>
                        </a:rPr>
                        <a:t>Automatically</a:t>
                      </a:r>
                      <a:r>
                        <a:rPr lang="en-IN" sz="1300" b="1" i="0" baseline="0" dirty="0" smtClean="0">
                          <a:solidFill>
                            <a:schemeClr val="dk1"/>
                          </a:solidFill>
                          <a:latin typeface="+mn-lt"/>
                          <a:ea typeface="+mn-ea"/>
                          <a:cs typeface="+mn-cs"/>
                        </a:rPr>
                        <a:t> </a:t>
                      </a:r>
                      <a:r>
                        <a:rPr lang="en-IN" sz="1300" b="0" i="0" baseline="0" dirty="0" smtClean="0">
                          <a:solidFill>
                            <a:schemeClr val="dk1"/>
                          </a:solidFill>
                          <a:latin typeface="+mn-lt"/>
                          <a:ea typeface="+mn-ea"/>
                          <a:cs typeface="+mn-cs"/>
                        </a:rPr>
                        <a:t>populate his </a:t>
                      </a:r>
                      <a:r>
                        <a:rPr lang="en-IN" sz="1300" b="1" i="0" kern="1200" dirty="0" smtClean="0">
                          <a:solidFill>
                            <a:schemeClr val="accent1">
                              <a:lumMod val="75000"/>
                            </a:schemeClr>
                          </a:solidFill>
                          <a:latin typeface="+mn-lt"/>
                          <a:ea typeface="+mn-ea"/>
                          <a:cs typeface="+mn-cs"/>
                        </a:rPr>
                        <a:t>Part Number </a:t>
                      </a:r>
                      <a:r>
                        <a:rPr lang="en-IN" sz="1300" b="0" i="0" baseline="0" dirty="0" smtClean="0">
                          <a:solidFill>
                            <a:schemeClr val="dk1"/>
                          </a:solidFill>
                          <a:latin typeface="+mn-lt"/>
                          <a:ea typeface="+mn-ea"/>
                          <a:cs typeface="+mn-cs"/>
                        </a:rPr>
                        <a:t>(Polling Booth) and </a:t>
                      </a:r>
                      <a:r>
                        <a:rPr lang="en-IN" sz="1300" b="1" i="0" kern="1200" dirty="0" smtClean="0">
                          <a:solidFill>
                            <a:schemeClr val="accent1">
                              <a:lumMod val="75000"/>
                            </a:schemeClr>
                          </a:solidFill>
                          <a:latin typeface="+mn-lt"/>
                          <a:ea typeface="+mn-ea"/>
                          <a:cs typeface="+mn-cs"/>
                        </a:rPr>
                        <a:t>Constituency.</a:t>
                      </a:r>
                    </a:p>
                  </a:txBody>
                  <a:tcPr>
                    <a:solidFill>
                      <a:schemeClr val="accent1">
                        <a:lumMod val="20000"/>
                        <a:lumOff val="80000"/>
                      </a:schemeClr>
                    </a:solidFill>
                  </a:tcPr>
                </a:tc>
              </a:tr>
            </a:tbl>
          </a:graphicData>
        </a:graphic>
      </p:graphicFrame>
      <p:graphicFrame>
        <p:nvGraphicFramePr>
          <p:cNvPr id="9" name="Table 8"/>
          <p:cNvGraphicFramePr>
            <a:graphicFrameLocks noGrp="1"/>
          </p:cNvGraphicFramePr>
          <p:nvPr/>
        </p:nvGraphicFramePr>
        <p:xfrm>
          <a:off x="457200" y="4732020"/>
          <a:ext cx="8229600" cy="1592580"/>
        </p:xfrm>
        <a:graphic>
          <a:graphicData uri="http://schemas.openxmlformats.org/drawingml/2006/table">
            <a:tbl>
              <a:tblPr firstRow="1" bandRow="1">
                <a:tableStyleId>{5C22544A-7EE6-4342-B048-85BDC9FD1C3A}</a:tableStyleId>
              </a:tblPr>
              <a:tblGrid>
                <a:gridCol w="8229600"/>
              </a:tblGrid>
              <a:tr h="952433">
                <a:tc>
                  <a:txBody>
                    <a:bodyPr/>
                    <a:lstStyle/>
                    <a:p>
                      <a:pPr marL="0" algn="l" defTabSz="914400" rtl="0" eaLnBrk="1" latinLnBrk="0" hangingPunct="1">
                        <a:buClr>
                          <a:schemeClr val="tx2">
                            <a:lumMod val="60000"/>
                            <a:lumOff val="40000"/>
                          </a:schemeClr>
                        </a:buClr>
                        <a:buFont typeface="Wingdings" pitchFamily="2" charset="2"/>
                        <a:buNone/>
                      </a:pPr>
                      <a:r>
                        <a:rPr lang="en-IN" sz="1300" b="1" i="0" kern="1200" dirty="0" smtClean="0">
                          <a:solidFill>
                            <a:schemeClr val="accent1">
                              <a:lumMod val="75000"/>
                            </a:schemeClr>
                          </a:solidFill>
                          <a:latin typeface="+mn-lt"/>
                          <a:ea typeface="+mn-ea"/>
                          <a:cs typeface="+mn-cs"/>
                        </a:rPr>
                        <a:t> When Applicant's Housing Society is NOT present in the list of Sections –</a:t>
                      </a:r>
                    </a:p>
                    <a:p>
                      <a:pPr marL="0" algn="l" defTabSz="914400" rtl="0" eaLnBrk="1" latinLnBrk="0" hangingPunct="1">
                        <a:buClr>
                          <a:schemeClr val="tx2">
                            <a:lumMod val="60000"/>
                            <a:lumOff val="40000"/>
                          </a:schemeClr>
                        </a:buClr>
                        <a:buFont typeface="Wingdings" pitchFamily="2" charset="2"/>
                        <a:buNone/>
                      </a:pPr>
                      <a:endParaRPr lang="en-IN" sz="1300" b="1" i="0" kern="1200" dirty="0" smtClean="0">
                        <a:solidFill>
                          <a:schemeClr val="accent1">
                            <a:lumMod val="75000"/>
                          </a:schemeClr>
                        </a:solidFill>
                        <a:latin typeface="+mn-lt"/>
                        <a:ea typeface="+mn-ea"/>
                        <a:cs typeface="+mn-cs"/>
                      </a:endParaRPr>
                    </a:p>
                    <a:p>
                      <a:pPr marL="0" algn="l" defTabSz="914400" rtl="0" eaLnBrk="1" latinLnBrk="0" hangingPunct="1">
                        <a:buClr>
                          <a:schemeClr val="tx2">
                            <a:lumMod val="60000"/>
                            <a:lumOff val="40000"/>
                          </a:schemeClr>
                        </a:buClr>
                        <a:buFont typeface="Wingdings" pitchFamily="2" charset="2"/>
                        <a:buChar char="§"/>
                      </a:pPr>
                      <a:r>
                        <a:rPr lang="en-IN" sz="1300" b="0" i="0" baseline="0" dirty="0" smtClean="0">
                          <a:solidFill>
                            <a:schemeClr val="dk1"/>
                          </a:solidFill>
                          <a:latin typeface="+mn-lt"/>
                          <a:ea typeface="+mn-ea"/>
                          <a:cs typeface="+mn-cs"/>
                        </a:rPr>
                        <a:t>  Applicant will use the option "Other" and mention the Name of his Housing Society and the Number of houses in it. </a:t>
                      </a:r>
                    </a:p>
                    <a:p>
                      <a:pPr marL="0" algn="l" defTabSz="914400" rtl="0" eaLnBrk="1" latinLnBrk="0" hangingPunct="1">
                        <a:spcBef>
                          <a:spcPts val="300"/>
                        </a:spcBef>
                        <a:buClr>
                          <a:schemeClr val="tx2">
                            <a:lumMod val="60000"/>
                            <a:lumOff val="40000"/>
                          </a:schemeClr>
                        </a:buClr>
                        <a:buFont typeface="Wingdings" pitchFamily="2" charset="2"/>
                        <a:buChar char="§"/>
                      </a:pPr>
                      <a:r>
                        <a:rPr lang="en-IN" sz="1300" b="0" i="0" baseline="0" dirty="0" smtClean="0">
                          <a:solidFill>
                            <a:schemeClr val="dk1"/>
                          </a:solidFill>
                          <a:latin typeface="+mn-lt"/>
                          <a:ea typeface="+mn-ea"/>
                          <a:cs typeface="+mn-cs"/>
                        </a:rPr>
                        <a:t>  The Election Dept will inspect this Housing Society. </a:t>
                      </a:r>
                    </a:p>
                    <a:p>
                      <a:pPr marL="0" algn="l" defTabSz="914400" rtl="0" eaLnBrk="1" latinLnBrk="0" hangingPunct="1">
                        <a:spcBef>
                          <a:spcPts val="300"/>
                        </a:spcBef>
                        <a:buClr>
                          <a:schemeClr val="tx2">
                            <a:lumMod val="60000"/>
                            <a:lumOff val="40000"/>
                          </a:schemeClr>
                        </a:buClr>
                        <a:buFont typeface="Wingdings" pitchFamily="2" charset="2"/>
                        <a:buChar char="§"/>
                      </a:pPr>
                      <a:r>
                        <a:rPr lang="en-IN" sz="1300" b="0" i="0" baseline="0" dirty="0" smtClean="0">
                          <a:solidFill>
                            <a:schemeClr val="dk1"/>
                          </a:solidFill>
                          <a:latin typeface="+mn-lt"/>
                          <a:ea typeface="+mn-ea"/>
                          <a:cs typeface="+mn-cs"/>
                        </a:rPr>
                        <a:t>  After verification, it will be added as a New Section under appropriate Polling Booth and Constituency.</a:t>
                      </a:r>
                    </a:p>
                    <a:p>
                      <a:pPr marL="0" algn="l" defTabSz="914400" rtl="0" eaLnBrk="1" latinLnBrk="0" hangingPunct="1">
                        <a:spcBef>
                          <a:spcPts val="300"/>
                        </a:spcBef>
                        <a:buClr>
                          <a:schemeClr val="tx2">
                            <a:lumMod val="60000"/>
                            <a:lumOff val="40000"/>
                          </a:schemeClr>
                        </a:buClr>
                        <a:buFont typeface="Wingdings" pitchFamily="2" charset="2"/>
                        <a:buChar char="§"/>
                      </a:pPr>
                      <a:r>
                        <a:rPr lang="en-IN" sz="1300" b="0" i="0" baseline="0" dirty="0" smtClean="0">
                          <a:solidFill>
                            <a:schemeClr val="dk1"/>
                          </a:solidFill>
                          <a:latin typeface="+mn-lt"/>
                          <a:ea typeface="+mn-ea"/>
                          <a:cs typeface="+mn-cs"/>
                        </a:rPr>
                        <a:t>  This process will ensure that the IT database will always stay up to date and contain all the newly created Housing </a:t>
                      </a:r>
                    </a:p>
                    <a:p>
                      <a:pPr marL="0" algn="l" defTabSz="914400" rtl="0" eaLnBrk="1" latinLnBrk="0" hangingPunct="1">
                        <a:buClr>
                          <a:schemeClr val="tx2">
                            <a:lumMod val="60000"/>
                            <a:lumOff val="40000"/>
                          </a:schemeClr>
                        </a:buClr>
                        <a:buFont typeface="Wingdings" pitchFamily="2" charset="2"/>
                        <a:buNone/>
                      </a:pPr>
                      <a:r>
                        <a:rPr lang="en-IN" sz="1300" b="0" i="0" baseline="0" dirty="0" smtClean="0">
                          <a:solidFill>
                            <a:schemeClr val="dk1"/>
                          </a:solidFill>
                          <a:latin typeface="+mn-lt"/>
                          <a:ea typeface="+mn-ea"/>
                          <a:cs typeface="+mn-cs"/>
                        </a:rPr>
                        <a:t>    Societies as Sections.</a:t>
                      </a:r>
                      <a:endParaRPr lang="en-IN" sz="1300" b="1" i="0" kern="1200" dirty="0" smtClean="0">
                        <a:solidFill>
                          <a:schemeClr val="accent1">
                            <a:lumMod val="75000"/>
                          </a:schemeClr>
                        </a:solidFill>
                        <a:latin typeface="+mn-lt"/>
                        <a:ea typeface="+mn-ea"/>
                        <a:cs typeface="+mn-cs"/>
                      </a:endParaRPr>
                    </a:p>
                  </a:txBody>
                  <a:tcPr>
                    <a:solidFill>
                      <a:schemeClr val="accent1">
                        <a:lumMod val="20000"/>
                        <a:lumOff val="80000"/>
                      </a:schemeClr>
                    </a:solidFill>
                  </a:tcPr>
                </a:tc>
              </a:tr>
            </a:tbl>
          </a:graphicData>
        </a:graphic>
      </p:graphicFrame>
      <p:sp>
        <p:nvSpPr>
          <p:cNvPr id="8" name="TextBox 7">
            <a:hlinkClick r:id="rId3" action="ppaction://hlinksldjump"/>
          </p:cNvPr>
          <p:cNvSpPr txBox="1"/>
          <p:nvPr/>
        </p:nvSpPr>
        <p:spPr>
          <a:xfrm>
            <a:off x="7543800" y="6417254"/>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0"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42407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3"/>
          <p:cNvSpPr txBox="1"/>
          <p:nvPr/>
        </p:nvSpPr>
        <p:spPr>
          <a:xfrm>
            <a:off x="2438400" y="1752600"/>
            <a:ext cx="1066800" cy="457200"/>
          </a:xfrm>
          <a:prstGeom prst="rect">
            <a:avLst/>
          </a:prstGeom>
          <a:solidFill>
            <a:schemeClr val="lt1"/>
          </a:solidFill>
          <a:ln w="317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IN" sz="1300" dirty="0" smtClean="0">
                <a:solidFill>
                  <a:prstClr val="black"/>
                </a:solidFill>
              </a:rPr>
              <a:t>Six Separate Applications</a:t>
            </a:r>
            <a:endParaRPr lang="en-IN" sz="1300" b="1" dirty="0">
              <a:solidFill>
                <a:prstClr val="black"/>
              </a:solidFill>
            </a:endParaRPr>
          </a:p>
        </p:txBody>
      </p:sp>
      <p:sp>
        <p:nvSpPr>
          <p:cNvPr id="8" name="TextBox 7"/>
          <p:cNvSpPr txBox="1"/>
          <p:nvPr/>
        </p:nvSpPr>
        <p:spPr>
          <a:xfrm>
            <a:off x="236808" y="304800"/>
            <a:ext cx="8686800" cy="400110"/>
          </a:xfrm>
          <a:prstGeom prst="rect">
            <a:avLst/>
          </a:prstGeom>
          <a:noFill/>
        </p:spPr>
        <p:txBody>
          <a:bodyPr wrap="square" rtlCol="0">
            <a:spAutoFit/>
          </a:bodyPr>
          <a:lstStyle/>
          <a:p>
            <a:pPr algn="ctr"/>
            <a:r>
              <a:rPr lang="en-IN" sz="2000" b="1" dirty="0" smtClean="0">
                <a:solidFill>
                  <a:srgbClr val="558ED5"/>
                </a:solidFill>
              </a:rPr>
              <a:t>5 a) Current System: A Citizen needs to submit up to 6 Separate Applications </a:t>
            </a:r>
          </a:p>
        </p:txBody>
      </p:sp>
      <p:graphicFrame>
        <p:nvGraphicFramePr>
          <p:cNvPr id="9" name="Table 8"/>
          <p:cNvGraphicFramePr>
            <a:graphicFrameLocks noGrp="1"/>
          </p:cNvGraphicFramePr>
          <p:nvPr>
            <p:extLst>
              <p:ext uri="{D42A27DB-BD31-4B8C-83A1-F6EECF244321}">
                <p14:modId xmlns:p14="http://schemas.microsoft.com/office/powerpoint/2010/main" xmlns="" val="2948775106"/>
              </p:ext>
            </p:extLst>
          </p:nvPr>
        </p:nvGraphicFramePr>
        <p:xfrm>
          <a:off x="381000" y="3200400"/>
          <a:ext cx="8458200" cy="685800"/>
        </p:xfrm>
        <a:graphic>
          <a:graphicData uri="http://schemas.openxmlformats.org/drawingml/2006/table">
            <a:tbl>
              <a:tblPr firstRow="1" bandRow="1">
                <a:tableStyleId>{5C22544A-7EE6-4342-B048-85BDC9FD1C3A}</a:tableStyleId>
              </a:tblPr>
              <a:tblGrid>
                <a:gridCol w="8458200"/>
              </a:tblGrid>
              <a:tr h="685800">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lang="en-IN" sz="1300" b="0" baseline="0" dirty="0" smtClean="0">
                          <a:solidFill>
                            <a:schemeClr val="tx1"/>
                          </a:solidFill>
                        </a:rPr>
                        <a:t> </a:t>
                      </a:r>
                      <a:r>
                        <a:rPr lang="en-IN" sz="1300" b="0" dirty="0" smtClean="0">
                          <a:solidFill>
                            <a:schemeClr val="tx1"/>
                          </a:solidFill>
                        </a:rPr>
                        <a:t>Let us understand this with an example. A person is enrolled in all 3 types of constituencies - General Voter, Teacher and Graduate. He changes his address and wants to move his Voter Registration to his new area of residence.</a:t>
                      </a:r>
                    </a:p>
                    <a:p>
                      <a:r>
                        <a:rPr lang="en-IN" sz="1300" b="0" dirty="0" smtClean="0">
                          <a:solidFill>
                            <a:schemeClr val="tx1"/>
                          </a:solidFill>
                        </a:rPr>
                        <a:t>In the current </a:t>
                      </a:r>
                      <a:r>
                        <a:rPr lang="en-IN" sz="1300" b="1" i="0" kern="1200" dirty="0" smtClean="0">
                          <a:solidFill>
                            <a:schemeClr val="accent1">
                              <a:lumMod val="75000"/>
                            </a:schemeClr>
                          </a:solidFill>
                          <a:latin typeface="+mn-lt"/>
                          <a:ea typeface="+mn-ea"/>
                          <a:cs typeface="+mn-cs"/>
                        </a:rPr>
                        <a:t>Paper Application form based </a:t>
                      </a:r>
                      <a:r>
                        <a:rPr lang="en-IN" sz="1300" b="0" dirty="0" smtClean="0">
                          <a:solidFill>
                            <a:schemeClr val="tx1"/>
                          </a:solidFill>
                        </a:rPr>
                        <a:t>system, he will have to submit </a:t>
                      </a:r>
                      <a:r>
                        <a:rPr lang="en-IN" sz="1300" b="1" i="0" kern="1200" dirty="0" smtClean="0">
                          <a:solidFill>
                            <a:schemeClr val="accent1">
                              <a:lumMod val="75000"/>
                            </a:schemeClr>
                          </a:solidFill>
                          <a:latin typeface="+mn-lt"/>
                          <a:ea typeface="+mn-ea"/>
                          <a:cs typeface="+mn-cs"/>
                        </a:rPr>
                        <a:t>6 Application Forms</a:t>
                      </a:r>
                      <a:r>
                        <a:rPr lang="en-IN" sz="1300" b="0" i="0" kern="1200" baseline="0" dirty="0" smtClean="0">
                          <a:solidFill>
                            <a:schemeClr val="dk1"/>
                          </a:solidFill>
                          <a:latin typeface="+mn-lt"/>
                          <a:ea typeface="+mn-ea"/>
                          <a:cs typeface="+mn-cs"/>
                        </a:rPr>
                        <a:t> -</a:t>
                      </a:r>
                      <a:endParaRPr lang="en-IN" sz="1300" b="0" i="0" kern="1200" dirty="0" smtClean="0">
                        <a:solidFill>
                          <a:schemeClr val="tx1"/>
                        </a:solidFill>
                        <a:latin typeface="+mn-lt"/>
                        <a:ea typeface="+mn-ea"/>
                        <a:cs typeface="+mn-cs"/>
                      </a:endParaRPr>
                    </a:p>
                  </a:txBody>
                  <a:tcPr>
                    <a:solidFill>
                      <a:schemeClr val="accent1">
                        <a:lumMod val="20000"/>
                        <a:lumOff val="80000"/>
                      </a:schemeClr>
                    </a:solidFill>
                  </a:tcPr>
                </a:tc>
              </a:tr>
            </a:tbl>
          </a:graphicData>
        </a:graphic>
      </p:graphicFrame>
      <p:pic>
        <p:nvPicPr>
          <p:cNvPr id="11" name="Picture 10"/>
          <p:cNvPicPr>
            <a:picLocks noChangeAspect="1" noChangeArrowheads="1"/>
          </p:cNvPicPr>
          <p:nvPr/>
        </p:nvPicPr>
        <p:blipFill>
          <a:blip r:embed="rId2" cstate="print"/>
          <a:srcRect/>
          <a:stretch>
            <a:fillRect/>
          </a:stretch>
        </p:blipFill>
        <p:spPr bwMode="auto">
          <a:xfrm>
            <a:off x="3619500" y="1066800"/>
            <a:ext cx="2247900" cy="1778967"/>
          </a:xfrm>
          <a:prstGeom prst="rect">
            <a:avLst/>
          </a:prstGeom>
          <a:noFill/>
        </p:spPr>
      </p:pic>
      <p:graphicFrame>
        <p:nvGraphicFramePr>
          <p:cNvPr id="10" name="Table 9"/>
          <p:cNvGraphicFramePr>
            <a:graphicFrameLocks noGrp="1"/>
          </p:cNvGraphicFramePr>
          <p:nvPr/>
        </p:nvGraphicFramePr>
        <p:xfrm>
          <a:off x="381000" y="4038600"/>
          <a:ext cx="8458200" cy="487680"/>
        </p:xfrm>
        <a:graphic>
          <a:graphicData uri="http://schemas.openxmlformats.org/drawingml/2006/table">
            <a:tbl>
              <a:tblPr firstRow="1" bandRow="1">
                <a:tableStyleId>{5C22544A-7EE6-4342-B048-85BDC9FD1C3A}</a:tableStyleId>
              </a:tblPr>
              <a:tblGrid>
                <a:gridCol w="8458200"/>
              </a:tblGrid>
              <a:tr h="457200">
                <a:tc>
                  <a:txBody>
                    <a:bodyPr/>
                    <a:lstStyle/>
                    <a:p>
                      <a:pPr>
                        <a:buClr>
                          <a:srgbClr val="558ED5"/>
                        </a:buClr>
                        <a:buFont typeface="Wingdings" pitchFamily="2" charset="2"/>
                        <a:buChar char="§"/>
                      </a:pPr>
                      <a:r>
                        <a:rPr lang="en-IN" sz="1300" baseline="0" dirty="0" smtClean="0"/>
                        <a:t>  </a:t>
                      </a:r>
                      <a:r>
                        <a:rPr lang="en-IN" sz="1300" b="1" i="0" kern="1200" dirty="0" smtClean="0">
                          <a:solidFill>
                            <a:schemeClr val="accent1">
                              <a:lumMod val="75000"/>
                            </a:schemeClr>
                          </a:solidFill>
                          <a:latin typeface="+mn-lt"/>
                          <a:ea typeface="+mn-ea"/>
                          <a:cs typeface="+mn-cs"/>
                        </a:rPr>
                        <a:t>3 </a:t>
                      </a:r>
                      <a:r>
                        <a:rPr lang="en-IN" sz="1300" b="0" dirty="0" smtClean="0">
                          <a:solidFill>
                            <a:schemeClr val="tx1"/>
                          </a:solidFill>
                        </a:rPr>
                        <a:t>Application Forms </a:t>
                      </a:r>
                      <a:r>
                        <a:rPr lang="en-IN" sz="1300" b="1" i="0" kern="1200" dirty="0" smtClean="0">
                          <a:solidFill>
                            <a:schemeClr val="accent1">
                              <a:lumMod val="75000"/>
                            </a:schemeClr>
                          </a:solidFill>
                          <a:latin typeface="+mn-lt"/>
                          <a:ea typeface="+mn-ea"/>
                          <a:cs typeface="+mn-cs"/>
                        </a:rPr>
                        <a:t>to get his name Added </a:t>
                      </a:r>
                      <a:r>
                        <a:rPr lang="en-IN" sz="1300" b="0" dirty="0" smtClean="0">
                          <a:solidFill>
                            <a:schemeClr val="tx1"/>
                          </a:solidFill>
                        </a:rPr>
                        <a:t>in the Voter list of General Voter, Teacher and Graduate constituencies as per his New Address.</a:t>
                      </a:r>
                    </a:p>
                  </a:txBody>
                  <a:tcPr>
                    <a:solidFill>
                      <a:schemeClr val="accent1">
                        <a:lumMod val="20000"/>
                        <a:lumOff val="80000"/>
                      </a:schemeClr>
                    </a:solidFill>
                  </a:tcPr>
                </a:tc>
              </a:tr>
            </a:tbl>
          </a:graphicData>
        </a:graphic>
      </p:graphicFrame>
      <p:graphicFrame>
        <p:nvGraphicFramePr>
          <p:cNvPr id="12" name="Table 11"/>
          <p:cNvGraphicFramePr>
            <a:graphicFrameLocks noGrp="1"/>
          </p:cNvGraphicFramePr>
          <p:nvPr/>
        </p:nvGraphicFramePr>
        <p:xfrm>
          <a:off x="381000" y="4724400"/>
          <a:ext cx="8458200" cy="487680"/>
        </p:xfrm>
        <a:graphic>
          <a:graphicData uri="http://schemas.openxmlformats.org/drawingml/2006/table">
            <a:tbl>
              <a:tblPr firstRow="1" bandRow="1">
                <a:tableStyleId>{5C22544A-7EE6-4342-B048-85BDC9FD1C3A}</a:tableStyleId>
              </a:tblPr>
              <a:tblGrid>
                <a:gridCol w="8458200"/>
              </a:tblGrid>
              <a:tr h="457200">
                <a:tc>
                  <a:txBody>
                    <a:bodyPr/>
                    <a:lstStyle/>
                    <a:p>
                      <a:pPr>
                        <a:buClr>
                          <a:srgbClr val="558ED5"/>
                        </a:buClr>
                        <a:buFont typeface="Wingdings" pitchFamily="2" charset="2"/>
                        <a:buChar char="§"/>
                      </a:pPr>
                      <a:r>
                        <a:rPr lang="en-IN" sz="1300" baseline="0" dirty="0" smtClean="0"/>
                        <a:t>  </a:t>
                      </a:r>
                      <a:r>
                        <a:rPr lang="en-IN" sz="1300" b="1" i="0" kern="1200" dirty="0" smtClean="0">
                          <a:solidFill>
                            <a:schemeClr val="accent1">
                              <a:lumMod val="75000"/>
                            </a:schemeClr>
                          </a:solidFill>
                          <a:latin typeface="+mn-lt"/>
                          <a:ea typeface="+mn-ea"/>
                          <a:cs typeface="+mn-cs"/>
                        </a:rPr>
                        <a:t>3</a:t>
                      </a:r>
                      <a:r>
                        <a:rPr lang="en-IN" sz="1300" dirty="0" smtClean="0"/>
                        <a:t> </a:t>
                      </a:r>
                      <a:r>
                        <a:rPr lang="en-IN" sz="1300" b="0" dirty="0" smtClean="0">
                          <a:solidFill>
                            <a:schemeClr val="tx1"/>
                          </a:solidFill>
                        </a:rPr>
                        <a:t>Application Forms </a:t>
                      </a:r>
                      <a:r>
                        <a:rPr lang="en-IN" sz="1300" b="1" i="0" kern="1200" dirty="0" smtClean="0">
                          <a:solidFill>
                            <a:schemeClr val="accent1">
                              <a:lumMod val="75000"/>
                            </a:schemeClr>
                          </a:solidFill>
                          <a:latin typeface="+mn-lt"/>
                          <a:ea typeface="+mn-ea"/>
                          <a:cs typeface="+mn-cs"/>
                        </a:rPr>
                        <a:t>to get his name Deleted </a:t>
                      </a:r>
                      <a:r>
                        <a:rPr lang="en-IN" sz="1300" b="0" dirty="0" smtClean="0">
                          <a:solidFill>
                            <a:schemeClr val="tx1"/>
                          </a:solidFill>
                        </a:rPr>
                        <a:t>from the voter list of General Voter, Teacher and Graduate constituencies; in which he was registered earlier.</a:t>
                      </a:r>
                      <a:endParaRPr lang="en-IN" sz="1300" b="0" i="0" kern="1200" dirty="0" smtClean="0">
                        <a:solidFill>
                          <a:schemeClr val="tx1"/>
                        </a:solidFill>
                        <a:latin typeface="+mn-lt"/>
                        <a:ea typeface="+mn-ea"/>
                        <a:cs typeface="+mn-cs"/>
                      </a:endParaRPr>
                    </a:p>
                  </a:txBody>
                  <a:tcPr>
                    <a:solidFill>
                      <a:schemeClr val="accent1">
                        <a:lumMod val="20000"/>
                        <a:lumOff val="80000"/>
                      </a:schemeClr>
                    </a:solidFill>
                  </a:tcPr>
                </a:tc>
              </a:tr>
            </a:tbl>
          </a:graphicData>
        </a:graphic>
      </p:graphicFrame>
      <p:graphicFrame>
        <p:nvGraphicFramePr>
          <p:cNvPr id="13" name="Table 12"/>
          <p:cNvGraphicFramePr>
            <a:graphicFrameLocks noGrp="1"/>
          </p:cNvGraphicFramePr>
          <p:nvPr/>
        </p:nvGraphicFramePr>
        <p:xfrm>
          <a:off x="381000" y="5486400"/>
          <a:ext cx="8458200" cy="487680"/>
        </p:xfrm>
        <a:graphic>
          <a:graphicData uri="http://schemas.openxmlformats.org/drawingml/2006/table">
            <a:tbl>
              <a:tblPr firstRow="1" bandRow="1">
                <a:tableStyleId>{5C22544A-7EE6-4342-B048-85BDC9FD1C3A}</a:tableStyleId>
              </a:tblPr>
              <a:tblGrid>
                <a:gridCol w="8458200"/>
              </a:tblGrid>
              <a:tr h="457200">
                <a:tc>
                  <a:txBody>
                    <a:bodyPr/>
                    <a:lstStyle/>
                    <a:p>
                      <a:pPr>
                        <a:buClr>
                          <a:srgbClr val="558ED5"/>
                        </a:buClr>
                        <a:buFont typeface="Wingdings" pitchFamily="2" charset="2"/>
                        <a:buChar char="§"/>
                      </a:pPr>
                      <a:r>
                        <a:rPr lang="en-IN" sz="1300" b="0" dirty="0" smtClean="0">
                          <a:solidFill>
                            <a:schemeClr val="tx1"/>
                          </a:solidFill>
                        </a:rPr>
                        <a:t>  Due to this </a:t>
                      </a:r>
                      <a:r>
                        <a:rPr lang="en-IN" sz="1300" b="1" i="0" kern="1200" dirty="0" smtClean="0">
                          <a:solidFill>
                            <a:schemeClr val="accent1">
                              <a:lumMod val="75000"/>
                            </a:schemeClr>
                          </a:solidFill>
                          <a:latin typeface="+mn-lt"/>
                          <a:ea typeface="+mn-ea"/>
                          <a:cs typeface="+mn-cs"/>
                        </a:rPr>
                        <a:t>complicated</a:t>
                      </a:r>
                      <a:r>
                        <a:rPr lang="en-IN" sz="1300" dirty="0" smtClean="0"/>
                        <a:t> </a:t>
                      </a:r>
                      <a:r>
                        <a:rPr lang="en-IN" sz="1300" b="0" dirty="0" smtClean="0">
                          <a:solidFill>
                            <a:schemeClr val="tx1"/>
                          </a:solidFill>
                        </a:rPr>
                        <a:t>process,</a:t>
                      </a:r>
                      <a:r>
                        <a:rPr lang="en-IN" sz="1300" b="0" baseline="0" dirty="0" smtClean="0">
                          <a:solidFill>
                            <a:schemeClr val="tx1"/>
                          </a:solidFill>
                        </a:rPr>
                        <a:t> c</a:t>
                      </a:r>
                      <a:r>
                        <a:rPr lang="en-IN" sz="1300" b="0" dirty="0" smtClean="0">
                          <a:solidFill>
                            <a:schemeClr val="tx1"/>
                          </a:solidFill>
                        </a:rPr>
                        <a:t>urrently </a:t>
                      </a:r>
                      <a:r>
                        <a:rPr lang="en-IN" sz="1300" b="1" i="0" kern="1200" dirty="0" smtClean="0">
                          <a:solidFill>
                            <a:schemeClr val="accent1">
                              <a:lumMod val="75000"/>
                            </a:schemeClr>
                          </a:solidFill>
                          <a:latin typeface="+mn-lt"/>
                          <a:ea typeface="+mn-ea"/>
                          <a:cs typeface="+mn-cs"/>
                        </a:rPr>
                        <a:t>only a very small percentage </a:t>
                      </a:r>
                      <a:r>
                        <a:rPr lang="en-IN" sz="1300" b="0" dirty="0" smtClean="0">
                          <a:solidFill>
                            <a:schemeClr val="tx1"/>
                          </a:solidFill>
                        </a:rPr>
                        <a:t>of Eligible Citizens enrol for Teacher and Graduate Constituencies.</a:t>
                      </a:r>
                      <a:endParaRPr lang="en-IN" sz="1300" b="0" i="0" kern="1200" dirty="0" smtClean="0">
                        <a:solidFill>
                          <a:schemeClr val="tx1"/>
                        </a:solidFill>
                        <a:latin typeface="+mn-lt"/>
                        <a:ea typeface="+mn-ea"/>
                        <a:cs typeface="+mn-cs"/>
                      </a:endParaRPr>
                    </a:p>
                  </a:txBody>
                  <a:tcPr>
                    <a:solidFill>
                      <a:schemeClr val="accent1">
                        <a:lumMod val="20000"/>
                        <a:lumOff val="80000"/>
                      </a:schemeClr>
                    </a:solidFill>
                  </a:tcPr>
                </a:tc>
              </a:tr>
            </a:tbl>
          </a:graphicData>
        </a:graphic>
      </p:graphicFrame>
      <p:sp>
        <p:nvSpPr>
          <p:cNvPr id="14"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3086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3"/>
          <p:cNvSpPr txBox="1"/>
          <p:nvPr/>
        </p:nvSpPr>
        <p:spPr>
          <a:xfrm>
            <a:off x="2590800" y="1981200"/>
            <a:ext cx="1219200" cy="457200"/>
          </a:xfrm>
          <a:prstGeom prst="rect">
            <a:avLst/>
          </a:prstGeom>
          <a:solidFill>
            <a:schemeClr val="lt1"/>
          </a:solidFill>
          <a:ln w="317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300" dirty="0" smtClean="0">
                <a:solidFill>
                  <a:prstClr val="black"/>
                </a:solidFill>
              </a:rPr>
              <a:t>One Combined Application</a:t>
            </a:r>
            <a:endParaRPr lang="en-IN" sz="1300" b="1" dirty="0">
              <a:solidFill>
                <a:prstClr val="black"/>
              </a:solidFill>
            </a:endParaRPr>
          </a:p>
        </p:txBody>
      </p:sp>
      <p:sp>
        <p:nvSpPr>
          <p:cNvPr id="5" name="TextBox 4"/>
          <p:cNvSpPr txBox="1"/>
          <p:nvPr/>
        </p:nvSpPr>
        <p:spPr>
          <a:xfrm>
            <a:off x="236808" y="361890"/>
            <a:ext cx="8686800" cy="384721"/>
          </a:xfrm>
          <a:prstGeom prst="rect">
            <a:avLst/>
          </a:prstGeom>
          <a:noFill/>
        </p:spPr>
        <p:txBody>
          <a:bodyPr wrap="square" rtlCol="0">
            <a:spAutoFit/>
          </a:bodyPr>
          <a:lstStyle/>
          <a:p>
            <a:pPr algn="ctr"/>
            <a:r>
              <a:rPr lang="en-IN" sz="1900" b="1" dirty="0" smtClean="0">
                <a:solidFill>
                  <a:srgbClr val="558ED5"/>
                </a:solidFill>
              </a:rPr>
              <a:t>5 b) New System: Just 1 Application Form will Process All Requirements of a Citizen </a:t>
            </a:r>
          </a:p>
        </p:txBody>
      </p:sp>
      <p:pic>
        <p:nvPicPr>
          <p:cNvPr id="8" name="Picture 7"/>
          <p:cNvPicPr>
            <a:picLocks noChangeAspect="1" noChangeArrowheads="1"/>
          </p:cNvPicPr>
          <p:nvPr/>
        </p:nvPicPr>
        <p:blipFill>
          <a:blip r:embed="rId2" cstate="print"/>
          <a:srcRect/>
          <a:stretch>
            <a:fillRect/>
          </a:stretch>
        </p:blipFill>
        <p:spPr bwMode="auto">
          <a:xfrm>
            <a:off x="3875578" y="1143000"/>
            <a:ext cx="1300162" cy="2060338"/>
          </a:xfrm>
          <a:prstGeom prst="rect">
            <a:avLst/>
          </a:prstGeom>
          <a:noFill/>
        </p:spPr>
      </p:pic>
      <p:graphicFrame>
        <p:nvGraphicFramePr>
          <p:cNvPr id="9" name="Table 8"/>
          <p:cNvGraphicFramePr>
            <a:graphicFrameLocks noGrp="1"/>
          </p:cNvGraphicFramePr>
          <p:nvPr/>
        </p:nvGraphicFramePr>
        <p:xfrm>
          <a:off x="381000" y="4572000"/>
          <a:ext cx="8458200" cy="1143000"/>
        </p:xfrm>
        <a:graphic>
          <a:graphicData uri="http://schemas.openxmlformats.org/drawingml/2006/table">
            <a:tbl>
              <a:tblPr firstRow="1" bandRow="1">
                <a:tableStyleId>{5C22544A-7EE6-4342-B048-85BDC9FD1C3A}</a:tableStyleId>
              </a:tblPr>
              <a:tblGrid>
                <a:gridCol w="8458200"/>
              </a:tblGrid>
              <a:tr h="1143000">
                <a:tc>
                  <a:txBody>
                    <a:bodyPr/>
                    <a:lstStyle/>
                    <a:p>
                      <a:pPr>
                        <a:buClr>
                          <a:srgbClr val="558ED5"/>
                        </a:buClr>
                        <a:buFont typeface="Wingdings" pitchFamily="2" charset="2"/>
                        <a:buChar char="§"/>
                      </a:pPr>
                      <a:r>
                        <a:rPr lang="en-IN" sz="1300" baseline="0" dirty="0" smtClean="0"/>
                        <a:t>  </a:t>
                      </a:r>
                      <a:r>
                        <a:rPr lang="en-IN" sz="1300" b="0" dirty="0" smtClean="0">
                          <a:solidFill>
                            <a:schemeClr val="tx1"/>
                          </a:solidFill>
                        </a:rPr>
                        <a:t>Also, the New IT based System will </a:t>
                      </a:r>
                      <a:r>
                        <a:rPr lang="en-IN" sz="1300" b="1" i="0" kern="1200" dirty="0" smtClean="0">
                          <a:solidFill>
                            <a:schemeClr val="accent1">
                              <a:lumMod val="75000"/>
                            </a:schemeClr>
                          </a:solidFill>
                          <a:latin typeface="+mn-lt"/>
                          <a:ea typeface="+mn-ea"/>
                          <a:cs typeface="+mn-cs"/>
                        </a:rPr>
                        <a:t>Remove all Duplication of Effort </a:t>
                      </a:r>
                      <a:r>
                        <a:rPr lang="en-IN" sz="1300" b="0" dirty="0" smtClean="0">
                          <a:solidFill>
                            <a:schemeClr val="tx1"/>
                          </a:solidFill>
                        </a:rPr>
                        <a:t>in the process, for e.g. manual verification of forms, </a:t>
                      </a:r>
                    </a:p>
                    <a:p>
                      <a:pPr>
                        <a:buClr>
                          <a:srgbClr val="558ED5"/>
                        </a:buClr>
                        <a:buFont typeface="Wingdings" pitchFamily="2" charset="2"/>
                        <a:buNone/>
                      </a:pPr>
                      <a:r>
                        <a:rPr lang="en-IN" sz="1300" b="0" baseline="0" dirty="0" smtClean="0">
                          <a:solidFill>
                            <a:schemeClr val="tx1"/>
                          </a:solidFill>
                        </a:rPr>
                        <a:t>    </a:t>
                      </a:r>
                      <a:r>
                        <a:rPr lang="en-IN" sz="1300" b="0" dirty="0" smtClean="0">
                          <a:solidFill>
                            <a:schemeClr val="tx1"/>
                          </a:solidFill>
                        </a:rPr>
                        <a:t>copying data from paper form to other formats.</a:t>
                      </a:r>
                    </a:p>
                    <a:p>
                      <a:endParaRPr lang="en-IN" sz="1300" dirty="0" smtClean="0"/>
                    </a:p>
                    <a:p>
                      <a:r>
                        <a:rPr lang="en-IN" sz="1300" b="0" dirty="0" smtClean="0">
                          <a:solidFill>
                            <a:schemeClr val="tx1"/>
                          </a:solidFill>
                        </a:rPr>
                        <a:t>   This will </a:t>
                      </a:r>
                      <a:r>
                        <a:rPr lang="en-IN" sz="1300" b="1" i="0" kern="1200" dirty="0" smtClean="0">
                          <a:solidFill>
                            <a:schemeClr val="accent1">
                              <a:lumMod val="75000"/>
                            </a:schemeClr>
                          </a:solidFill>
                          <a:latin typeface="+mn-lt"/>
                          <a:ea typeface="+mn-ea"/>
                          <a:cs typeface="+mn-cs"/>
                        </a:rPr>
                        <a:t>Drastically reduce the effort required by Election Department to process the application form(s) </a:t>
                      </a:r>
                      <a:r>
                        <a:rPr lang="en-IN" sz="1300" b="0" dirty="0" smtClean="0">
                          <a:solidFill>
                            <a:schemeClr val="tx1"/>
                          </a:solidFill>
                        </a:rPr>
                        <a:t>of a citizen. In  </a:t>
                      </a:r>
                    </a:p>
                    <a:p>
                      <a:r>
                        <a:rPr lang="en-IN" sz="1300" b="0" dirty="0" smtClean="0">
                          <a:solidFill>
                            <a:schemeClr val="tx1"/>
                          </a:solidFill>
                        </a:rPr>
                        <a:t>    fact </a:t>
                      </a:r>
                      <a:r>
                        <a:rPr lang="en-IN" sz="1300" b="1" i="0" kern="1200" dirty="0" smtClean="0">
                          <a:solidFill>
                            <a:schemeClr val="accent1">
                              <a:lumMod val="75000"/>
                            </a:schemeClr>
                          </a:solidFill>
                          <a:latin typeface="+mn-lt"/>
                          <a:ea typeface="+mn-ea"/>
                          <a:cs typeface="+mn-cs"/>
                        </a:rPr>
                        <a:t>85% less effort </a:t>
                      </a:r>
                      <a:r>
                        <a:rPr lang="en-IN" sz="1300" b="0" dirty="0" smtClean="0">
                          <a:solidFill>
                            <a:schemeClr val="tx1"/>
                          </a:solidFill>
                        </a:rPr>
                        <a:t>will be required as</a:t>
                      </a:r>
                      <a:r>
                        <a:rPr lang="en-IN" sz="1300" b="0" baseline="0" dirty="0" smtClean="0">
                          <a:solidFill>
                            <a:schemeClr val="tx1"/>
                          </a:solidFill>
                        </a:rPr>
                        <a:t> compared to </a:t>
                      </a:r>
                      <a:r>
                        <a:rPr lang="en-IN" sz="1300" b="0" dirty="0" smtClean="0">
                          <a:solidFill>
                            <a:schemeClr val="tx1"/>
                          </a:solidFill>
                        </a:rPr>
                        <a:t>current system</a:t>
                      </a:r>
                      <a:r>
                        <a:rPr lang="en-IN" sz="1300" b="1" i="0" kern="1200" baseline="0" dirty="0" smtClean="0">
                          <a:solidFill>
                            <a:schemeClr val="accent1">
                              <a:lumMod val="75000"/>
                            </a:schemeClr>
                          </a:solidFill>
                          <a:latin typeface="+mn-lt"/>
                          <a:ea typeface="+mn-ea"/>
                          <a:cs typeface="+mn-cs"/>
                        </a:rPr>
                        <a:t>(See Table on Next Page)</a:t>
                      </a:r>
                      <a:endParaRPr lang="en-IN" sz="1300" dirty="0" smtClean="0"/>
                    </a:p>
                  </a:txBody>
                  <a:tcPr>
                    <a:solidFill>
                      <a:schemeClr val="accent1">
                        <a:lumMod val="20000"/>
                        <a:lumOff val="80000"/>
                      </a:schemeClr>
                    </a:solidFill>
                  </a:tcPr>
                </a:tc>
              </a:tr>
            </a:tbl>
          </a:graphicData>
        </a:graphic>
      </p:graphicFrame>
      <p:graphicFrame>
        <p:nvGraphicFramePr>
          <p:cNvPr id="10" name="Table 9"/>
          <p:cNvGraphicFramePr>
            <a:graphicFrameLocks noGrp="1"/>
          </p:cNvGraphicFramePr>
          <p:nvPr/>
        </p:nvGraphicFramePr>
        <p:xfrm>
          <a:off x="381000" y="3581400"/>
          <a:ext cx="8458200" cy="685800"/>
        </p:xfrm>
        <a:graphic>
          <a:graphicData uri="http://schemas.openxmlformats.org/drawingml/2006/table">
            <a:tbl>
              <a:tblPr firstRow="1" bandRow="1">
                <a:tableStyleId>{5C22544A-7EE6-4342-B048-85BDC9FD1C3A}</a:tableStyleId>
              </a:tblPr>
              <a:tblGrid>
                <a:gridCol w="8458200"/>
              </a:tblGrid>
              <a:tr h="685800">
                <a:tc>
                  <a:txBody>
                    <a:bodyPr/>
                    <a:lstStyle/>
                    <a:p>
                      <a:pPr>
                        <a:buClr>
                          <a:srgbClr val="558ED5"/>
                        </a:buClr>
                        <a:buFont typeface="Wingdings" pitchFamily="2" charset="2"/>
                        <a:buChar char="§"/>
                      </a:pPr>
                      <a:r>
                        <a:rPr lang="en-IN" sz="1300" dirty="0" smtClean="0"/>
                        <a:t>  </a:t>
                      </a:r>
                      <a:r>
                        <a:rPr lang="en-IN" sz="1300" b="0" dirty="0" smtClean="0">
                          <a:solidFill>
                            <a:schemeClr val="tx1"/>
                          </a:solidFill>
                        </a:rPr>
                        <a:t>In the Proposed New IT based system, he will have to submit</a:t>
                      </a:r>
                      <a:r>
                        <a:rPr lang="en-IN" sz="1300" dirty="0" smtClean="0">
                          <a:solidFill>
                            <a:schemeClr val="tx1"/>
                          </a:solidFill>
                        </a:rPr>
                        <a:t> </a:t>
                      </a:r>
                      <a:r>
                        <a:rPr lang="en-IN" sz="1300" b="1" i="0" kern="1200" dirty="0" smtClean="0">
                          <a:solidFill>
                            <a:schemeClr val="accent1">
                              <a:lumMod val="75000"/>
                            </a:schemeClr>
                          </a:solidFill>
                          <a:latin typeface="+mn-lt"/>
                          <a:ea typeface="+mn-ea"/>
                          <a:cs typeface="+mn-cs"/>
                        </a:rPr>
                        <a:t>just one Application form for all these 6 activities.</a:t>
                      </a:r>
                    </a:p>
                    <a:p>
                      <a:pPr>
                        <a:buClr>
                          <a:srgbClr val="558ED5"/>
                        </a:buClr>
                        <a:buFont typeface="Wingdings" pitchFamily="2" charset="2"/>
                        <a:buNone/>
                      </a:pPr>
                      <a:r>
                        <a:rPr lang="en-IN" sz="1300" b="1" i="0" kern="1200" baseline="0" dirty="0" smtClean="0">
                          <a:solidFill>
                            <a:schemeClr val="accent1">
                              <a:lumMod val="75000"/>
                            </a:schemeClr>
                          </a:solidFill>
                          <a:latin typeface="+mn-lt"/>
                          <a:ea typeface="+mn-ea"/>
                          <a:cs typeface="+mn-cs"/>
                        </a:rPr>
                        <a:t>    </a:t>
                      </a:r>
                      <a:r>
                        <a:rPr lang="en-IN" sz="1300" b="0" dirty="0" smtClean="0">
                          <a:solidFill>
                            <a:schemeClr val="tx1"/>
                          </a:solidFill>
                        </a:rPr>
                        <a:t>Such an easy and convenient system will ensure that </a:t>
                      </a:r>
                      <a:r>
                        <a:rPr lang="en-IN" sz="1300" b="1" i="0" kern="1200" dirty="0" smtClean="0">
                          <a:solidFill>
                            <a:schemeClr val="accent1">
                              <a:lumMod val="75000"/>
                            </a:schemeClr>
                          </a:solidFill>
                          <a:latin typeface="+mn-lt"/>
                          <a:ea typeface="+mn-ea"/>
                          <a:cs typeface="+mn-cs"/>
                        </a:rPr>
                        <a:t>all Eligible Citizens will get registered </a:t>
                      </a:r>
                      <a:r>
                        <a:rPr lang="en-IN" sz="1300" b="0" dirty="0" smtClean="0">
                          <a:solidFill>
                            <a:schemeClr val="tx1"/>
                          </a:solidFill>
                        </a:rPr>
                        <a:t>under </a:t>
                      </a:r>
                      <a:r>
                        <a:rPr lang="en-IN" sz="1300" b="1" i="0" kern="1200" dirty="0" smtClean="0">
                          <a:solidFill>
                            <a:schemeClr val="accent1">
                              <a:lumMod val="75000"/>
                            </a:schemeClr>
                          </a:solidFill>
                          <a:latin typeface="+mn-lt"/>
                          <a:ea typeface="+mn-ea"/>
                          <a:cs typeface="+mn-cs"/>
                        </a:rPr>
                        <a:t>Teacher</a:t>
                      </a:r>
                      <a:r>
                        <a:rPr lang="en-IN" sz="1300" dirty="0" smtClean="0"/>
                        <a:t> </a:t>
                      </a:r>
                      <a:r>
                        <a:rPr lang="en-IN" sz="1300" b="0" dirty="0" smtClean="0">
                          <a:solidFill>
                            <a:schemeClr val="tx1"/>
                          </a:solidFill>
                        </a:rPr>
                        <a:t>and</a:t>
                      </a:r>
                      <a:r>
                        <a:rPr lang="en-IN" sz="1300" dirty="0" smtClean="0"/>
                        <a:t> </a:t>
                      </a:r>
                      <a:r>
                        <a:rPr lang="en-IN" sz="1300" b="1" i="0" kern="1200" dirty="0" smtClean="0">
                          <a:solidFill>
                            <a:schemeClr val="accent1">
                              <a:lumMod val="75000"/>
                            </a:schemeClr>
                          </a:solidFill>
                          <a:latin typeface="+mn-lt"/>
                          <a:ea typeface="+mn-ea"/>
                          <a:cs typeface="+mn-cs"/>
                        </a:rPr>
                        <a:t>Graduate</a:t>
                      </a:r>
                      <a:r>
                        <a:rPr lang="en-IN" sz="1300" dirty="0" smtClean="0"/>
                        <a:t> </a:t>
                      </a:r>
                    </a:p>
                    <a:p>
                      <a:pPr>
                        <a:buClr>
                          <a:srgbClr val="558ED5"/>
                        </a:buClr>
                        <a:buFont typeface="Wingdings" pitchFamily="2" charset="2"/>
                        <a:buNone/>
                      </a:pPr>
                      <a:r>
                        <a:rPr lang="en-IN" sz="1300" b="0" dirty="0" smtClean="0">
                          <a:solidFill>
                            <a:schemeClr val="tx1"/>
                          </a:solidFill>
                        </a:rPr>
                        <a:t>    Constituencies also.</a:t>
                      </a:r>
                      <a:endParaRPr lang="en-IN" sz="1300" dirty="0" smtClean="0"/>
                    </a:p>
                  </a:txBody>
                  <a:tcPr>
                    <a:solidFill>
                      <a:schemeClr val="accent1">
                        <a:lumMod val="20000"/>
                        <a:lumOff val="80000"/>
                      </a:schemeClr>
                    </a:solidFill>
                  </a:tcPr>
                </a:tc>
              </a:tr>
            </a:tbl>
          </a:graphicData>
        </a:graphic>
      </p:graphicFrame>
      <p:sp>
        <p:nvSpPr>
          <p:cNvPr id="7"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52526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nvGraphicFramePr>
        <p:xfrm>
          <a:off x="4714877" y="1092502"/>
          <a:ext cx="2071703" cy="4408200"/>
        </p:xfrm>
        <a:graphic>
          <a:graphicData uri="http://schemas.openxmlformats.org/drawingml/2006/table">
            <a:tbl>
              <a:tblPr firstRow="1" bandRow="1">
                <a:tableStyleId>{5C22544A-7EE6-4342-B048-85BDC9FD1C3A}</a:tableStyleId>
              </a:tblPr>
              <a:tblGrid>
                <a:gridCol w="1000132"/>
                <a:gridCol w="1071571"/>
              </a:tblGrid>
              <a:tr h="214314">
                <a:tc gridSpan="2">
                  <a:txBody>
                    <a:bodyPr/>
                    <a:lstStyle/>
                    <a:p>
                      <a:pPr algn="ctr" fontAlgn="ctr"/>
                      <a:r>
                        <a:rPr lang="en-US" sz="1400" b="1" u="none" strike="noStrike" dirty="0">
                          <a:solidFill>
                            <a:schemeClr val="tx1"/>
                          </a:solidFill>
                          <a:effectLst/>
                        </a:rPr>
                        <a:t>Graduate</a:t>
                      </a:r>
                      <a:r>
                        <a:rPr lang="en-US" sz="1400" b="1" u="none" strike="noStrike" dirty="0">
                          <a:effectLst/>
                        </a:rPr>
                        <a:t> </a:t>
                      </a:r>
                      <a:r>
                        <a:rPr lang="en-US" sz="1400" b="1" u="none" strike="noStrike" dirty="0" smtClean="0">
                          <a:solidFill>
                            <a:schemeClr val="tx1"/>
                          </a:solidFill>
                          <a:effectLst/>
                        </a:rPr>
                        <a:t>Constituency</a:t>
                      </a:r>
                    </a:p>
                    <a:p>
                      <a:pPr algn="ctr" fontAlgn="ctr"/>
                      <a:r>
                        <a:rPr lang="en-US" sz="800" b="1" i="0" u="none" strike="noStrike" dirty="0" smtClean="0">
                          <a:solidFill>
                            <a:schemeClr val="tx1"/>
                          </a:solidFill>
                          <a:effectLst/>
                          <a:latin typeface="Calibri"/>
                        </a:rPr>
                        <a:t>   </a:t>
                      </a:r>
                      <a:endParaRPr lang="en-US" sz="800" b="1" i="0" u="none" strike="noStrike" dirty="0">
                        <a:solidFill>
                          <a:schemeClr val="tx1"/>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a:p>
                  </a:txBody>
                  <a:tcPr/>
                </a:tc>
              </a:tr>
              <a:tr h="370840">
                <a:tc>
                  <a:txBody>
                    <a:bodyPr/>
                    <a:lstStyle/>
                    <a:p>
                      <a:pPr algn="ctr" rtl="0" fontAlgn="ctr"/>
                      <a:r>
                        <a:rPr lang="en-US" sz="1400" u="none" strike="noStrike" dirty="0">
                          <a:effectLst/>
                        </a:rPr>
                        <a:t>Add to Voter List  of New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400" u="none" strike="noStrike" dirty="0">
                          <a:effectLst/>
                        </a:rPr>
                        <a:t>Delete from Voter List of Old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415644">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85752">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8628">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49744">
                <a:tc>
                  <a:txBody>
                    <a:bodyPr/>
                    <a:lstStyle/>
                    <a:p>
                      <a:pPr algn="ctr" fontAlgn="ctr"/>
                      <a:r>
                        <a:rPr lang="en-US" sz="1400" u="none" strike="noStrike" dirty="0">
                          <a:effectLst/>
                        </a:rPr>
                        <a:t>5</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1182">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2</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a:effectLst/>
                        </a:rPr>
                        <a:t>5</a:t>
                      </a:r>
                      <a:endParaRPr lang="en-US" sz="1400" b="0" i="0" u="none" strike="noStrike">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0860">
                <a:tc>
                  <a:txBody>
                    <a:bodyPr/>
                    <a:lstStyle/>
                    <a:p>
                      <a:pPr algn="ctr" fontAlgn="ctr"/>
                      <a:r>
                        <a:rPr lang="en-US" sz="1400" b="1" u="none" strike="noStrike" dirty="0">
                          <a:effectLst/>
                        </a:rPr>
                        <a:t>46</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b="1" u="none" strike="noStrike" dirty="0">
                          <a:effectLst/>
                        </a:rPr>
                        <a:t>29</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7190">
                <a:tc gridSpan="2">
                  <a:txBody>
                    <a:bodyPr/>
                    <a:lstStyle/>
                    <a:p>
                      <a:pPr algn="ctr" fontAlgn="ctr"/>
                      <a:r>
                        <a:rPr lang="en-US" sz="1400" b="1" u="none" strike="noStrike" dirty="0">
                          <a:effectLst/>
                        </a:rPr>
                        <a:t>75</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IN"/>
                    </a:p>
                  </a:txBody>
                  <a:tcPr/>
                </a:tc>
              </a:tr>
            </a:tbl>
          </a:graphicData>
        </a:graphic>
      </p:graphicFrame>
      <p:graphicFrame>
        <p:nvGraphicFramePr>
          <p:cNvPr id="17" name="Table 16"/>
          <p:cNvGraphicFramePr>
            <a:graphicFrameLocks noGrp="1"/>
          </p:cNvGraphicFramePr>
          <p:nvPr/>
        </p:nvGraphicFramePr>
        <p:xfrm>
          <a:off x="6786579" y="1092502"/>
          <a:ext cx="2071703" cy="4408200"/>
        </p:xfrm>
        <a:graphic>
          <a:graphicData uri="http://schemas.openxmlformats.org/drawingml/2006/table">
            <a:tbl>
              <a:tblPr firstRow="1" bandRow="1">
                <a:tableStyleId>{5C22544A-7EE6-4342-B048-85BDC9FD1C3A}</a:tableStyleId>
              </a:tblPr>
              <a:tblGrid>
                <a:gridCol w="1000132"/>
                <a:gridCol w="1071571"/>
              </a:tblGrid>
              <a:tr h="214314">
                <a:tc gridSpan="2">
                  <a:txBody>
                    <a:bodyPr/>
                    <a:lstStyle/>
                    <a:p>
                      <a:pPr algn="ctr" fontAlgn="ctr"/>
                      <a:r>
                        <a:rPr lang="en-US" sz="1400" b="1" u="none" strike="noStrike" dirty="0">
                          <a:solidFill>
                            <a:schemeClr val="tx1"/>
                          </a:solidFill>
                          <a:effectLst/>
                        </a:rPr>
                        <a:t>Teacher</a:t>
                      </a:r>
                      <a:r>
                        <a:rPr lang="en-US" sz="1400" b="1" u="none" strike="noStrike" dirty="0">
                          <a:effectLst/>
                        </a:rPr>
                        <a:t> </a:t>
                      </a:r>
                      <a:r>
                        <a:rPr lang="en-US" sz="1400" b="1" u="none" strike="noStrike" dirty="0" smtClean="0">
                          <a:solidFill>
                            <a:schemeClr val="tx1"/>
                          </a:solidFill>
                          <a:effectLst/>
                        </a:rPr>
                        <a:t>Constituency</a:t>
                      </a:r>
                    </a:p>
                    <a:p>
                      <a:pPr algn="ctr" fontAlgn="ctr"/>
                      <a:r>
                        <a:rPr lang="en-US" sz="800" b="1" i="0" u="none" strike="noStrike" baseline="0" dirty="0" smtClean="0">
                          <a:solidFill>
                            <a:schemeClr val="tx1"/>
                          </a:solidFill>
                          <a:effectLst/>
                          <a:latin typeface="Calibri"/>
                        </a:rPr>
                        <a:t>   </a:t>
                      </a:r>
                      <a:endParaRPr lang="en-US" sz="800" b="1" i="0" u="none" strike="noStrike" dirty="0" smtClean="0">
                        <a:solidFill>
                          <a:schemeClr val="tx1"/>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70840">
                <a:tc>
                  <a:txBody>
                    <a:bodyPr/>
                    <a:lstStyle/>
                    <a:p>
                      <a:pPr algn="ctr" rtl="0" fontAlgn="ctr"/>
                      <a:r>
                        <a:rPr lang="en-US" sz="1400" u="none" strike="noStrike" dirty="0">
                          <a:effectLst/>
                        </a:rPr>
                        <a:t>Add to Voter List  of New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400" u="none" strike="noStrike" dirty="0">
                          <a:effectLst/>
                        </a:rPr>
                        <a:t>Delete from Voter List of Old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415644">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85752">
                <a:tc>
                  <a:txBody>
                    <a:bodyPr/>
                    <a:lstStyle/>
                    <a:p>
                      <a:pPr algn="ctr" fontAlgn="ctr"/>
                      <a:r>
                        <a:rPr lang="en-US" sz="1400" u="none" strike="noStrike">
                          <a:effectLst/>
                        </a:rPr>
                        <a:t>8</a:t>
                      </a:r>
                      <a:endParaRPr lang="en-US" sz="1400" b="0" i="0" u="none" strike="noStrike">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8628">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a:effectLst/>
                        </a:rPr>
                        <a:t>6</a:t>
                      </a:r>
                      <a:endParaRPr lang="en-US" sz="1400" b="0" i="0" u="none" strike="noStrike">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49744">
                <a:tc>
                  <a:txBody>
                    <a:bodyPr/>
                    <a:lstStyle/>
                    <a:p>
                      <a:pPr algn="ctr" fontAlgn="ctr"/>
                      <a:r>
                        <a:rPr lang="en-US" sz="1400" u="none" strike="noStrike" dirty="0">
                          <a:effectLst/>
                        </a:rPr>
                        <a:t>5</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1182">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a:effectLst/>
                        </a:rPr>
                        <a:t>2</a:t>
                      </a:r>
                      <a:endParaRPr lang="en-US" sz="1400" b="0" i="0" u="none" strike="noStrike">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5</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0860">
                <a:tc>
                  <a:txBody>
                    <a:bodyPr/>
                    <a:lstStyle/>
                    <a:p>
                      <a:pPr algn="ctr" fontAlgn="ctr"/>
                      <a:r>
                        <a:rPr lang="en-US" sz="1400" b="1" u="none" strike="noStrike" dirty="0">
                          <a:effectLst/>
                        </a:rPr>
                        <a:t>46</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b="1" u="none" strike="noStrike" dirty="0">
                          <a:effectLst/>
                        </a:rPr>
                        <a:t>29</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7190">
                <a:tc gridSpan="2">
                  <a:txBody>
                    <a:bodyPr/>
                    <a:lstStyle/>
                    <a:p>
                      <a:pPr algn="ctr" fontAlgn="ctr"/>
                      <a:r>
                        <a:rPr lang="en-US" sz="1400" b="1" u="none" strike="noStrike" dirty="0">
                          <a:effectLst/>
                        </a:rPr>
                        <a:t>75</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r>
            </a:tbl>
          </a:graphicData>
        </a:graphic>
      </p:graphicFrame>
      <p:graphicFrame>
        <p:nvGraphicFramePr>
          <p:cNvPr id="18" name="Table 17"/>
          <p:cNvGraphicFramePr>
            <a:graphicFrameLocks noGrp="1"/>
          </p:cNvGraphicFramePr>
          <p:nvPr/>
        </p:nvGraphicFramePr>
        <p:xfrm>
          <a:off x="428596" y="1078564"/>
          <a:ext cx="4286282" cy="4422138"/>
        </p:xfrm>
        <a:graphic>
          <a:graphicData uri="http://schemas.openxmlformats.org/drawingml/2006/table">
            <a:tbl>
              <a:tblPr firstRow="1" bandRow="1">
                <a:tableStyleId>{5C22544A-7EE6-4342-B048-85BDC9FD1C3A}</a:tableStyleId>
              </a:tblPr>
              <a:tblGrid>
                <a:gridCol w="2180739"/>
                <a:gridCol w="1052771"/>
                <a:gridCol w="1052772"/>
              </a:tblGrid>
              <a:tr h="0">
                <a:tc rowSpan="2">
                  <a:txBody>
                    <a:bodyPr/>
                    <a:lstStyle/>
                    <a:p>
                      <a:pPr algn="ctr" fontAlgn="ctr"/>
                      <a:r>
                        <a:rPr lang="en-US" sz="1400" b="1" u="none" strike="noStrike" dirty="0" smtClean="0">
                          <a:solidFill>
                            <a:schemeClr val="tx1"/>
                          </a:solidFill>
                          <a:effectLst/>
                        </a:rPr>
                        <a:t>Activity</a:t>
                      </a:r>
                      <a:r>
                        <a:rPr lang="en-US" sz="1000" u="none" strike="noStrike" dirty="0">
                          <a:effectLst/>
                        </a:rPr>
                        <a:t/>
                      </a:r>
                      <a:br>
                        <a:rPr lang="en-US" sz="1000" u="none" strike="noStrike" dirty="0">
                          <a:effectLst/>
                        </a:rPr>
                      </a:br>
                      <a:endParaRPr lang="en-US" sz="10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fontAlgn="ctr"/>
                      <a:r>
                        <a:rPr lang="en-US" sz="1400" b="1" u="none" strike="noStrike" dirty="0">
                          <a:solidFill>
                            <a:schemeClr val="tx1"/>
                          </a:solidFill>
                          <a:effectLst/>
                        </a:rPr>
                        <a:t>General</a:t>
                      </a:r>
                      <a:r>
                        <a:rPr lang="en-US" sz="1400" b="1" u="none" strike="noStrike" dirty="0">
                          <a:effectLst/>
                        </a:rPr>
                        <a:t> </a:t>
                      </a:r>
                      <a:r>
                        <a:rPr lang="en-US" sz="1400" b="1" u="none" strike="noStrike" dirty="0">
                          <a:solidFill>
                            <a:schemeClr val="tx1"/>
                          </a:solidFill>
                          <a:effectLst/>
                        </a:rPr>
                        <a:t>Voter</a:t>
                      </a:r>
                      <a:r>
                        <a:rPr lang="en-US" sz="1400" b="1" u="none" strike="noStrike" dirty="0">
                          <a:effectLst/>
                        </a:rPr>
                        <a:t> </a:t>
                      </a:r>
                      <a:r>
                        <a:rPr lang="en-US" sz="1400" b="1" u="none" strike="noStrike" dirty="0" smtClean="0">
                          <a:solidFill>
                            <a:schemeClr val="tx1"/>
                          </a:solidFill>
                          <a:effectLst/>
                        </a:rPr>
                        <a:t>List</a:t>
                      </a:r>
                    </a:p>
                    <a:p>
                      <a:pPr algn="ctr" fontAlgn="ctr"/>
                      <a:r>
                        <a:rPr lang="en-US" sz="800" b="1" i="0" u="none" strike="noStrike" dirty="0" smtClean="0">
                          <a:solidFill>
                            <a:schemeClr val="tx1"/>
                          </a:solidFill>
                          <a:effectLst/>
                          <a:latin typeface="Calibri"/>
                        </a:rPr>
                        <a:t>   </a:t>
                      </a:r>
                      <a:endParaRPr lang="en-US" sz="800" b="1" i="0" u="none" strike="noStrike" dirty="0">
                        <a:solidFill>
                          <a:schemeClr val="tx1"/>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70840">
                <a:tc vMerge="1">
                  <a:txBody>
                    <a:bodyPr/>
                    <a:lstStyle/>
                    <a:p>
                      <a:endParaRPr 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400" u="none" strike="noStrike" dirty="0">
                          <a:effectLst/>
                        </a:rPr>
                        <a:t>Add to Voter List  of New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400" u="none" strike="noStrike" dirty="0">
                          <a:effectLst/>
                        </a:rPr>
                        <a:t>Delete from Voter List of Old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415644">
                <a:tc>
                  <a:txBody>
                    <a:bodyPr/>
                    <a:lstStyle/>
                    <a:p>
                      <a:pPr algn="l" fontAlgn="ctr"/>
                      <a:r>
                        <a:rPr lang="en-US" sz="1400" u="none" strike="noStrike" dirty="0">
                          <a:effectLst/>
                        </a:rPr>
                        <a:t>Verifying </a:t>
                      </a:r>
                      <a:r>
                        <a:rPr lang="en-US" sz="1400" u="none" strike="noStrike" dirty="0" smtClean="0">
                          <a:effectLst/>
                        </a:rPr>
                        <a:t>forms</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85752">
                <a:tc>
                  <a:txBody>
                    <a:bodyPr/>
                    <a:lstStyle/>
                    <a:p>
                      <a:pPr algn="l" fontAlgn="ctr"/>
                      <a:r>
                        <a:rPr lang="en-US" sz="1400" u="none" strike="noStrike" dirty="0">
                          <a:effectLst/>
                        </a:rPr>
                        <a:t>Verifying Proof Docs</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8628">
                <a:tc>
                  <a:txBody>
                    <a:bodyPr/>
                    <a:lstStyle/>
                    <a:p>
                      <a:pPr algn="l" fontAlgn="ctr"/>
                      <a:r>
                        <a:rPr lang="en-US" sz="1400" u="none" strike="noStrike" dirty="0">
                          <a:effectLst/>
                        </a:rPr>
                        <a:t>Comparing Original Proof Docs with Scanned Doc</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l" fontAlgn="ctr"/>
                      <a:r>
                        <a:rPr lang="en-US" sz="1400" u="none" strike="noStrike" dirty="0">
                          <a:effectLst/>
                        </a:rPr>
                        <a:t>Making receipt</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43252">
                <a:tc>
                  <a:txBody>
                    <a:bodyPr/>
                    <a:lstStyle/>
                    <a:p>
                      <a:pPr algn="l" fontAlgn="ctr"/>
                      <a:r>
                        <a:rPr lang="en-US" sz="1400" u="none" strike="noStrike" dirty="0">
                          <a:effectLst/>
                        </a:rPr>
                        <a:t>Finding Part no and Serial No</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a:effectLst/>
                        </a:rPr>
                        <a:t>5</a:t>
                      </a:r>
                      <a:endParaRPr lang="en-US" sz="1400" b="0" i="0" u="none" strike="noStrike">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l" fontAlgn="ctr"/>
                      <a:r>
                        <a:rPr lang="en-US" sz="1400" u="none" strike="noStrike" dirty="0">
                          <a:effectLst/>
                        </a:rPr>
                        <a:t>Make a Pink Slip</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a:effectLst/>
                        </a:rPr>
                        <a:t>6</a:t>
                      </a:r>
                      <a:endParaRPr lang="en-US" sz="1400" b="0" i="0" u="none" strike="noStrike">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1182">
                <a:tc>
                  <a:txBody>
                    <a:bodyPr/>
                    <a:lstStyle/>
                    <a:p>
                      <a:pPr algn="l" fontAlgn="ctr"/>
                      <a:r>
                        <a:rPr lang="en-US" sz="1400" u="none" strike="noStrike" dirty="0">
                          <a:effectLst/>
                        </a:rPr>
                        <a:t>Data Entry to add to Voter List</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a:effectLst/>
                        </a:rPr>
                        <a:t>6</a:t>
                      </a:r>
                      <a:endParaRPr lang="en-US" sz="1400" b="0" i="0" u="none" strike="noStrike">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l" fontAlgn="ctr"/>
                      <a:r>
                        <a:rPr lang="en-US" sz="1400" u="none" strike="noStrike" dirty="0">
                          <a:effectLst/>
                        </a:rPr>
                        <a:t>Printing Voter ID card</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a:effectLst/>
                        </a:rPr>
                        <a:t>2</a:t>
                      </a:r>
                      <a:endParaRPr lang="en-US" sz="1400" b="0" i="0" u="none" strike="noStrike">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l" fontAlgn="ctr"/>
                      <a:r>
                        <a:rPr lang="en-US" sz="1400" u="none" strike="noStrike" dirty="0">
                          <a:effectLst/>
                        </a:rPr>
                        <a:t>Distributing Voter ID card.</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a:effectLst/>
                        </a:rPr>
                        <a:t>5</a:t>
                      </a:r>
                      <a:endParaRPr lang="en-US" sz="1400" b="0" i="0" u="none" strike="noStrike">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0860">
                <a:tc rowSpan="2">
                  <a:txBody>
                    <a:bodyPr/>
                    <a:lstStyle/>
                    <a:p>
                      <a:pPr algn="l" fontAlgn="ctr"/>
                      <a:r>
                        <a:rPr lang="en-US" sz="1400" b="1" u="none" strike="noStrike" dirty="0" smtClean="0">
                          <a:effectLst/>
                        </a:rPr>
                        <a:t>  Total </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b="1" u="none" strike="noStrike" dirty="0">
                          <a:effectLst/>
                        </a:rPr>
                        <a:t>46</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b="1" u="none" strike="noStrike" dirty="0">
                          <a:effectLst/>
                        </a:rPr>
                        <a:t>29</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7190">
                <a:tc vMerge="1">
                  <a:txBody>
                    <a:bodyPr/>
                    <a:lstStyle/>
                    <a:p>
                      <a:pPr algn="l" fontAlgn="ct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fontAlgn="ctr"/>
                      <a:r>
                        <a:rPr lang="en-US" sz="1400" b="1" u="none" strike="noStrike" dirty="0">
                          <a:effectLst/>
                        </a:rPr>
                        <a:t>75</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r>
            </a:tbl>
          </a:graphicData>
        </a:graphic>
      </p:graphicFrame>
      <p:sp>
        <p:nvSpPr>
          <p:cNvPr id="19" name="TextBox 18"/>
          <p:cNvSpPr txBox="1"/>
          <p:nvPr/>
        </p:nvSpPr>
        <p:spPr>
          <a:xfrm>
            <a:off x="142876" y="285728"/>
            <a:ext cx="8786842" cy="384721"/>
          </a:xfrm>
          <a:prstGeom prst="rect">
            <a:avLst/>
          </a:prstGeom>
          <a:noFill/>
        </p:spPr>
        <p:txBody>
          <a:bodyPr wrap="square" rtlCol="0">
            <a:spAutoFit/>
          </a:bodyPr>
          <a:lstStyle/>
          <a:p>
            <a:pPr algn="ctr">
              <a:defRPr/>
            </a:pPr>
            <a:r>
              <a:rPr lang="en-US" sz="1900" b="1" dirty="0" smtClean="0">
                <a:solidFill>
                  <a:schemeClr val="accent1"/>
                </a:solidFill>
              </a:rPr>
              <a:t>Current System: Time </a:t>
            </a:r>
            <a:r>
              <a:rPr lang="en-US" sz="1900" b="1" dirty="0">
                <a:solidFill>
                  <a:schemeClr val="accent1"/>
                </a:solidFill>
              </a:rPr>
              <a:t>Required to Process </a:t>
            </a:r>
            <a:r>
              <a:rPr lang="en-US" sz="1900" b="1" dirty="0" smtClean="0">
                <a:solidFill>
                  <a:schemeClr val="accent1"/>
                </a:solidFill>
              </a:rPr>
              <a:t>Application forms </a:t>
            </a:r>
            <a:r>
              <a:rPr lang="en-US" sz="1900" b="1" dirty="0">
                <a:solidFill>
                  <a:schemeClr val="accent1"/>
                </a:solidFill>
              </a:rPr>
              <a:t>of 1 </a:t>
            </a:r>
            <a:r>
              <a:rPr lang="en-US" sz="1900" b="1" dirty="0" smtClean="0">
                <a:solidFill>
                  <a:schemeClr val="accent1"/>
                </a:solidFill>
              </a:rPr>
              <a:t>Person </a:t>
            </a:r>
            <a:r>
              <a:rPr lang="en-US" sz="1600" b="1" dirty="0" smtClean="0">
                <a:solidFill>
                  <a:schemeClr val="accent1"/>
                </a:solidFill>
              </a:rPr>
              <a:t>(in </a:t>
            </a:r>
            <a:r>
              <a:rPr lang="en-US" sz="1600" b="1" dirty="0">
                <a:solidFill>
                  <a:schemeClr val="accent1"/>
                </a:solidFill>
              </a:rPr>
              <a:t>Minutes</a:t>
            </a:r>
            <a:r>
              <a:rPr lang="en-US" sz="1600" b="1" dirty="0" smtClean="0">
                <a:solidFill>
                  <a:schemeClr val="accent1"/>
                </a:solidFill>
              </a:rPr>
              <a:t>)            </a:t>
            </a:r>
            <a:r>
              <a:rPr lang="en-US" sz="1900" b="1" dirty="0" smtClean="0">
                <a:solidFill>
                  <a:schemeClr val="accent1"/>
                </a:solidFill>
              </a:rPr>
              <a:t>                                          </a:t>
            </a:r>
            <a:endParaRPr lang="en-IN" sz="2000" dirty="0">
              <a:solidFill>
                <a:schemeClr val="accent1"/>
              </a:solidFill>
            </a:endParaRPr>
          </a:p>
        </p:txBody>
      </p:sp>
      <p:graphicFrame>
        <p:nvGraphicFramePr>
          <p:cNvPr id="20" name="Table 19"/>
          <p:cNvGraphicFramePr>
            <a:graphicFrameLocks noGrp="1"/>
          </p:cNvGraphicFramePr>
          <p:nvPr/>
        </p:nvGraphicFramePr>
        <p:xfrm>
          <a:off x="428596" y="5500702"/>
          <a:ext cx="8429684" cy="594360"/>
        </p:xfrm>
        <a:graphic>
          <a:graphicData uri="http://schemas.openxmlformats.org/drawingml/2006/table">
            <a:tbl>
              <a:tblPr firstRow="1" bandRow="1">
                <a:tableStyleId>{5C22544A-7EE6-4342-B048-85BDC9FD1C3A}</a:tableStyleId>
              </a:tblPr>
              <a:tblGrid>
                <a:gridCol w="2143140"/>
                <a:gridCol w="628654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500" b="0" u="none"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solidFill>
                            <a:schemeClr val="tx1"/>
                          </a:solidFill>
                          <a:effectLst/>
                        </a:rPr>
                        <a:t>Grand Total</a:t>
                      </a:r>
                      <a:endParaRPr lang="en-US" sz="1400" b="1" i="0" u="none" strike="noStrike" dirty="0" smtClean="0">
                        <a:solidFill>
                          <a:schemeClr val="tx1"/>
                        </a:solidFill>
                        <a:effectLst/>
                        <a:latin typeface="+mn-lt"/>
                      </a:endParaRPr>
                    </a:p>
                    <a:p>
                      <a:pPr algn="l"/>
                      <a:endParaRPr lang="en-IN"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pPr algn="ctr" fontAlgn="ctr"/>
                      <a:r>
                        <a:rPr lang="en-US" sz="500" b="1" u="none" strike="noStrike" dirty="0" smtClean="0">
                          <a:solidFill>
                            <a:schemeClr val="bg1"/>
                          </a:solidFill>
                          <a:effectLst/>
                        </a:rPr>
                        <a:t> </a:t>
                      </a:r>
                    </a:p>
                    <a:p>
                      <a:pPr algn="ctr" fontAlgn="ctr"/>
                      <a:r>
                        <a:rPr lang="en-US" sz="1800" b="1" u="none" strike="noStrike" dirty="0" smtClean="0">
                          <a:solidFill>
                            <a:schemeClr val="bg1"/>
                          </a:solidFill>
                          <a:effectLst/>
                        </a:rPr>
                        <a:t>225 Minutes ,          ie.3 hour 45 minutes</a:t>
                      </a:r>
                      <a:endParaRPr lang="en-IN"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8"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40698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28594" y="1078564"/>
          <a:ext cx="4286282" cy="4422138"/>
        </p:xfrm>
        <a:graphic>
          <a:graphicData uri="http://schemas.openxmlformats.org/drawingml/2006/table">
            <a:tbl>
              <a:tblPr firstRow="1" bandRow="1">
                <a:tableStyleId>{5C22544A-7EE6-4342-B048-85BDC9FD1C3A}</a:tableStyleId>
              </a:tblPr>
              <a:tblGrid>
                <a:gridCol w="2143142"/>
                <a:gridCol w="1090368"/>
                <a:gridCol w="1052772"/>
              </a:tblGrid>
              <a:tr h="0">
                <a:tc rowSpan="2">
                  <a:txBody>
                    <a:bodyPr/>
                    <a:lstStyle/>
                    <a:p>
                      <a:pPr algn="ctr" fontAlgn="ctr"/>
                      <a:r>
                        <a:rPr lang="en-US" sz="1400" b="1" u="none" strike="noStrike" dirty="0" smtClean="0">
                          <a:solidFill>
                            <a:schemeClr val="tx1"/>
                          </a:solidFill>
                          <a:effectLst/>
                        </a:rPr>
                        <a:t>Activity</a:t>
                      </a:r>
                      <a:r>
                        <a:rPr lang="en-US" sz="1000" u="none" strike="noStrike" dirty="0">
                          <a:effectLst/>
                        </a:rPr>
                        <a:t/>
                      </a:r>
                      <a:br>
                        <a:rPr lang="en-US" sz="1000" u="none" strike="noStrike" dirty="0">
                          <a:effectLst/>
                        </a:rPr>
                      </a:br>
                      <a:endParaRPr lang="en-US" sz="10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fontAlgn="ctr">
                        <a:spcBef>
                          <a:spcPts val="0"/>
                        </a:spcBef>
                        <a:spcAft>
                          <a:spcPts val="0"/>
                        </a:spcAft>
                      </a:pPr>
                      <a:r>
                        <a:rPr lang="en-US" sz="1400" b="1" u="none" strike="noStrike" dirty="0">
                          <a:solidFill>
                            <a:schemeClr val="tx1"/>
                          </a:solidFill>
                          <a:effectLst/>
                        </a:rPr>
                        <a:t>General</a:t>
                      </a:r>
                      <a:r>
                        <a:rPr lang="en-US" sz="1400" b="1" u="none" strike="noStrike" dirty="0">
                          <a:effectLst/>
                        </a:rPr>
                        <a:t> </a:t>
                      </a:r>
                      <a:r>
                        <a:rPr lang="en-US" sz="1400" b="1" u="none" strike="noStrike" dirty="0">
                          <a:solidFill>
                            <a:schemeClr val="tx1"/>
                          </a:solidFill>
                          <a:effectLst/>
                        </a:rPr>
                        <a:t>Voter</a:t>
                      </a:r>
                      <a:r>
                        <a:rPr lang="en-US" sz="1400" b="1" u="none" strike="noStrike" dirty="0">
                          <a:effectLst/>
                        </a:rPr>
                        <a:t> </a:t>
                      </a:r>
                      <a:r>
                        <a:rPr lang="en-US" sz="1400" b="1" u="none" strike="noStrike" dirty="0" smtClean="0">
                          <a:solidFill>
                            <a:schemeClr val="tx1"/>
                          </a:solidFill>
                          <a:effectLst/>
                        </a:rPr>
                        <a:t>List</a:t>
                      </a:r>
                    </a:p>
                    <a:p>
                      <a:pPr algn="ctr" fontAlgn="ctr">
                        <a:spcBef>
                          <a:spcPts val="0"/>
                        </a:spcBef>
                        <a:spcAft>
                          <a:spcPts val="0"/>
                        </a:spcAft>
                      </a:pPr>
                      <a:r>
                        <a:rPr lang="en-US" sz="800" b="1" i="0" u="none" strike="noStrike" dirty="0" smtClean="0">
                          <a:solidFill>
                            <a:schemeClr val="tx1"/>
                          </a:solidFill>
                          <a:effectLst/>
                          <a:latin typeface="Calibri"/>
                        </a:rPr>
                        <a:t>  </a:t>
                      </a:r>
                      <a:endParaRPr lang="en-US" sz="800" b="1" i="0" u="none" strike="noStrike" dirty="0">
                        <a:solidFill>
                          <a:schemeClr val="tx1"/>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70840">
                <a:tc vMerge="1">
                  <a:txBody>
                    <a:bodyPr/>
                    <a:lstStyle/>
                    <a:p>
                      <a:endParaRPr lang="en-US"/>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400" u="none" strike="noStrike" dirty="0">
                          <a:effectLst/>
                        </a:rPr>
                        <a:t>Add to Voter List  of New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400" u="none" strike="noStrike" dirty="0">
                          <a:effectLst/>
                        </a:rPr>
                        <a:t>Delete from Voter List of Old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415644">
                <a:tc>
                  <a:txBody>
                    <a:bodyPr/>
                    <a:lstStyle/>
                    <a:p>
                      <a:pPr algn="l" fontAlgn="ctr"/>
                      <a:r>
                        <a:rPr lang="en-US" sz="1400" u="none" strike="noStrike" dirty="0">
                          <a:effectLst/>
                        </a:rPr>
                        <a:t>Verifying </a:t>
                      </a:r>
                      <a:r>
                        <a:rPr lang="en-US" sz="1400" u="none" strike="noStrike" dirty="0" smtClean="0">
                          <a:effectLst/>
                        </a:rPr>
                        <a:t>forms</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85752">
                <a:tc>
                  <a:txBody>
                    <a:bodyPr/>
                    <a:lstStyle/>
                    <a:p>
                      <a:pPr algn="l" fontAlgn="ctr"/>
                      <a:r>
                        <a:rPr lang="en-US" sz="1400" u="none" strike="noStrike" dirty="0">
                          <a:effectLst/>
                        </a:rPr>
                        <a:t>Verifying Proof Docs</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8628">
                <a:tc>
                  <a:txBody>
                    <a:bodyPr/>
                    <a:lstStyle/>
                    <a:p>
                      <a:pPr algn="l" fontAlgn="ctr"/>
                      <a:r>
                        <a:rPr lang="en-US" sz="1400" u="none" strike="noStrike" dirty="0">
                          <a:effectLst/>
                        </a:rPr>
                        <a:t>Comparing Original Proof Docs with Scanned Doc</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rPr>
                        <a:t>5</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l" fontAlgn="ctr"/>
                      <a:r>
                        <a:rPr lang="en-US" sz="1400" u="none" strike="noStrike" dirty="0">
                          <a:effectLst/>
                        </a:rPr>
                        <a:t>Making receipt</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smtClean="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43252">
                <a:tc>
                  <a:txBody>
                    <a:bodyPr/>
                    <a:lstStyle/>
                    <a:p>
                      <a:pPr algn="l" fontAlgn="ctr"/>
                      <a:r>
                        <a:rPr lang="en-US" sz="1400" u="none" strike="noStrike" dirty="0">
                          <a:effectLst/>
                        </a:rPr>
                        <a:t>Finding Part no and Serial No</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l" fontAlgn="ctr"/>
                      <a:r>
                        <a:rPr lang="en-US" sz="1400" u="none" strike="noStrike" dirty="0">
                          <a:effectLst/>
                        </a:rPr>
                        <a:t>Make a Pink Slip</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1182">
                <a:tc>
                  <a:txBody>
                    <a:bodyPr/>
                    <a:lstStyle/>
                    <a:p>
                      <a:pPr algn="l" fontAlgn="ctr"/>
                      <a:r>
                        <a:rPr lang="en-US" sz="1400" u="none" strike="noStrike" dirty="0">
                          <a:effectLst/>
                        </a:rPr>
                        <a:t>Data Entry to add to Voter List</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l" fontAlgn="ctr"/>
                      <a:r>
                        <a:rPr lang="en-US" sz="1400" u="none" strike="noStrike" dirty="0">
                          <a:effectLst/>
                        </a:rPr>
                        <a:t>Printing Voter ID card</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a:effectLst/>
                        </a:rPr>
                        <a:t>2</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l" fontAlgn="ctr"/>
                      <a:r>
                        <a:rPr lang="en-US" sz="1400" u="none" strike="noStrike" dirty="0">
                          <a:effectLst/>
                        </a:rPr>
                        <a:t>Distributing Voter ID card.</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a:effectLst/>
                        </a:rPr>
                        <a:t>5</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0860">
                <a:tc rowSpan="2">
                  <a:txBody>
                    <a:bodyPr/>
                    <a:lstStyle/>
                    <a:p>
                      <a:pPr algn="l" fontAlgn="ctr"/>
                      <a:r>
                        <a:rPr lang="en-US" sz="1400" b="1" u="none" strike="noStrike" dirty="0" smtClean="0">
                          <a:effectLst/>
                        </a:rPr>
                        <a:t>  Total </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b="1" u="none" strike="noStrike" dirty="0">
                          <a:effectLst/>
                        </a:rPr>
                        <a:t>20</a:t>
                      </a:r>
                      <a:endParaRPr lang="en-US" sz="1400" b="1"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b="1" u="none" strike="noStrike" dirty="0">
                          <a:effectLst/>
                        </a:rPr>
                        <a:t>0</a:t>
                      </a:r>
                      <a:endParaRPr lang="en-US" sz="1400" b="1"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7190">
                <a:tc vMerge="1">
                  <a:txBody>
                    <a:bodyPr/>
                    <a:lstStyle/>
                    <a:p>
                      <a:pPr algn="l" fontAlgn="ct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gridSpan="2">
                  <a:txBody>
                    <a:bodyPr/>
                    <a:lstStyle/>
                    <a:p>
                      <a:pPr algn="ctr" fontAlgn="ctr"/>
                      <a:r>
                        <a:rPr lang="en-US" sz="1400" b="1" u="none" strike="noStrike" dirty="0" smtClean="0">
                          <a:effectLst/>
                        </a:rPr>
                        <a:t>20</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r>
            </a:tbl>
          </a:graphicData>
        </a:graphic>
      </p:graphicFrame>
      <p:graphicFrame>
        <p:nvGraphicFramePr>
          <p:cNvPr id="8" name="Table 7"/>
          <p:cNvGraphicFramePr>
            <a:graphicFrameLocks noGrp="1"/>
          </p:cNvGraphicFramePr>
          <p:nvPr/>
        </p:nvGraphicFramePr>
        <p:xfrm>
          <a:off x="4714877" y="1071546"/>
          <a:ext cx="2071703" cy="4406372"/>
        </p:xfrm>
        <a:graphic>
          <a:graphicData uri="http://schemas.openxmlformats.org/drawingml/2006/table">
            <a:tbl>
              <a:tblPr firstRow="1" bandRow="1">
                <a:tableStyleId>{5C22544A-7EE6-4342-B048-85BDC9FD1C3A}</a:tableStyleId>
              </a:tblPr>
              <a:tblGrid>
                <a:gridCol w="1000132"/>
                <a:gridCol w="1071571"/>
              </a:tblGrid>
              <a:tr h="214314">
                <a:tc gridSpan="2">
                  <a:txBody>
                    <a:bodyPr/>
                    <a:lstStyle/>
                    <a:p>
                      <a:pPr algn="ctr" fontAlgn="ctr"/>
                      <a:r>
                        <a:rPr lang="en-US" sz="1400" b="1" u="none" strike="noStrike" dirty="0">
                          <a:solidFill>
                            <a:schemeClr val="tx1"/>
                          </a:solidFill>
                          <a:effectLst/>
                        </a:rPr>
                        <a:t>Graduate</a:t>
                      </a:r>
                      <a:r>
                        <a:rPr lang="en-US" sz="1400" b="1" u="none" strike="noStrike" dirty="0">
                          <a:effectLst/>
                        </a:rPr>
                        <a:t> </a:t>
                      </a:r>
                      <a:r>
                        <a:rPr lang="en-US" sz="1400" b="1" u="none" strike="noStrike" dirty="0" smtClean="0">
                          <a:solidFill>
                            <a:schemeClr val="tx1"/>
                          </a:solidFill>
                          <a:effectLst/>
                        </a:rPr>
                        <a:t>Constituency</a:t>
                      </a:r>
                    </a:p>
                    <a:p>
                      <a:pPr algn="ctr" fontAlgn="ctr"/>
                      <a:r>
                        <a:rPr lang="en-US" sz="800" b="1" i="0" u="none" strike="noStrike" dirty="0" smtClean="0">
                          <a:solidFill>
                            <a:schemeClr val="tx1"/>
                          </a:solidFill>
                          <a:effectLst/>
                          <a:latin typeface="Calibri"/>
                        </a:rPr>
                        <a:t>  </a:t>
                      </a:r>
                      <a:endParaRPr lang="en-US" sz="800" b="1" i="0" u="none" strike="noStrike" dirty="0">
                        <a:solidFill>
                          <a:schemeClr val="tx1"/>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a:p>
                  </a:txBody>
                  <a:tcPr/>
                </a:tc>
              </a:tr>
              <a:tr h="370840">
                <a:tc>
                  <a:txBody>
                    <a:bodyPr/>
                    <a:lstStyle/>
                    <a:p>
                      <a:pPr algn="ctr" rtl="0" fontAlgn="ctr"/>
                      <a:r>
                        <a:rPr lang="en-US" sz="1400" u="none" strike="noStrike" dirty="0">
                          <a:effectLst/>
                        </a:rPr>
                        <a:t>Add to Voter List  of New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400" u="none" strike="noStrike" dirty="0">
                          <a:effectLst/>
                        </a:rPr>
                        <a:t>Delete from Voter List of Old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415644">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85752">
                <a:tc>
                  <a:txBody>
                    <a:bodyPr/>
                    <a:lstStyle/>
                    <a:p>
                      <a:pPr algn="ctr" fontAlgn="ctr"/>
                      <a:r>
                        <a:rPr lang="en-US" sz="1400" u="none" strike="noStrike">
                          <a:effectLst/>
                        </a:rPr>
                        <a:t>3</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8628">
                <a:tc>
                  <a:txBody>
                    <a:bodyPr/>
                    <a:lstStyle/>
                    <a:p>
                      <a:pPr algn="ctr" fontAlgn="ctr"/>
                      <a:r>
                        <a:rPr lang="en-US" sz="1400" u="none" strike="noStrike">
                          <a:effectLst/>
                        </a:rPr>
                        <a:t>3</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49744">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1182">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0860">
                <a:tc>
                  <a:txBody>
                    <a:bodyPr/>
                    <a:lstStyle/>
                    <a:p>
                      <a:pPr algn="ctr" fontAlgn="ctr"/>
                      <a:r>
                        <a:rPr lang="en-US" sz="1400" b="1" u="none" strike="noStrike" dirty="0">
                          <a:effectLst/>
                        </a:rPr>
                        <a:t>6</a:t>
                      </a:r>
                      <a:endParaRPr lang="en-US" sz="1400" b="1"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b="1" u="none" strike="noStrike" dirty="0">
                          <a:effectLst/>
                        </a:rPr>
                        <a:t>0</a:t>
                      </a:r>
                      <a:endParaRPr lang="en-US" sz="1400" b="1"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7190">
                <a:tc gridSpan="2">
                  <a:txBody>
                    <a:bodyPr/>
                    <a:lstStyle/>
                    <a:p>
                      <a:pPr algn="ctr" fontAlgn="ctr"/>
                      <a:r>
                        <a:rPr lang="en-US" sz="1400" b="1" i="0" u="none" strike="noStrike" dirty="0" smtClean="0">
                          <a:solidFill>
                            <a:srgbClr val="000000"/>
                          </a:solidFill>
                          <a:effectLst/>
                          <a:latin typeface="Calibri"/>
                        </a:rPr>
                        <a:t>6</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IN" dirty="0"/>
                    </a:p>
                  </a:txBody>
                  <a:tcPr/>
                </a:tc>
              </a:tr>
            </a:tbl>
          </a:graphicData>
        </a:graphic>
      </p:graphicFrame>
      <p:graphicFrame>
        <p:nvGraphicFramePr>
          <p:cNvPr id="9" name="Table 8"/>
          <p:cNvGraphicFramePr>
            <a:graphicFrameLocks noGrp="1"/>
          </p:cNvGraphicFramePr>
          <p:nvPr/>
        </p:nvGraphicFramePr>
        <p:xfrm>
          <a:off x="6786579" y="1071546"/>
          <a:ext cx="2071703" cy="4406372"/>
        </p:xfrm>
        <a:graphic>
          <a:graphicData uri="http://schemas.openxmlformats.org/drawingml/2006/table">
            <a:tbl>
              <a:tblPr firstRow="1" bandRow="1">
                <a:tableStyleId>{5C22544A-7EE6-4342-B048-85BDC9FD1C3A}</a:tableStyleId>
              </a:tblPr>
              <a:tblGrid>
                <a:gridCol w="1000132"/>
                <a:gridCol w="1071571"/>
              </a:tblGrid>
              <a:tr h="214314">
                <a:tc gridSpan="2">
                  <a:txBody>
                    <a:bodyPr/>
                    <a:lstStyle/>
                    <a:p>
                      <a:pPr algn="ctr" fontAlgn="ctr"/>
                      <a:r>
                        <a:rPr lang="en-US" sz="1400" b="1" u="none" strike="noStrike" dirty="0">
                          <a:solidFill>
                            <a:schemeClr val="tx1"/>
                          </a:solidFill>
                          <a:effectLst/>
                        </a:rPr>
                        <a:t>Teacher</a:t>
                      </a:r>
                      <a:r>
                        <a:rPr lang="en-US" sz="1400" b="1" u="none" strike="noStrike" dirty="0">
                          <a:effectLst/>
                        </a:rPr>
                        <a:t> </a:t>
                      </a:r>
                      <a:r>
                        <a:rPr lang="en-US" sz="1400" b="1" u="none" strike="noStrike" dirty="0" smtClean="0">
                          <a:solidFill>
                            <a:schemeClr val="tx1"/>
                          </a:solidFill>
                          <a:effectLst/>
                        </a:rPr>
                        <a:t>Constituency</a:t>
                      </a:r>
                    </a:p>
                    <a:p>
                      <a:pPr algn="ctr" fontAlgn="ctr"/>
                      <a:r>
                        <a:rPr lang="en-US" sz="800" b="1" i="0" u="none" strike="noStrike" dirty="0" smtClean="0">
                          <a:solidFill>
                            <a:schemeClr val="tx1"/>
                          </a:solidFill>
                          <a:effectLst/>
                          <a:latin typeface="Calibri"/>
                        </a:rPr>
                        <a:t>  </a:t>
                      </a:r>
                      <a:endParaRPr lang="en-US" sz="800" b="1" i="0" u="none" strike="noStrike" dirty="0">
                        <a:solidFill>
                          <a:schemeClr val="tx1"/>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r>
              <a:tr h="370840">
                <a:tc>
                  <a:txBody>
                    <a:bodyPr/>
                    <a:lstStyle/>
                    <a:p>
                      <a:pPr algn="ctr" rtl="0" fontAlgn="ctr"/>
                      <a:r>
                        <a:rPr lang="en-US" sz="1400" u="none" strike="noStrike" dirty="0">
                          <a:effectLst/>
                        </a:rPr>
                        <a:t>Add to Voter List  of New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US" sz="1400" u="none" strike="noStrike" dirty="0">
                          <a:effectLst/>
                        </a:rPr>
                        <a:t>Delete from Voter List of Old Area</a:t>
                      </a:r>
                      <a:endParaRPr lang="en-US" sz="1400" b="0"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415644">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85752">
                <a:tc>
                  <a:txBody>
                    <a:bodyPr/>
                    <a:lstStyle/>
                    <a:p>
                      <a:pPr algn="ctr" fontAlgn="ctr"/>
                      <a:r>
                        <a:rPr lang="en-US" sz="1400" u="none" strike="noStrike" dirty="0">
                          <a:effectLst/>
                        </a:rPr>
                        <a:t>3</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8628">
                <a:tc>
                  <a:txBody>
                    <a:bodyPr/>
                    <a:lstStyle/>
                    <a:p>
                      <a:pPr algn="ctr" fontAlgn="ctr"/>
                      <a:r>
                        <a:rPr lang="en-US" sz="1400" u="none" strike="noStrike" dirty="0">
                          <a:effectLst/>
                        </a:rPr>
                        <a:t>3</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49744">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21182">
                <a:tc>
                  <a:txBody>
                    <a:bodyPr/>
                    <a:lstStyle/>
                    <a:p>
                      <a:pPr algn="ctr" fontAlgn="ctr"/>
                      <a:r>
                        <a:rPr lang="en-US" sz="1400" u="none" strike="noStrike">
                          <a:effectLst/>
                        </a:rPr>
                        <a:t>_</a:t>
                      </a:r>
                      <a:endParaRPr lang="en-US" sz="1400" b="0" i="0" u="none" strike="noStrike">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4314">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u="none" strike="noStrike" dirty="0">
                          <a:effectLst/>
                        </a:rPr>
                        <a:t>_</a:t>
                      </a:r>
                      <a:endParaRPr lang="en-US" sz="1400" b="0"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70860">
                <a:tc>
                  <a:txBody>
                    <a:bodyPr/>
                    <a:lstStyle/>
                    <a:p>
                      <a:pPr algn="ctr" fontAlgn="ctr"/>
                      <a:r>
                        <a:rPr lang="en-US" sz="1400" b="1" u="none" strike="noStrike" dirty="0">
                          <a:effectLst/>
                        </a:rPr>
                        <a:t>6</a:t>
                      </a:r>
                      <a:endParaRPr lang="en-US" sz="1400" b="1"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400" b="1" u="none" strike="noStrike" dirty="0">
                          <a:effectLst/>
                        </a:rPr>
                        <a:t>0</a:t>
                      </a:r>
                      <a:endParaRPr lang="en-US" sz="1400" b="1" i="0" u="none" strike="noStrike" dirty="0">
                        <a:solidFill>
                          <a:srgbClr val="000000"/>
                        </a:solidFill>
                        <a:effectLst/>
                        <a:latin typeface="Calibri"/>
                      </a:endParaRPr>
                    </a:p>
                  </a:txBody>
                  <a:tcPr marL="7943" marR="7943" marT="7943"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7190">
                <a:tc gridSpan="2">
                  <a:txBody>
                    <a:bodyPr/>
                    <a:lstStyle/>
                    <a:p>
                      <a:pPr algn="ctr" fontAlgn="ctr"/>
                      <a:r>
                        <a:rPr lang="en-US" sz="1400" b="1" i="0" u="none" strike="noStrike" dirty="0" smtClean="0">
                          <a:solidFill>
                            <a:srgbClr val="000000"/>
                          </a:solidFill>
                          <a:effectLst/>
                          <a:latin typeface="Calibri"/>
                        </a:rPr>
                        <a:t>6</a:t>
                      </a:r>
                      <a:endParaRPr lang="en-US" sz="1400" b="1" i="0" u="none" strike="noStrike" dirty="0">
                        <a:solidFill>
                          <a:srgbClr val="000000"/>
                        </a:solidFill>
                        <a:effectLst/>
                        <a:latin typeface="Calibri"/>
                      </a:endParaRPr>
                    </a:p>
                  </a:txBody>
                  <a:tcPr marL="8400" marR="8400" marT="840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r>
            </a:tbl>
          </a:graphicData>
        </a:graphic>
      </p:graphicFrame>
      <p:graphicFrame>
        <p:nvGraphicFramePr>
          <p:cNvPr id="10" name="Table 9"/>
          <p:cNvGraphicFramePr>
            <a:graphicFrameLocks noGrp="1"/>
          </p:cNvGraphicFramePr>
          <p:nvPr/>
        </p:nvGraphicFramePr>
        <p:xfrm>
          <a:off x="428596" y="5477846"/>
          <a:ext cx="8429684" cy="381000"/>
        </p:xfrm>
        <a:graphic>
          <a:graphicData uri="http://schemas.openxmlformats.org/drawingml/2006/table">
            <a:tbl>
              <a:tblPr firstRow="1" bandRow="1">
                <a:tableStyleId>{5C22544A-7EE6-4342-B048-85BDC9FD1C3A}</a:tableStyleId>
              </a:tblPr>
              <a:tblGrid>
                <a:gridCol w="2143140"/>
                <a:gridCol w="6286544"/>
              </a:tblGrid>
              <a:tr h="380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b="0" u="none" strike="noStrike"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solidFill>
                            <a:schemeClr val="tx1"/>
                          </a:solidFill>
                          <a:effectLst/>
                        </a:rPr>
                        <a:t>Grand Total</a:t>
                      </a:r>
                      <a:endParaRPr lang="en-US" sz="1400" b="1" i="0" u="none" strike="noStrike" dirty="0" smtClean="0">
                        <a:solidFill>
                          <a:schemeClr val="tx1"/>
                        </a:solidFill>
                        <a:effectLst/>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500" b="1" u="none" strike="noStrike" dirty="0" smtClean="0">
                        <a:solidFill>
                          <a:schemeClr val="bg1"/>
                        </a:solidFill>
                        <a:effectLst/>
                      </a:endParaRPr>
                    </a:p>
                    <a:p>
                      <a:pPr algn="ctr" fontAlgn="ctr"/>
                      <a:r>
                        <a:rPr lang="en-US" sz="1400" b="1" u="none" strike="noStrike" dirty="0" smtClean="0">
                          <a:solidFill>
                            <a:schemeClr val="tx1"/>
                          </a:solidFill>
                          <a:effectLst/>
                        </a:rPr>
                        <a:t>32 minutes</a:t>
                      </a:r>
                      <a:endParaRPr lang="en-IN" sz="140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2" name="Table 11"/>
          <p:cNvGraphicFramePr>
            <a:graphicFrameLocks noGrp="1"/>
          </p:cNvGraphicFramePr>
          <p:nvPr/>
        </p:nvGraphicFramePr>
        <p:xfrm>
          <a:off x="428596" y="5857892"/>
          <a:ext cx="8429684" cy="370840"/>
        </p:xfrm>
        <a:graphic>
          <a:graphicData uri="http://schemas.openxmlformats.org/drawingml/2006/table">
            <a:tbl>
              <a:tblPr firstRow="1" bandRow="1">
                <a:tableStyleId>{5C22544A-7EE6-4342-B048-85BDC9FD1C3A}</a:tableStyleId>
              </a:tblPr>
              <a:tblGrid>
                <a:gridCol w="8429684"/>
              </a:tblGrid>
              <a:tr h="370840">
                <a:tc>
                  <a:txBody>
                    <a:bodyPr/>
                    <a:lstStyle/>
                    <a:p>
                      <a:pPr algn="l" fontAlgn="ctr"/>
                      <a:endParaRPr lang="en-US" sz="400" b="1" u="none" strike="noStrike" dirty="0" smtClean="0">
                        <a:solidFill>
                          <a:schemeClr val="bg1"/>
                        </a:solidFill>
                        <a:effectLst/>
                      </a:endParaRPr>
                    </a:p>
                    <a:p>
                      <a:pPr algn="l" fontAlgn="ctr"/>
                      <a:r>
                        <a:rPr lang="en-US" sz="1400" b="1" u="none" strike="noStrike" dirty="0" smtClean="0">
                          <a:solidFill>
                            <a:schemeClr val="bg1"/>
                          </a:solidFill>
                          <a:effectLst/>
                        </a:rPr>
                        <a:t>Conclusion                                                                       New IT system will Need 85% Less Time</a:t>
                      </a:r>
                      <a:endParaRPr lang="en-US" sz="1400" b="1" i="0" u="none" strike="noStrike" dirty="0">
                        <a:solidFill>
                          <a:schemeClr val="bg1"/>
                        </a:solidFill>
                        <a:effectLst/>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15" name="TextBox 14">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7"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3" name="TextBox 12"/>
          <p:cNvSpPr txBox="1"/>
          <p:nvPr/>
        </p:nvSpPr>
        <p:spPr>
          <a:xfrm>
            <a:off x="214282" y="285728"/>
            <a:ext cx="8786842" cy="384721"/>
          </a:xfrm>
          <a:prstGeom prst="rect">
            <a:avLst/>
          </a:prstGeom>
          <a:noFill/>
        </p:spPr>
        <p:txBody>
          <a:bodyPr wrap="square" rtlCol="0">
            <a:spAutoFit/>
          </a:bodyPr>
          <a:lstStyle/>
          <a:p>
            <a:pPr algn="ctr">
              <a:defRPr/>
            </a:pPr>
            <a:r>
              <a:rPr lang="en-US" sz="1900" b="1" dirty="0" smtClean="0">
                <a:solidFill>
                  <a:schemeClr val="accent1"/>
                </a:solidFill>
              </a:rPr>
              <a:t>New IT Based S/m: Time </a:t>
            </a:r>
            <a:r>
              <a:rPr lang="en-US" sz="1900" b="1" dirty="0">
                <a:solidFill>
                  <a:schemeClr val="accent1"/>
                </a:solidFill>
              </a:rPr>
              <a:t>Required to Process </a:t>
            </a:r>
            <a:r>
              <a:rPr lang="en-US" sz="1900" b="1" dirty="0" smtClean="0">
                <a:solidFill>
                  <a:schemeClr val="accent1"/>
                </a:solidFill>
              </a:rPr>
              <a:t>Application forms </a:t>
            </a:r>
            <a:r>
              <a:rPr lang="en-US" sz="1900" b="1" dirty="0">
                <a:solidFill>
                  <a:schemeClr val="accent1"/>
                </a:solidFill>
              </a:rPr>
              <a:t>of 1 </a:t>
            </a:r>
            <a:r>
              <a:rPr lang="en-US" sz="1900" b="1" dirty="0" smtClean="0">
                <a:solidFill>
                  <a:schemeClr val="accent1"/>
                </a:solidFill>
              </a:rPr>
              <a:t>Person </a:t>
            </a:r>
            <a:r>
              <a:rPr lang="en-US" sz="1600" b="1" dirty="0" smtClean="0">
                <a:solidFill>
                  <a:schemeClr val="accent1"/>
                </a:solidFill>
              </a:rPr>
              <a:t>(in </a:t>
            </a:r>
            <a:r>
              <a:rPr lang="en-US" sz="1600" b="1" dirty="0">
                <a:solidFill>
                  <a:schemeClr val="accent1"/>
                </a:solidFill>
              </a:rPr>
              <a:t>Minutes</a:t>
            </a:r>
            <a:r>
              <a:rPr lang="en-US" sz="1600" b="1" dirty="0" smtClean="0">
                <a:solidFill>
                  <a:schemeClr val="accent1"/>
                </a:solidFill>
              </a:rPr>
              <a:t>)                                                      </a:t>
            </a:r>
            <a:endParaRPr lang="en-IN" sz="1600" dirty="0">
              <a:solidFill>
                <a:schemeClr val="accent1"/>
              </a:solidFill>
            </a:endParaRPr>
          </a:p>
        </p:txBody>
      </p:sp>
    </p:spTree>
    <p:extLst>
      <p:ext uri="{BB962C8B-B14F-4D97-AF65-F5344CB8AC3E}">
        <p14:creationId xmlns="" xmlns:p14="http://schemas.microsoft.com/office/powerpoint/2010/main" val="254841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334000"/>
          </a:xfrm>
          <a:ln w="3175">
            <a:solidFill>
              <a:schemeClr val="accent1"/>
            </a:solidFill>
            <a:prstDash val="solid"/>
          </a:ln>
        </p:spPr>
        <p:txBody>
          <a:bodyPr>
            <a:noAutofit/>
          </a:bodyPr>
          <a:lstStyle/>
          <a:p>
            <a:pPr marL="0" indent="0" algn="ctr">
              <a:buNone/>
            </a:pPr>
            <a:endParaRPr lang="en-US" sz="6600" b="1" dirty="0" smtClean="0">
              <a:solidFill>
                <a:schemeClr val="tx2">
                  <a:lumMod val="40000"/>
                  <a:lumOff val="60000"/>
                </a:schemeClr>
              </a:solidFill>
            </a:endParaRPr>
          </a:p>
          <a:p>
            <a:pPr marL="0" indent="0" algn="ctr">
              <a:buNone/>
            </a:pPr>
            <a:r>
              <a:rPr lang="en-US" sz="7200" b="1" dirty="0" smtClean="0">
                <a:solidFill>
                  <a:schemeClr val="accent1"/>
                </a:solidFill>
              </a:rPr>
              <a:t>New IT Based Voter Registration System</a:t>
            </a:r>
            <a:endParaRPr lang="en-US" sz="7200" b="1" dirty="0">
              <a:solidFill>
                <a:schemeClr val="accent1"/>
              </a:solidFill>
            </a:endParaRPr>
          </a:p>
        </p:txBody>
      </p:sp>
      <p:sp>
        <p:nvSpPr>
          <p:cNvPr id="4"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5135"/>
            <a:ext cx="8305800" cy="461665"/>
          </a:xfrm>
          <a:prstGeom prst="rect">
            <a:avLst/>
          </a:prstGeom>
          <a:solidFill>
            <a:schemeClr val="tx2">
              <a:lumMod val="60000"/>
              <a:lumOff val="40000"/>
            </a:schemeClr>
          </a:solidFill>
        </p:spPr>
        <p:txBody>
          <a:bodyPr wrap="square" rtlCol="0">
            <a:spAutoFit/>
          </a:bodyPr>
          <a:lstStyle/>
          <a:p>
            <a:r>
              <a:rPr lang="en-IN" sz="2400" b="1" dirty="0" smtClean="0">
                <a:solidFill>
                  <a:prstClr val="white"/>
                </a:solidFill>
              </a:rPr>
              <a:t>Building Blocks of Proposed IT Based Voter Registration System</a:t>
            </a:r>
            <a:endParaRPr lang="en-IN" sz="2400" b="1" dirty="0">
              <a:solidFill>
                <a:prstClr val="white"/>
              </a:solidFill>
            </a:endParaRPr>
          </a:p>
        </p:txBody>
      </p:sp>
      <p:sp>
        <p:nvSpPr>
          <p:cNvPr id="5" name="TextBox 4">
            <a:hlinkClick r:id="rId3" action="ppaction://hlinksldjump"/>
          </p:cNvPr>
          <p:cNvSpPr txBox="1"/>
          <p:nvPr/>
        </p:nvSpPr>
        <p:spPr>
          <a:xfrm>
            <a:off x="381000" y="1295400"/>
            <a:ext cx="4038600" cy="1384995"/>
          </a:xfrm>
          <a:prstGeom prst="rect">
            <a:avLst/>
          </a:prstGeom>
          <a:solidFill>
            <a:schemeClr val="accent1">
              <a:lumMod val="20000"/>
              <a:lumOff val="80000"/>
            </a:schemeClr>
          </a:solidFill>
          <a:ln w="9525">
            <a:noFill/>
          </a:ln>
        </p:spPr>
        <p:txBody>
          <a:bodyPr wrap="square" rtlCol="0">
            <a:spAutoFit/>
          </a:bodyPr>
          <a:lstStyle/>
          <a:p>
            <a:pPr indent="-182880">
              <a:buSzPct val="120000"/>
              <a:buFontTx/>
              <a:buAutoNum type="arabicPeriod"/>
            </a:pPr>
            <a:r>
              <a:rPr lang="en-IN" sz="1400" b="1" dirty="0" smtClean="0">
                <a:solidFill>
                  <a:srgbClr val="4F81BD">
                    <a:lumMod val="75000"/>
                  </a:srgbClr>
                </a:solidFill>
              </a:rPr>
              <a:t>  Changes Required in Election Department Team Structure Slide </a:t>
            </a:r>
          </a:p>
          <a:p>
            <a:pPr indent="-182880">
              <a:buSzPct val="120000"/>
              <a:buFontTx/>
              <a:buAutoNum type="arabicPeriod"/>
            </a:pPr>
            <a:endParaRPr lang="en-IN" sz="1400" b="1" dirty="0" smtClean="0">
              <a:solidFill>
                <a:srgbClr val="4F81BD">
                  <a:lumMod val="75000"/>
                </a:srgbClr>
              </a:solidFill>
            </a:endParaRPr>
          </a:p>
          <a:p>
            <a:pPr marL="342900" indent="-342900">
              <a:buSzPct val="120000"/>
              <a:buFontTx/>
              <a:buAutoNum type="alphaLcParenR"/>
            </a:pPr>
            <a:r>
              <a:rPr lang="en-IN" sz="1400" b="1" dirty="0" smtClean="0">
                <a:solidFill>
                  <a:srgbClr val="4F81BD">
                    <a:lumMod val="75000"/>
                  </a:srgbClr>
                </a:solidFill>
              </a:rPr>
              <a:t>Current Team Structure</a:t>
            </a:r>
          </a:p>
          <a:p>
            <a:pPr marL="342900" indent="-342900">
              <a:buSzPct val="120000"/>
              <a:buFontTx/>
              <a:buAutoNum type="alphaLcParenR"/>
            </a:pPr>
            <a:r>
              <a:rPr lang="en-IN" sz="1400" b="1" dirty="0" smtClean="0">
                <a:solidFill>
                  <a:srgbClr val="4F81BD">
                    <a:lumMod val="75000"/>
                  </a:srgbClr>
                </a:solidFill>
              </a:rPr>
              <a:t>Team Structure required for Proposed IT based System</a:t>
            </a:r>
          </a:p>
        </p:txBody>
      </p:sp>
      <p:sp>
        <p:nvSpPr>
          <p:cNvPr id="6" name="TextBox 5">
            <a:hlinkClick r:id="rId4" action="ppaction://hlinksldjump"/>
          </p:cNvPr>
          <p:cNvSpPr txBox="1"/>
          <p:nvPr/>
        </p:nvSpPr>
        <p:spPr>
          <a:xfrm>
            <a:off x="4800600" y="1295400"/>
            <a:ext cx="3962400" cy="1815882"/>
          </a:xfrm>
          <a:prstGeom prst="rect">
            <a:avLst/>
          </a:prstGeom>
          <a:solidFill>
            <a:schemeClr val="accent1">
              <a:lumMod val="20000"/>
              <a:lumOff val="80000"/>
            </a:schemeClr>
          </a:solidFill>
          <a:ln w="9525">
            <a:noFill/>
          </a:ln>
        </p:spPr>
        <p:txBody>
          <a:bodyPr wrap="square" rtlCol="0">
            <a:spAutoFit/>
          </a:bodyPr>
          <a:lstStyle/>
          <a:p>
            <a:pPr marL="342900" indent="-342900">
              <a:buSzPct val="120000"/>
              <a:buFontTx/>
              <a:buAutoNum type="arabicPeriod" startAt="2"/>
            </a:pPr>
            <a:endParaRPr lang="en-IN" sz="1400" b="1" dirty="0" smtClean="0">
              <a:solidFill>
                <a:srgbClr val="4F81BD">
                  <a:lumMod val="75000"/>
                </a:srgbClr>
              </a:solidFill>
            </a:endParaRPr>
          </a:p>
          <a:p>
            <a:pPr indent="-182880">
              <a:buSzPct val="120000"/>
              <a:buFontTx/>
              <a:buAutoNum type="arabicPeriod" startAt="2"/>
            </a:pPr>
            <a:r>
              <a:rPr lang="en-IN" sz="1400" b="1" dirty="0" smtClean="0">
                <a:solidFill>
                  <a:srgbClr val="4F81BD">
                    <a:lumMod val="75000"/>
                  </a:srgbClr>
                </a:solidFill>
              </a:rPr>
              <a:t>  Accurate &amp; Detailed Maps of each Constituency should be available in Government Website</a:t>
            </a:r>
          </a:p>
          <a:p>
            <a:pPr marL="342900" indent="-342900">
              <a:buSzPct val="120000"/>
              <a:buFontTx/>
              <a:buAutoNum type="arabicPeriod" startAt="2"/>
            </a:pPr>
            <a:endParaRPr lang="en-IN" sz="1400" b="1" dirty="0" smtClean="0">
              <a:solidFill>
                <a:srgbClr val="4F81BD">
                  <a:lumMod val="75000"/>
                </a:srgbClr>
              </a:solidFill>
            </a:endParaRPr>
          </a:p>
          <a:p>
            <a:pPr marL="342900" indent="-342900">
              <a:buSzPct val="120000"/>
              <a:buFontTx/>
              <a:buAutoNum type="arabicPeriod" startAt="2"/>
            </a:pPr>
            <a:endParaRPr lang="en-IN" sz="1400" b="1" dirty="0" smtClean="0">
              <a:solidFill>
                <a:srgbClr val="4F81BD">
                  <a:lumMod val="75000"/>
                </a:srgbClr>
              </a:solidFill>
            </a:endParaRPr>
          </a:p>
          <a:p>
            <a:pPr>
              <a:buSzPct val="120000"/>
            </a:pPr>
            <a:endParaRPr lang="en-IN" sz="1400" b="1" dirty="0" smtClean="0">
              <a:solidFill>
                <a:srgbClr val="4F81BD">
                  <a:lumMod val="75000"/>
                </a:srgbClr>
              </a:solidFill>
            </a:endParaRPr>
          </a:p>
          <a:p>
            <a:pPr>
              <a:buSzPct val="120000"/>
            </a:pPr>
            <a:endParaRPr lang="en-IN" sz="1400" b="1" dirty="0" smtClean="0">
              <a:solidFill>
                <a:srgbClr val="4F81BD">
                  <a:lumMod val="75000"/>
                </a:srgbClr>
              </a:solidFill>
            </a:endParaRPr>
          </a:p>
          <a:p>
            <a:pPr>
              <a:buSzPct val="120000"/>
            </a:pPr>
            <a:endParaRPr lang="en-IN" sz="1400" b="1" dirty="0" smtClean="0">
              <a:solidFill>
                <a:srgbClr val="4F81BD">
                  <a:lumMod val="75000"/>
                </a:srgbClr>
              </a:solidFill>
            </a:endParaRPr>
          </a:p>
        </p:txBody>
      </p:sp>
      <p:sp>
        <p:nvSpPr>
          <p:cNvPr id="18" name="TextBox 17">
            <a:hlinkClick r:id="rId5" action="ppaction://hlinksldjump"/>
          </p:cNvPr>
          <p:cNvSpPr txBox="1"/>
          <p:nvPr/>
        </p:nvSpPr>
        <p:spPr>
          <a:xfrm>
            <a:off x="4800600" y="3352800"/>
            <a:ext cx="3962400" cy="1169551"/>
          </a:xfrm>
          <a:prstGeom prst="rect">
            <a:avLst/>
          </a:prstGeom>
          <a:solidFill>
            <a:schemeClr val="accent1">
              <a:lumMod val="20000"/>
              <a:lumOff val="80000"/>
            </a:schemeClr>
          </a:solidFill>
          <a:ln w="9525">
            <a:noFill/>
          </a:ln>
        </p:spPr>
        <p:txBody>
          <a:bodyPr wrap="square" rtlCol="0">
            <a:spAutoFit/>
          </a:bodyPr>
          <a:lstStyle/>
          <a:p>
            <a:pPr marL="342900" indent="-342900">
              <a:buSzPct val="120000"/>
              <a:buFontTx/>
              <a:buAutoNum type="arabicPeriod" startAt="4"/>
            </a:pPr>
            <a:r>
              <a:rPr lang="en-IN" sz="1400" b="1" dirty="0" smtClean="0">
                <a:solidFill>
                  <a:srgbClr val="4F81BD">
                    <a:lumMod val="75000"/>
                  </a:srgbClr>
                </a:solidFill>
              </a:rPr>
              <a:t>Issue – Very Difficult to identify One’s Polling booth and Constituency.</a:t>
            </a:r>
          </a:p>
          <a:p>
            <a:pPr marL="342900" indent="-342900">
              <a:buSzPct val="120000"/>
              <a:buFontTx/>
              <a:buAutoNum type="arabicPeriod" startAt="4"/>
            </a:pPr>
            <a:endParaRPr lang="en-IN" sz="1400" b="1" dirty="0" smtClean="0">
              <a:solidFill>
                <a:srgbClr val="4F81BD">
                  <a:lumMod val="75000"/>
                </a:srgbClr>
              </a:solidFill>
            </a:endParaRPr>
          </a:p>
          <a:p>
            <a:pPr marL="342900" indent="-342900">
              <a:buSzPct val="120000"/>
              <a:buFontTx/>
              <a:buAutoNum type="alphaLcParenR"/>
            </a:pPr>
            <a:r>
              <a:rPr lang="en-IN" sz="1400" b="1" dirty="0" smtClean="0">
                <a:solidFill>
                  <a:srgbClr val="4F81BD">
                    <a:lumMod val="75000"/>
                  </a:srgbClr>
                </a:solidFill>
              </a:rPr>
              <a:t>Current Situation</a:t>
            </a:r>
          </a:p>
          <a:p>
            <a:pPr marL="342900" indent="-342900">
              <a:buSzPct val="120000"/>
              <a:buFontTx/>
              <a:buAutoNum type="alphaLcParenR"/>
            </a:pPr>
            <a:r>
              <a:rPr lang="en-IN" sz="1400" b="1" dirty="0" smtClean="0">
                <a:solidFill>
                  <a:srgbClr val="4F81BD">
                    <a:lumMod val="75000"/>
                  </a:srgbClr>
                </a:solidFill>
              </a:rPr>
              <a:t>How the New System will solve this issue</a:t>
            </a:r>
          </a:p>
        </p:txBody>
      </p:sp>
      <p:sp>
        <p:nvSpPr>
          <p:cNvPr id="22" name="TextBox 21">
            <a:hlinkClick r:id="rId6" action="ppaction://hlinksldjump"/>
          </p:cNvPr>
          <p:cNvSpPr txBox="1"/>
          <p:nvPr/>
        </p:nvSpPr>
        <p:spPr>
          <a:xfrm>
            <a:off x="381000" y="4800600"/>
            <a:ext cx="4191000" cy="1215717"/>
          </a:xfrm>
          <a:prstGeom prst="rect">
            <a:avLst/>
          </a:prstGeom>
          <a:solidFill>
            <a:schemeClr val="accent1">
              <a:lumMod val="20000"/>
              <a:lumOff val="80000"/>
            </a:schemeClr>
          </a:solidFill>
          <a:ln w="9525">
            <a:noFill/>
          </a:ln>
        </p:spPr>
        <p:txBody>
          <a:bodyPr wrap="square" rtlCol="0">
            <a:spAutoFit/>
          </a:bodyPr>
          <a:lstStyle/>
          <a:p>
            <a:pPr indent="-182880">
              <a:buSzPct val="120000"/>
            </a:pPr>
            <a:r>
              <a:rPr lang="en-IN" sz="1700" b="1" dirty="0" smtClean="0">
                <a:solidFill>
                  <a:srgbClr val="4F81BD">
                    <a:lumMod val="75000"/>
                  </a:srgbClr>
                </a:solidFill>
              </a:rPr>
              <a:t>5.</a:t>
            </a:r>
            <a:r>
              <a:rPr lang="en-IN" sz="1400" b="1" dirty="0" smtClean="0">
                <a:solidFill>
                  <a:srgbClr val="4F81BD">
                    <a:lumMod val="75000"/>
                  </a:srgbClr>
                </a:solidFill>
              </a:rPr>
              <a:t>  A Citizen requires to Submit Up To 6 Separate Application Forms to process all his requirement</a:t>
            </a:r>
          </a:p>
          <a:p>
            <a:pPr indent="-182880">
              <a:buSzPct val="120000"/>
            </a:pPr>
            <a:endParaRPr lang="en-IN" sz="1400" b="1" dirty="0" smtClean="0">
              <a:solidFill>
                <a:srgbClr val="4F81BD">
                  <a:lumMod val="75000"/>
                </a:srgbClr>
              </a:solidFill>
            </a:endParaRPr>
          </a:p>
          <a:p>
            <a:pPr marL="342900" indent="-342900">
              <a:buSzPct val="120000"/>
              <a:buFontTx/>
              <a:buAutoNum type="alphaLcParenR"/>
            </a:pPr>
            <a:r>
              <a:rPr lang="en-IN" sz="1400" b="1" dirty="0" smtClean="0">
                <a:solidFill>
                  <a:srgbClr val="4F81BD">
                    <a:lumMod val="75000"/>
                  </a:srgbClr>
                </a:solidFill>
              </a:rPr>
              <a:t>Current Situation</a:t>
            </a:r>
          </a:p>
          <a:p>
            <a:pPr marL="342900" indent="-342900">
              <a:buSzPct val="120000"/>
              <a:buFontTx/>
              <a:buAutoNum type="alphaLcParenR"/>
            </a:pPr>
            <a:r>
              <a:rPr lang="en-IN" sz="1400" b="1" dirty="0" smtClean="0">
                <a:solidFill>
                  <a:srgbClr val="4F81BD">
                    <a:lumMod val="75000"/>
                  </a:srgbClr>
                </a:solidFill>
              </a:rPr>
              <a:t>How the New System will solve this issue</a:t>
            </a:r>
          </a:p>
        </p:txBody>
      </p:sp>
      <p:sp>
        <p:nvSpPr>
          <p:cNvPr id="11" name="TextBox 10">
            <a:hlinkClick r:id="rId7" action="ppaction://hlinksldjump"/>
          </p:cNvPr>
          <p:cNvSpPr txBox="1"/>
          <p:nvPr/>
        </p:nvSpPr>
        <p:spPr>
          <a:xfrm>
            <a:off x="381000" y="3352800"/>
            <a:ext cx="4191000" cy="1215717"/>
          </a:xfrm>
          <a:prstGeom prst="rect">
            <a:avLst/>
          </a:prstGeom>
          <a:solidFill>
            <a:schemeClr val="accent1">
              <a:lumMod val="20000"/>
              <a:lumOff val="80000"/>
            </a:schemeClr>
          </a:solidFill>
          <a:ln w="9525">
            <a:noFill/>
          </a:ln>
        </p:spPr>
        <p:txBody>
          <a:bodyPr wrap="square" rtlCol="0">
            <a:spAutoFit/>
          </a:bodyPr>
          <a:lstStyle/>
          <a:p>
            <a:pPr marL="342900" indent="-342900">
              <a:buSzPct val="120000"/>
            </a:pPr>
            <a:r>
              <a:rPr lang="en-IN" sz="1700" b="1" dirty="0" smtClean="0">
                <a:solidFill>
                  <a:srgbClr val="4F81BD">
                    <a:lumMod val="75000"/>
                  </a:srgbClr>
                </a:solidFill>
              </a:rPr>
              <a:t>3.   </a:t>
            </a:r>
            <a:r>
              <a:rPr lang="en-IN" sz="1400" b="1" dirty="0" smtClean="0">
                <a:solidFill>
                  <a:srgbClr val="4F81BD">
                    <a:lumMod val="75000"/>
                  </a:srgbClr>
                </a:solidFill>
              </a:rPr>
              <a:t>Issue – Large Number of Bogus Voters in Voter List</a:t>
            </a:r>
          </a:p>
          <a:p>
            <a:pPr>
              <a:buSzPct val="120000"/>
            </a:pPr>
            <a:endParaRPr lang="en-IN" sz="1400" b="1" dirty="0" smtClean="0">
              <a:solidFill>
                <a:srgbClr val="4F81BD">
                  <a:lumMod val="75000"/>
                </a:srgbClr>
              </a:solidFill>
            </a:endParaRPr>
          </a:p>
          <a:p>
            <a:pPr marL="342900" indent="-342900">
              <a:buSzPct val="120000"/>
              <a:buFontTx/>
              <a:buAutoNum type="alphaLcParenR"/>
            </a:pPr>
            <a:r>
              <a:rPr lang="en-IN" sz="1400" b="1" dirty="0" smtClean="0">
                <a:solidFill>
                  <a:srgbClr val="4F81BD">
                    <a:lumMod val="75000"/>
                  </a:srgbClr>
                </a:solidFill>
              </a:rPr>
              <a:t>Current Situation</a:t>
            </a:r>
          </a:p>
          <a:p>
            <a:pPr marL="342900" indent="-342900">
              <a:buSzPct val="120000"/>
              <a:buFontTx/>
              <a:buAutoNum type="alphaLcParenR"/>
            </a:pPr>
            <a:r>
              <a:rPr lang="en-IN" sz="1400" b="1" dirty="0" smtClean="0">
                <a:solidFill>
                  <a:srgbClr val="4F81BD">
                    <a:lumMod val="75000"/>
                  </a:srgbClr>
                </a:solidFill>
              </a:rPr>
              <a:t>How the New System will solve this issue</a:t>
            </a:r>
          </a:p>
          <a:p>
            <a:pPr marL="342900" indent="-342900">
              <a:buSzPct val="120000"/>
              <a:buFontTx/>
              <a:buAutoNum type="alphaLcParenR"/>
            </a:pPr>
            <a:endParaRPr lang="en-IN" sz="1400" b="1" dirty="0" smtClean="0">
              <a:solidFill>
                <a:srgbClr val="4F81BD">
                  <a:lumMod val="75000"/>
                </a:srgbClr>
              </a:solidFill>
            </a:endParaRPr>
          </a:p>
        </p:txBody>
      </p:sp>
      <p:sp>
        <p:nvSpPr>
          <p:cNvPr id="12" name="TextBox 11"/>
          <p:cNvSpPr txBox="1"/>
          <p:nvPr/>
        </p:nvSpPr>
        <p:spPr>
          <a:xfrm>
            <a:off x="381000" y="6248400"/>
            <a:ext cx="8382000" cy="338554"/>
          </a:xfrm>
          <a:prstGeom prst="rect">
            <a:avLst/>
          </a:prstGeom>
          <a:noFill/>
        </p:spPr>
        <p:txBody>
          <a:bodyPr wrap="square" rtlCol="0">
            <a:spAutoFit/>
          </a:bodyPr>
          <a:lstStyle/>
          <a:p>
            <a:pPr algn="ctr"/>
            <a:r>
              <a:rPr lang="en-US" sz="1600" b="1" i="1" dirty="0" smtClean="0">
                <a:solidFill>
                  <a:srgbClr val="FF0000"/>
                </a:solidFill>
              </a:rPr>
              <a:t>Click on the Light Blue Boxes to see Full Details about each of these 5 Topics.</a:t>
            </a:r>
            <a:endParaRPr lang="en-GB" sz="1600" b="1" i="1" dirty="0">
              <a:solidFill>
                <a:srgbClr val="FF0000"/>
              </a:solidFill>
            </a:endParaRPr>
          </a:p>
        </p:txBody>
      </p:sp>
      <p:sp>
        <p:nvSpPr>
          <p:cNvPr id="9" name="Slide Number Placeholder 19"/>
          <p:cNvSpPr txBox="1">
            <a:spLocks/>
          </p:cNvSpPr>
          <p:nvPr/>
        </p:nvSpPr>
        <p:spPr>
          <a:xfrm>
            <a:off x="8839200" y="6492875"/>
            <a:ext cx="30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427710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771650" y="152400"/>
            <a:ext cx="2276475" cy="873986"/>
          </a:xfrm>
          <a:prstGeom prst="rect">
            <a:avLst/>
          </a:prstGeom>
          <a:noFill/>
        </p:spPr>
      </p:pic>
      <p:sp>
        <p:nvSpPr>
          <p:cNvPr id="4" name="TextBox 211"/>
          <p:cNvSpPr txBox="1"/>
          <p:nvPr/>
        </p:nvSpPr>
        <p:spPr>
          <a:xfrm>
            <a:off x="4286250" y="457200"/>
            <a:ext cx="2343150" cy="304800"/>
          </a:xfrm>
          <a:prstGeom prst="rect">
            <a:avLst/>
          </a:prstGeom>
          <a:solidFill>
            <a:schemeClr val="tx2">
              <a:lumMod val="60000"/>
              <a:lumOff val="4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200" dirty="0">
                <a:solidFill>
                  <a:schemeClr val="bg1"/>
                </a:solidFill>
              </a:rPr>
              <a:t>       </a:t>
            </a:r>
            <a:r>
              <a:rPr lang="en-IN" sz="1400" b="1" dirty="0">
                <a:solidFill>
                  <a:schemeClr val="bg1"/>
                </a:solidFill>
              </a:rPr>
              <a:t>All Potential Applicants</a:t>
            </a:r>
          </a:p>
        </p:txBody>
      </p:sp>
      <p:sp>
        <p:nvSpPr>
          <p:cNvPr id="5" name="TextBox 212"/>
          <p:cNvSpPr txBox="1"/>
          <p:nvPr/>
        </p:nvSpPr>
        <p:spPr>
          <a:xfrm>
            <a:off x="5214942" y="152400"/>
            <a:ext cx="552450" cy="228601"/>
          </a:xfrm>
          <a:prstGeom prst="rect">
            <a:avLst/>
          </a:prstGeom>
          <a:solidFill>
            <a:schemeClr val="tx2">
              <a:lumMod val="60000"/>
              <a:lumOff val="4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 1000</a:t>
            </a:r>
          </a:p>
          <a:p>
            <a:endParaRPr lang="en-IN" sz="1200" dirty="0">
              <a:solidFill>
                <a:schemeClr val="bg1"/>
              </a:solidFill>
            </a:endParaRPr>
          </a:p>
        </p:txBody>
      </p:sp>
      <p:sp>
        <p:nvSpPr>
          <p:cNvPr id="9" name="TextBox 213"/>
          <p:cNvSpPr txBox="1"/>
          <p:nvPr/>
        </p:nvSpPr>
        <p:spPr>
          <a:xfrm>
            <a:off x="1295400" y="1447800"/>
            <a:ext cx="419100" cy="219073"/>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100</a:t>
            </a:r>
          </a:p>
          <a:p>
            <a:endParaRPr lang="en-IN" sz="1200" b="1" dirty="0">
              <a:solidFill>
                <a:schemeClr val="bg1"/>
              </a:solidFill>
            </a:endParaRPr>
          </a:p>
        </p:txBody>
      </p:sp>
      <p:sp>
        <p:nvSpPr>
          <p:cNvPr id="10" name="TextBox 214"/>
          <p:cNvSpPr txBox="1"/>
          <p:nvPr/>
        </p:nvSpPr>
        <p:spPr>
          <a:xfrm>
            <a:off x="228600" y="1752600"/>
            <a:ext cx="2057400" cy="99060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0" rIns="4572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nSpc>
                <a:spcPct val="100000"/>
              </a:lnSpc>
              <a:spcBef>
                <a:spcPts val="0"/>
              </a:spcBef>
              <a:spcAft>
                <a:spcPts val="0"/>
              </a:spcAft>
              <a:buClrTx/>
              <a:buSzTx/>
              <a:buFontTx/>
              <a:buNone/>
              <a:tabLst/>
              <a:defRPr/>
            </a:pPr>
            <a:r>
              <a:rPr lang="en-IN" sz="1200" b="1" dirty="0">
                <a:solidFill>
                  <a:schemeClr val="tx1"/>
                </a:solidFill>
              </a:rPr>
              <a:t> </a:t>
            </a:r>
            <a:r>
              <a:rPr lang="en-IN" sz="1200" b="1" dirty="0" smtClean="0">
                <a:solidFill>
                  <a:schemeClr val="tx1"/>
                </a:solidFill>
              </a:rPr>
              <a:t>               Misinformed</a:t>
            </a:r>
            <a:endParaRPr lang="en-IN" sz="1200" b="1" dirty="0">
              <a:solidFill>
                <a:schemeClr val="tx1"/>
              </a:solidFill>
            </a:endParaRPr>
          </a:p>
          <a:p>
            <a:pPr>
              <a:defRPr/>
            </a:pPr>
            <a:r>
              <a:rPr lang="en-IN" sz="1200" dirty="0">
                <a:solidFill>
                  <a:schemeClr val="tx1"/>
                </a:solidFill>
              </a:rPr>
              <a:t>As lakhs of citizens register, he also gets informed by his friends that he can also apply and Register as Voter in Pune</a:t>
            </a:r>
          </a:p>
        </p:txBody>
      </p:sp>
      <p:pic>
        <p:nvPicPr>
          <p:cNvPr id="13" name="Picture 12"/>
          <p:cNvPicPr>
            <a:picLocks noChangeAspect="1" noChangeArrowheads="1"/>
          </p:cNvPicPr>
          <p:nvPr/>
        </p:nvPicPr>
        <p:blipFill>
          <a:blip r:embed="rId3" cstate="print"/>
          <a:srcRect/>
          <a:stretch>
            <a:fillRect/>
          </a:stretch>
        </p:blipFill>
        <p:spPr bwMode="auto">
          <a:xfrm>
            <a:off x="228600" y="533400"/>
            <a:ext cx="685800" cy="1142367"/>
          </a:xfrm>
          <a:prstGeom prst="rect">
            <a:avLst/>
          </a:prstGeom>
          <a:noFill/>
        </p:spPr>
      </p:pic>
      <p:cxnSp>
        <p:nvCxnSpPr>
          <p:cNvPr id="14" name="Straight Arrow Connector 13"/>
          <p:cNvCxnSpPr/>
          <p:nvPr/>
        </p:nvCxnSpPr>
        <p:spPr>
          <a:xfrm rot="5400000">
            <a:off x="3620294" y="14851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216"/>
          <p:cNvSpPr txBox="1"/>
          <p:nvPr/>
        </p:nvSpPr>
        <p:spPr>
          <a:xfrm>
            <a:off x="3200400" y="1752600"/>
            <a:ext cx="1981200" cy="83820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smtClean="0">
                <a:solidFill>
                  <a:schemeClr val="dk1"/>
                </a:solidFill>
                <a:latin typeface="+mn-lt"/>
                <a:ea typeface="+mn-ea"/>
                <a:cs typeface="+mn-cs"/>
              </a:rPr>
              <a:t>            Does </a:t>
            </a:r>
            <a:r>
              <a:rPr lang="en-IN" sz="1200" b="1" dirty="0">
                <a:solidFill>
                  <a:schemeClr val="dk1"/>
                </a:solidFill>
                <a:latin typeface="+mn-lt"/>
                <a:ea typeface="+mn-ea"/>
                <a:cs typeface="+mn-cs"/>
              </a:rPr>
              <a:t>Not Care</a:t>
            </a:r>
            <a:r>
              <a:rPr lang="en-IN" sz="1200" dirty="0"/>
              <a:t/>
            </a:r>
            <a:br>
              <a:rPr lang="en-IN" sz="1200" dirty="0"/>
            </a:br>
            <a:r>
              <a:rPr lang="en-IN" sz="1200" dirty="0">
                <a:solidFill>
                  <a:schemeClr val="dk1"/>
                </a:solidFill>
                <a:latin typeface="+mn-lt"/>
                <a:ea typeface="+mn-ea"/>
                <a:cs typeface="+mn-cs"/>
              </a:rPr>
              <a:t>One can now get  his Voter Id</a:t>
            </a:r>
            <a:r>
              <a:rPr lang="en-IN" sz="1200" baseline="0" dirty="0">
                <a:solidFill>
                  <a:schemeClr val="dk1"/>
                </a:solidFill>
                <a:latin typeface="+mn-lt"/>
                <a:ea typeface="+mn-ea"/>
                <a:cs typeface="+mn-cs"/>
              </a:rPr>
              <a:t> Card in just 4 days. So, he also decides to Apply</a:t>
            </a:r>
            <a:endParaRPr lang="en-IN" sz="1200" dirty="0"/>
          </a:p>
        </p:txBody>
      </p:sp>
      <p:sp>
        <p:nvSpPr>
          <p:cNvPr id="22" name="TextBox 215"/>
          <p:cNvSpPr txBox="1"/>
          <p:nvPr/>
        </p:nvSpPr>
        <p:spPr>
          <a:xfrm>
            <a:off x="3214678" y="1371600"/>
            <a:ext cx="485775" cy="228600"/>
          </a:xfrm>
          <a:prstGeom prst="rect">
            <a:avLst/>
          </a:prstGeom>
          <a:solidFill>
            <a:schemeClr val="tx2">
              <a:lumMod val="60000"/>
              <a:lumOff val="4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150</a:t>
            </a:r>
          </a:p>
          <a:p>
            <a:pPr marR="0" fontAlgn="auto">
              <a:lnSpc>
                <a:spcPct val="100000"/>
              </a:lnSpc>
              <a:spcBef>
                <a:spcPts val="0"/>
              </a:spcBef>
              <a:spcAft>
                <a:spcPts val="0"/>
              </a:spcAft>
              <a:buClrTx/>
              <a:buSzTx/>
              <a:buFontTx/>
              <a:buNone/>
              <a:tabLst/>
              <a:defRPr/>
            </a:pPr>
            <a:endParaRPr lang="en-IN" sz="1200" dirty="0">
              <a:solidFill>
                <a:schemeClr val="bg1"/>
              </a:solidFill>
            </a:endParaRPr>
          </a:p>
          <a:p>
            <a:endParaRPr lang="en-IN" sz="1200" dirty="0">
              <a:solidFill>
                <a:schemeClr val="bg1"/>
              </a:solidFill>
            </a:endParaRPr>
          </a:p>
        </p:txBody>
      </p:sp>
      <p:pic>
        <p:nvPicPr>
          <p:cNvPr id="23" name="Picture 22"/>
          <p:cNvPicPr>
            <a:picLocks noChangeAspect="1" noChangeArrowheads="1"/>
          </p:cNvPicPr>
          <p:nvPr/>
        </p:nvPicPr>
        <p:blipFill>
          <a:blip r:embed="rId4" cstate="print"/>
          <a:srcRect/>
          <a:stretch>
            <a:fillRect/>
          </a:stretch>
        </p:blipFill>
        <p:spPr bwMode="auto">
          <a:xfrm>
            <a:off x="2590800" y="1676400"/>
            <a:ext cx="533400" cy="914400"/>
          </a:xfrm>
          <a:prstGeom prst="rect">
            <a:avLst/>
          </a:prstGeom>
          <a:noFill/>
        </p:spPr>
      </p:pic>
      <p:sp>
        <p:nvSpPr>
          <p:cNvPr id="30" name="TextBox 217"/>
          <p:cNvSpPr txBox="1"/>
          <p:nvPr/>
        </p:nvSpPr>
        <p:spPr>
          <a:xfrm>
            <a:off x="285720" y="4500570"/>
            <a:ext cx="1371600" cy="114300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IN" sz="1200" b="1" dirty="0">
                <a:solidFill>
                  <a:schemeClr val="dk1"/>
                </a:solidFill>
                <a:latin typeface="+mn-lt"/>
                <a:ea typeface="+mn-ea"/>
                <a:cs typeface="+mn-cs"/>
              </a:rPr>
              <a:t>Afraid of Hassles</a:t>
            </a:r>
            <a:endParaRPr lang="en-IN" sz="1200" dirty="0"/>
          </a:p>
          <a:p>
            <a:r>
              <a:rPr lang="en-IN" sz="1200" dirty="0">
                <a:solidFill>
                  <a:schemeClr val="dk1"/>
                </a:solidFill>
                <a:latin typeface="+mn-lt"/>
                <a:ea typeface="+mn-ea"/>
                <a:cs typeface="+mn-cs"/>
              </a:rPr>
              <a:t>New IT Based</a:t>
            </a:r>
            <a:r>
              <a:rPr lang="en-IN" sz="1200" baseline="0" dirty="0">
                <a:solidFill>
                  <a:schemeClr val="dk1"/>
                </a:solidFill>
                <a:latin typeface="+mn-lt"/>
                <a:ea typeface="+mn-ea"/>
                <a:cs typeface="+mn-cs"/>
              </a:rPr>
              <a:t> system is really citizen friendly and fast. So he also decides to Apply</a:t>
            </a:r>
            <a:endParaRPr lang="en-IN" sz="1200" dirty="0">
              <a:solidFill>
                <a:schemeClr val="dk1"/>
              </a:solidFill>
              <a:latin typeface="+mn-lt"/>
              <a:ea typeface="+mn-ea"/>
              <a:cs typeface="+mn-cs"/>
            </a:endParaRPr>
          </a:p>
        </p:txBody>
      </p:sp>
      <p:cxnSp>
        <p:nvCxnSpPr>
          <p:cNvPr id="31" name="Straight Arrow Connector 30"/>
          <p:cNvCxnSpPr/>
          <p:nvPr/>
        </p:nvCxnSpPr>
        <p:spPr>
          <a:xfrm rot="5400000">
            <a:off x="2920200" y="3794916"/>
            <a:ext cx="144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noChangeArrowheads="1"/>
          </p:cNvPicPr>
          <p:nvPr/>
        </p:nvPicPr>
        <p:blipFill>
          <a:blip r:embed="rId5" cstate="print"/>
          <a:srcRect/>
          <a:stretch>
            <a:fillRect/>
          </a:stretch>
        </p:blipFill>
        <p:spPr bwMode="auto">
          <a:xfrm>
            <a:off x="209520" y="3357570"/>
            <a:ext cx="771525" cy="1066800"/>
          </a:xfrm>
          <a:prstGeom prst="rect">
            <a:avLst/>
          </a:prstGeom>
          <a:noFill/>
        </p:spPr>
      </p:pic>
      <p:sp>
        <p:nvSpPr>
          <p:cNvPr id="43" name="TextBox 219"/>
          <p:cNvSpPr txBox="1"/>
          <p:nvPr/>
        </p:nvSpPr>
        <p:spPr>
          <a:xfrm>
            <a:off x="4567236" y="4929198"/>
            <a:ext cx="1143008" cy="857256"/>
          </a:xfrm>
          <a:prstGeom prst="rect">
            <a:avLst/>
          </a:prstGeom>
          <a:solidFill>
            <a:schemeClr val="accent1">
              <a:lumMod val="20000"/>
              <a:lumOff val="80000"/>
            </a:schemeClr>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IN" sz="1200" b="1" dirty="0" smtClean="0"/>
              <a:t>Aware</a:t>
            </a:r>
            <a:r>
              <a:rPr lang="en-IN" sz="1200" b="1" dirty="0"/>
              <a:t>, Determined &amp; </a:t>
            </a:r>
            <a:r>
              <a:rPr lang="en-IN" sz="1200" b="1" dirty="0" smtClean="0"/>
              <a:t>Responsible </a:t>
            </a:r>
            <a:r>
              <a:rPr lang="en-IN" sz="1200" b="1" dirty="0"/>
              <a:t>Citizen</a:t>
            </a:r>
          </a:p>
        </p:txBody>
      </p:sp>
      <p:cxnSp>
        <p:nvCxnSpPr>
          <p:cNvPr id="50" name="Straight Arrow Connector 49"/>
          <p:cNvCxnSpPr/>
          <p:nvPr/>
        </p:nvCxnSpPr>
        <p:spPr>
          <a:xfrm rot="16200000" flipH="1">
            <a:off x="4207740" y="4002809"/>
            <a:ext cx="1862004" cy="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noChangeArrowheads="1"/>
          </p:cNvPicPr>
          <p:nvPr/>
        </p:nvPicPr>
        <p:blipFill>
          <a:blip r:embed="rId6" cstate="print"/>
          <a:srcRect/>
          <a:stretch>
            <a:fillRect/>
          </a:stretch>
        </p:blipFill>
        <p:spPr bwMode="auto">
          <a:xfrm>
            <a:off x="4710112" y="5857892"/>
            <a:ext cx="914408" cy="857256"/>
          </a:xfrm>
          <a:prstGeom prst="rect">
            <a:avLst/>
          </a:prstGeom>
          <a:noFill/>
        </p:spPr>
      </p:pic>
      <p:cxnSp>
        <p:nvCxnSpPr>
          <p:cNvPr id="55" name="Straight Arrow Connector 54"/>
          <p:cNvCxnSpPr/>
          <p:nvPr/>
        </p:nvCxnSpPr>
        <p:spPr>
          <a:xfrm rot="5400000">
            <a:off x="345249" y="3774281"/>
            <a:ext cx="1428760" cy="2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223"/>
          <p:cNvSpPr txBox="1"/>
          <p:nvPr/>
        </p:nvSpPr>
        <p:spPr>
          <a:xfrm>
            <a:off x="6477000" y="1752600"/>
            <a:ext cx="1905000" cy="83820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200" b="1" dirty="0" smtClean="0">
                <a:solidFill>
                  <a:schemeClr val="dk1"/>
                </a:solidFill>
                <a:latin typeface="+mn-lt"/>
                <a:ea typeface="+mn-ea"/>
                <a:cs typeface="+mn-cs"/>
              </a:rPr>
              <a:t>                Confused</a:t>
            </a:r>
            <a:endParaRPr lang="en-IN" sz="1200" dirty="0">
              <a:solidFill>
                <a:schemeClr val="dk1"/>
              </a:solidFill>
              <a:latin typeface="+mn-lt"/>
              <a:ea typeface="+mn-ea"/>
              <a:cs typeface="+mn-cs"/>
            </a:endParaRPr>
          </a:p>
          <a:p>
            <a:r>
              <a:rPr lang="en-IN" sz="1200" b="0" dirty="0">
                <a:solidFill>
                  <a:schemeClr val="dk1"/>
                </a:solidFill>
                <a:latin typeface="+mn-lt"/>
                <a:ea typeface="+mn-ea"/>
                <a:cs typeface="+mn-cs"/>
              </a:rPr>
              <a:t>Now there</a:t>
            </a:r>
            <a:r>
              <a:rPr lang="en-IN" sz="1200" b="0" baseline="0" dirty="0">
                <a:solidFill>
                  <a:schemeClr val="dk1"/>
                </a:solidFill>
                <a:latin typeface="+mn-lt"/>
                <a:ea typeface="+mn-ea"/>
                <a:cs typeface="+mn-cs"/>
              </a:rPr>
              <a:t> is no confusion, as one can Apply Online. So he also is </a:t>
            </a:r>
            <a:r>
              <a:rPr lang="en-IN" sz="1200" b="0" baseline="0" dirty="0" smtClean="0">
                <a:solidFill>
                  <a:schemeClr val="dk1"/>
                </a:solidFill>
                <a:latin typeface="+mn-lt"/>
                <a:ea typeface="+mn-ea"/>
                <a:cs typeface="+mn-cs"/>
              </a:rPr>
              <a:t>able</a:t>
            </a:r>
            <a:r>
              <a:rPr lang="en-IN" sz="1200" b="0" dirty="0" smtClean="0">
                <a:solidFill>
                  <a:schemeClr val="dk1"/>
                </a:solidFill>
                <a:latin typeface="+mn-lt"/>
                <a:ea typeface="+mn-ea"/>
                <a:cs typeface="+mn-cs"/>
              </a:rPr>
              <a:t> </a:t>
            </a:r>
            <a:r>
              <a:rPr lang="en-IN" sz="1200" b="0" baseline="0" dirty="0" smtClean="0">
                <a:solidFill>
                  <a:schemeClr val="dk1"/>
                </a:solidFill>
                <a:latin typeface="+mn-lt"/>
                <a:ea typeface="+mn-ea"/>
                <a:cs typeface="+mn-cs"/>
              </a:rPr>
              <a:t>to Apply</a:t>
            </a:r>
            <a:endParaRPr lang="en-IN" sz="1200" b="0" dirty="0">
              <a:solidFill>
                <a:schemeClr val="dk1"/>
              </a:solidFill>
              <a:latin typeface="+mn-lt"/>
              <a:ea typeface="+mn-ea"/>
              <a:cs typeface="+mn-cs"/>
            </a:endParaRPr>
          </a:p>
        </p:txBody>
      </p:sp>
      <p:pic>
        <p:nvPicPr>
          <p:cNvPr id="60" name="Picture 59"/>
          <p:cNvPicPr>
            <a:picLocks noChangeAspect="1" noChangeArrowheads="1"/>
          </p:cNvPicPr>
          <p:nvPr/>
        </p:nvPicPr>
        <p:blipFill>
          <a:blip r:embed="rId7" cstate="print"/>
          <a:srcRect/>
          <a:stretch>
            <a:fillRect/>
          </a:stretch>
        </p:blipFill>
        <p:spPr bwMode="auto">
          <a:xfrm>
            <a:off x="7391400" y="685800"/>
            <a:ext cx="762000" cy="1066800"/>
          </a:xfrm>
          <a:prstGeom prst="rect">
            <a:avLst/>
          </a:prstGeom>
          <a:noFill/>
        </p:spPr>
      </p:pic>
      <p:cxnSp>
        <p:nvCxnSpPr>
          <p:cNvPr id="62" name="Straight Arrow Connector 61"/>
          <p:cNvCxnSpPr/>
          <p:nvPr/>
        </p:nvCxnSpPr>
        <p:spPr>
          <a:xfrm rot="5400000">
            <a:off x="6877862" y="1480328"/>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225"/>
          <p:cNvSpPr txBox="1"/>
          <p:nvPr/>
        </p:nvSpPr>
        <p:spPr>
          <a:xfrm>
            <a:off x="1929588" y="4499776"/>
            <a:ext cx="2057400" cy="99060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200" b="1" dirty="0" smtClean="0">
                <a:solidFill>
                  <a:schemeClr val="dk1"/>
                </a:solidFill>
                <a:latin typeface="+mn-lt"/>
                <a:ea typeface="+mn-ea"/>
                <a:cs typeface="+mn-cs"/>
              </a:rPr>
              <a:t>           Missed </a:t>
            </a:r>
            <a:r>
              <a:rPr lang="en-IN" sz="1200" b="1" dirty="0">
                <a:solidFill>
                  <a:schemeClr val="dk1"/>
                </a:solidFill>
                <a:latin typeface="+mn-lt"/>
                <a:ea typeface="+mn-ea"/>
                <a:cs typeface="+mn-cs"/>
              </a:rPr>
              <a:t>the Chance</a:t>
            </a:r>
            <a:endParaRPr lang="en-IN" sz="1200" dirty="0">
              <a:solidFill>
                <a:schemeClr val="dk1"/>
              </a:solidFill>
              <a:latin typeface="+mn-lt"/>
              <a:ea typeface="+mn-ea"/>
              <a:cs typeface="+mn-cs"/>
            </a:endParaRPr>
          </a:p>
          <a:p>
            <a:r>
              <a:rPr lang="en-IN" sz="1200" baseline="0" dirty="0">
                <a:solidFill>
                  <a:schemeClr val="dk1"/>
                </a:solidFill>
                <a:latin typeface="+mn-lt"/>
                <a:ea typeface="+mn-ea"/>
                <a:cs typeface="+mn-cs"/>
              </a:rPr>
              <a:t>Voter Registration facility is now open for 365 days in the year. So he is also able to register.</a:t>
            </a:r>
            <a:endParaRPr lang="en-IN" sz="1200" dirty="0">
              <a:solidFill>
                <a:schemeClr val="dk1"/>
              </a:solidFill>
              <a:latin typeface="+mn-lt"/>
              <a:ea typeface="+mn-ea"/>
              <a:cs typeface="+mn-cs"/>
            </a:endParaRPr>
          </a:p>
        </p:txBody>
      </p:sp>
      <p:sp>
        <p:nvSpPr>
          <p:cNvPr id="67" name="TextBox 215"/>
          <p:cNvSpPr txBox="1"/>
          <p:nvPr/>
        </p:nvSpPr>
        <p:spPr>
          <a:xfrm>
            <a:off x="6477001" y="1371600"/>
            <a:ext cx="457200" cy="228600"/>
          </a:xfrm>
          <a:prstGeom prst="rect">
            <a:avLst/>
          </a:prstGeom>
          <a:solidFill>
            <a:schemeClr val="tx2">
              <a:lumMod val="60000"/>
              <a:lumOff val="4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smtClean="0">
                <a:solidFill>
                  <a:schemeClr val="bg1"/>
                </a:solidFill>
              </a:rPr>
              <a:t>150</a:t>
            </a:r>
            <a:endParaRPr lang="en-IN" sz="1200" b="1" dirty="0">
              <a:solidFill>
                <a:schemeClr val="bg1"/>
              </a:solidFill>
            </a:endParaRPr>
          </a:p>
        </p:txBody>
      </p:sp>
      <p:pic>
        <p:nvPicPr>
          <p:cNvPr id="68" name="Picture 67"/>
          <p:cNvPicPr>
            <a:picLocks noChangeAspect="1" noChangeArrowheads="1"/>
          </p:cNvPicPr>
          <p:nvPr/>
        </p:nvPicPr>
        <p:blipFill>
          <a:blip r:embed="rId8" cstate="print"/>
          <a:srcRect/>
          <a:stretch>
            <a:fillRect/>
          </a:stretch>
        </p:blipFill>
        <p:spPr bwMode="auto">
          <a:xfrm>
            <a:off x="2196300" y="3147216"/>
            <a:ext cx="838200" cy="1295400"/>
          </a:xfrm>
          <a:prstGeom prst="rect">
            <a:avLst/>
          </a:prstGeom>
          <a:noFill/>
        </p:spPr>
      </p:pic>
      <p:sp>
        <p:nvSpPr>
          <p:cNvPr id="71" name="TextBox 221"/>
          <p:cNvSpPr txBox="1"/>
          <p:nvPr/>
        </p:nvSpPr>
        <p:spPr>
          <a:xfrm>
            <a:off x="6162668" y="4500570"/>
            <a:ext cx="2743200" cy="838200"/>
          </a:xfrm>
          <a:prstGeom prst="rect">
            <a:avLst/>
          </a:prstGeom>
          <a:solidFill>
            <a:schemeClr val="accent1">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200" b="1" dirty="0">
                <a:solidFill>
                  <a:schemeClr val="dk1"/>
                </a:solidFill>
                <a:latin typeface="+mn-lt"/>
                <a:ea typeface="+mn-ea"/>
                <a:cs typeface="+mn-cs"/>
              </a:rPr>
              <a:t>Lost Confidence in </a:t>
            </a:r>
            <a:r>
              <a:rPr lang="en-IN" sz="1200" b="1" dirty="0" smtClean="0">
                <a:solidFill>
                  <a:schemeClr val="dk1"/>
                </a:solidFill>
                <a:latin typeface="+mn-lt"/>
                <a:ea typeface="+mn-ea"/>
                <a:cs typeface="+mn-cs"/>
              </a:rPr>
              <a:t>Election Department</a:t>
            </a:r>
            <a:endParaRPr lang="en-IN" sz="1200" dirty="0"/>
          </a:p>
          <a:p>
            <a:r>
              <a:rPr lang="en-IN" sz="1200" dirty="0">
                <a:solidFill>
                  <a:schemeClr val="dk1"/>
                </a:solidFill>
                <a:latin typeface="+mn-lt"/>
                <a:ea typeface="+mn-ea"/>
                <a:cs typeface="+mn-cs"/>
              </a:rPr>
              <a:t>Now</a:t>
            </a:r>
            <a:r>
              <a:rPr lang="en-IN" sz="1200" baseline="0" dirty="0">
                <a:solidFill>
                  <a:schemeClr val="dk1"/>
                </a:solidFill>
                <a:latin typeface="+mn-lt"/>
                <a:ea typeface="+mn-ea"/>
                <a:cs typeface="+mn-cs"/>
              </a:rPr>
              <a:t> 100 percent Applicants get their name added to the Voter List. So he also decides to Apply again.</a:t>
            </a:r>
            <a:endParaRPr lang="en-IN" sz="1200" dirty="0">
              <a:solidFill>
                <a:schemeClr val="dk1"/>
              </a:solidFill>
              <a:latin typeface="+mn-lt"/>
              <a:ea typeface="+mn-ea"/>
              <a:cs typeface="+mn-cs"/>
            </a:endParaRPr>
          </a:p>
        </p:txBody>
      </p:sp>
      <p:pic>
        <p:nvPicPr>
          <p:cNvPr id="79" name="Picture 78"/>
          <p:cNvPicPr>
            <a:picLocks noChangeAspect="1" noChangeArrowheads="1"/>
          </p:cNvPicPr>
          <p:nvPr/>
        </p:nvPicPr>
        <p:blipFill>
          <a:blip r:embed="rId9" cstate="print"/>
          <a:srcRect/>
          <a:stretch>
            <a:fillRect/>
          </a:stretch>
        </p:blipFill>
        <p:spPr bwMode="auto">
          <a:xfrm>
            <a:off x="8067668" y="3357570"/>
            <a:ext cx="685800" cy="1066800"/>
          </a:xfrm>
          <a:prstGeom prst="rect">
            <a:avLst/>
          </a:prstGeom>
          <a:noFill/>
        </p:spPr>
      </p:pic>
      <p:cxnSp>
        <p:nvCxnSpPr>
          <p:cNvPr id="51" name="Straight Arrow Connector 50"/>
          <p:cNvCxnSpPr/>
          <p:nvPr/>
        </p:nvCxnSpPr>
        <p:spPr>
          <a:xfrm rot="5400000">
            <a:off x="724694" y="1485900"/>
            <a:ext cx="5326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215"/>
          <p:cNvSpPr txBox="1"/>
          <p:nvPr/>
        </p:nvSpPr>
        <p:spPr>
          <a:xfrm>
            <a:off x="7686668" y="3433770"/>
            <a:ext cx="457200" cy="228600"/>
          </a:xfrm>
          <a:prstGeom prst="rect">
            <a:avLst/>
          </a:prstGeom>
          <a:solidFill>
            <a:schemeClr val="tx2">
              <a:lumMod val="60000"/>
              <a:lumOff val="4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smtClean="0">
                <a:solidFill>
                  <a:schemeClr val="bg1"/>
                </a:solidFill>
              </a:rPr>
              <a:t>150</a:t>
            </a:r>
            <a:endParaRPr lang="en-IN" sz="1200" b="1" dirty="0">
              <a:solidFill>
                <a:schemeClr val="bg1"/>
              </a:solidFill>
            </a:endParaRPr>
          </a:p>
        </p:txBody>
      </p:sp>
      <p:sp>
        <p:nvSpPr>
          <p:cNvPr id="75" name="TextBox 215"/>
          <p:cNvSpPr txBox="1"/>
          <p:nvPr/>
        </p:nvSpPr>
        <p:spPr>
          <a:xfrm>
            <a:off x="3110700" y="4061616"/>
            <a:ext cx="461167" cy="224640"/>
          </a:xfrm>
          <a:prstGeom prst="rect">
            <a:avLst/>
          </a:prstGeom>
          <a:solidFill>
            <a:schemeClr val="tx2">
              <a:lumMod val="60000"/>
              <a:lumOff val="4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150</a:t>
            </a:r>
          </a:p>
          <a:p>
            <a:pPr marR="0" fontAlgn="auto">
              <a:lnSpc>
                <a:spcPct val="100000"/>
              </a:lnSpc>
              <a:spcBef>
                <a:spcPts val="0"/>
              </a:spcBef>
              <a:spcAft>
                <a:spcPts val="0"/>
              </a:spcAft>
              <a:buClrTx/>
              <a:buSzTx/>
              <a:buFontTx/>
              <a:buNone/>
              <a:tabLst/>
              <a:defRPr/>
            </a:pPr>
            <a:endParaRPr lang="en-IN" sz="1200" b="1" dirty="0">
              <a:solidFill>
                <a:schemeClr val="bg1"/>
              </a:solidFill>
            </a:endParaRPr>
          </a:p>
          <a:p>
            <a:endParaRPr lang="en-IN" sz="1200" b="1" dirty="0">
              <a:solidFill>
                <a:schemeClr val="bg1"/>
              </a:solidFill>
            </a:endParaRPr>
          </a:p>
        </p:txBody>
      </p:sp>
      <p:sp>
        <p:nvSpPr>
          <p:cNvPr id="76" name="TextBox 215"/>
          <p:cNvSpPr txBox="1"/>
          <p:nvPr/>
        </p:nvSpPr>
        <p:spPr>
          <a:xfrm>
            <a:off x="5214942" y="4572009"/>
            <a:ext cx="433392" cy="214314"/>
          </a:xfrm>
          <a:prstGeom prst="rect">
            <a:avLst/>
          </a:prstGeom>
          <a:solidFill>
            <a:schemeClr val="tx2">
              <a:lumMod val="60000"/>
              <a:lumOff val="4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150</a:t>
            </a:r>
          </a:p>
          <a:p>
            <a:pPr marR="0" fontAlgn="auto">
              <a:lnSpc>
                <a:spcPct val="100000"/>
              </a:lnSpc>
              <a:spcBef>
                <a:spcPts val="0"/>
              </a:spcBef>
              <a:spcAft>
                <a:spcPts val="0"/>
              </a:spcAft>
              <a:buClrTx/>
              <a:buSzTx/>
              <a:buFontTx/>
              <a:buNone/>
              <a:tabLst/>
              <a:defRPr/>
            </a:pPr>
            <a:endParaRPr lang="en-IN" sz="1200" b="1" dirty="0">
              <a:solidFill>
                <a:schemeClr val="bg1"/>
              </a:solidFill>
            </a:endParaRPr>
          </a:p>
          <a:p>
            <a:endParaRPr lang="en-IN" sz="1200" b="1" dirty="0">
              <a:solidFill>
                <a:schemeClr val="bg1"/>
              </a:solidFill>
            </a:endParaRPr>
          </a:p>
        </p:txBody>
      </p:sp>
      <p:sp>
        <p:nvSpPr>
          <p:cNvPr id="77" name="TextBox 215"/>
          <p:cNvSpPr txBox="1"/>
          <p:nvPr/>
        </p:nvSpPr>
        <p:spPr>
          <a:xfrm>
            <a:off x="1123920" y="4119570"/>
            <a:ext cx="485775" cy="228600"/>
          </a:xfrm>
          <a:prstGeom prst="rect">
            <a:avLst/>
          </a:prstGeom>
          <a:solidFill>
            <a:schemeClr val="tx2">
              <a:lumMod val="60000"/>
              <a:lumOff val="4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150</a:t>
            </a:r>
          </a:p>
          <a:p>
            <a:pPr marR="0" fontAlgn="auto">
              <a:lnSpc>
                <a:spcPct val="100000"/>
              </a:lnSpc>
              <a:spcBef>
                <a:spcPts val="0"/>
              </a:spcBef>
              <a:spcAft>
                <a:spcPts val="0"/>
              </a:spcAft>
              <a:buClrTx/>
              <a:buSzTx/>
              <a:buFontTx/>
              <a:buNone/>
              <a:tabLst/>
              <a:defRPr/>
            </a:pPr>
            <a:endParaRPr lang="en-IN" sz="1200" b="1" dirty="0">
              <a:solidFill>
                <a:schemeClr val="bg1"/>
              </a:solidFill>
            </a:endParaRPr>
          </a:p>
          <a:p>
            <a:endParaRPr lang="en-IN" sz="1200" b="1" dirty="0">
              <a:solidFill>
                <a:schemeClr val="bg1"/>
              </a:solidFill>
            </a:endParaRPr>
          </a:p>
        </p:txBody>
      </p:sp>
      <p:cxnSp>
        <p:nvCxnSpPr>
          <p:cNvPr id="48" name="Straight Connector 47"/>
          <p:cNvCxnSpPr/>
          <p:nvPr/>
        </p:nvCxnSpPr>
        <p:spPr>
          <a:xfrm>
            <a:off x="1071538" y="3071810"/>
            <a:ext cx="46434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15008" y="3071810"/>
            <a:ext cx="17859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6787372" y="3785396"/>
            <a:ext cx="14287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4786314" y="2143116"/>
            <a:ext cx="18573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000100" y="1214422"/>
            <a:ext cx="44291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357818" y="1214422"/>
            <a:ext cx="17859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5180017" y="963595"/>
            <a:ext cx="500066" cy="1588"/>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hlinkClick r:id="rId10"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41"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22" grpId="0" animBg="1"/>
      <p:bldP spid="30" grpId="0" animBg="1"/>
      <p:bldP spid="30" grpId="1" animBg="1"/>
      <p:bldP spid="43" grpId="0" animBg="1"/>
      <p:bldP spid="58" grpId="0" animBg="1"/>
      <p:bldP spid="64" grpId="0" animBg="1"/>
      <p:bldP spid="67" grpId="0" animBg="1"/>
      <p:bldP spid="71" grpId="0" animBg="1"/>
      <p:bldP spid="46" grpId="0" animBg="1"/>
      <p:bldP spid="75" grpId="0" animBg="1"/>
      <p:bldP spid="76" grpId="0" animBg="1"/>
      <p:bldP spid="77" grpId="0" animBg="1"/>
      <p:bldP spid="77" grpId="1" animBg="1"/>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43"/>
          <p:cNvSpPr txBox="1"/>
          <p:nvPr/>
        </p:nvSpPr>
        <p:spPr>
          <a:xfrm>
            <a:off x="5486400" y="685800"/>
            <a:ext cx="3445452" cy="2286000"/>
          </a:xfrm>
          <a:prstGeom prst="rect">
            <a:avLst/>
          </a:prstGeom>
          <a:solidFill>
            <a:schemeClr val="accent1">
              <a:lumMod val="20000"/>
              <a:lumOff val="80000"/>
            </a:schemeClr>
          </a:solidFill>
          <a:ln w="9525" cmpd="sng">
            <a:solidFill>
              <a:schemeClr val="tx1"/>
            </a:solidFill>
            <a:prstDash val="dash"/>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nSpc>
                <a:spcPct val="100000"/>
              </a:lnSpc>
              <a:spcBef>
                <a:spcPts val="0"/>
              </a:spcBef>
              <a:spcAft>
                <a:spcPts val="0"/>
              </a:spcAft>
              <a:buClrTx/>
              <a:buSzTx/>
              <a:buFontTx/>
              <a:buNone/>
              <a:tabLst/>
              <a:defRPr/>
            </a:pPr>
            <a:r>
              <a:rPr lang="en-IN" sz="1200" b="1" dirty="0">
                <a:solidFill>
                  <a:schemeClr val="tx1"/>
                </a:solidFill>
              </a:rPr>
              <a:t>Near Zero Rejection of Application Forms</a:t>
            </a:r>
          </a:p>
          <a:p>
            <a:pPr marR="0">
              <a:lnSpc>
                <a:spcPct val="100000"/>
              </a:lnSpc>
              <a:spcBef>
                <a:spcPts val="0"/>
              </a:spcBef>
              <a:spcAft>
                <a:spcPts val="0"/>
              </a:spcAft>
              <a:buClrTx/>
              <a:buSzTx/>
              <a:buFontTx/>
              <a:buNone/>
              <a:tabLst/>
              <a:defRPr/>
            </a:pPr>
            <a:r>
              <a:rPr lang="en-IN" sz="1200" dirty="0">
                <a:solidFill>
                  <a:schemeClr val="tx1"/>
                </a:solidFill>
              </a:rPr>
              <a:t>The Online Application form will </a:t>
            </a:r>
            <a:r>
              <a:rPr lang="en-IN" sz="1200" b="1" dirty="0" smtClean="0">
                <a:solidFill>
                  <a:schemeClr val="tx1"/>
                </a:solidFill>
              </a:rPr>
              <a:t>Automatically</a:t>
            </a:r>
          </a:p>
          <a:p>
            <a:pPr marR="0">
              <a:lnSpc>
                <a:spcPct val="100000"/>
              </a:lnSpc>
              <a:spcBef>
                <a:spcPts val="0"/>
              </a:spcBef>
              <a:spcAft>
                <a:spcPts val="0"/>
              </a:spcAft>
              <a:buClrTx/>
              <a:buSzTx/>
              <a:buFontTx/>
              <a:buNone/>
              <a:tabLst/>
              <a:defRPr/>
            </a:pPr>
            <a:r>
              <a:rPr lang="en-IN" sz="1200" b="1" dirty="0" smtClean="0">
                <a:solidFill>
                  <a:schemeClr val="tx1"/>
                </a:solidFill>
              </a:rPr>
              <a:t> </a:t>
            </a:r>
            <a:r>
              <a:rPr lang="en-IN" sz="1200" b="1" dirty="0">
                <a:solidFill>
                  <a:schemeClr val="tx1"/>
                </a:solidFill>
              </a:rPr>
              <a:t>Verify</a:t>
            </a:r>
            <a:r>
              <a:rPr lang="en-IN" sz="1200" dirty="0">
                <a:solidFill>
                  <a:schemeClr val="tx1"/>
                </a:solidFill>
              </a:rPr>
              <a:t> the data entered in Application Form. </a:t>
            </a:r>
            <a:endParaRPr lang="en-IN" sz="1200" dirty="0" smtClean="0">
              <a:solidFill>
                <a:schemeClr val="tx1"/>
              </a:solidFill>
            </a:endParaRPr>
          </a:p>
          <a:p>
            <a:pPr marR="0">
              <a:lnSpc>
                <a:spcPct val="100000"/>
              </a:lnSpc>
              <a:spcBef>
                <a:spcPts val="0"/>
              </a:spcBef>
              <a:spcAft>
                <a:spcPts val="0"/>
              </a:spcAft>
              <a:buClrTx/>
              <a:buSzTx/>
              <a:buFontTx/>
              <a:buNone/>
              <a:tabLst/>
              <a:defRPr/>
            </a:pPr>
            <a:r>
              <a:rPr lang="en-IN" sz="1200" dirty="0" smtClean="0">
                <a:solidFill>
                  <a:schemeClr val="tx1"/>
                </a:solidFill>
              </a:rPr>
              <a:t>It </a:t>
            </a:r>
            <a:r>
              <a:rPr lang="en-IN" sz="1200" dirty="0">
                <a:solidFill>
                  <a:schemeClr val="tx1"/>
                </a:solidFill>
              </a:rPr>
              <a:t>will Highlight the mistakes and give </a:t>
            </a:r>
            <a:r>
              <a:rPr lang="en-IN" sz="1200" b="1" dirty="0">
                <a:solidFill>
                  <a:schemeClr val="tx1"/>
                </a:solidFill>
              </a:rPr>
              <a:t>error messages</a:t>
            </a:r>
            <a:r>
              <a:rPr lang="en-IN" sz="1200" dirty="0">
                <a:solidFill>
                  <a:schemeClr val="tx1"/>
                </a:solidFill>
              </a:rPr>
              <a:t> if -</a:t>
            </a:r>
          </a:p>
          <a:p>
            <a:pPr marR="0">
              <a:lnSpc>
                <a:spcPct val="100000"/>
              </a:lnSpc>
              <a:spcBef>
                <a:spcPts val="0"/>
              </a:spcBef>
              <a:spcAft>
                <a:spcPts val="0"/>
              </a:spcAft>
              <a:buClrTx/>
              <a:buSzTx/>
              <a:buFontTx/>
              <a:buNone/>
              <a:tabLst/>
              <a:defRPr/>
            </a:pPr>
            <a:r>
              <a:rPr lang="en-IN" sz="1200" b="1" dirty="0">
                <a:solidFill>
                  <a:schemeClr val="tx1"/>
                </a:solidFill>
              </a:rPr>
              <a:t>1. </a:t>
            </a:r>
            <a:r>
              <a:rPr lang="en-IN" sz="1200" dirty="0">
                <a:solidFill>
                  <a:schemeClr val="tx1"/>
                </a:solidFill>
              </a:rPr>
              <a:t>Information entered is </a:t>
            </a:r>
            <a:r>
              <a:rPr lang="en-IN" sz="1200" b="1" dirty="0">
                <a:solidFill>
                  <a:schemeClr val="tx1"/>
                </a:solidFill>
              </a:rPr>
              <a:t>Incomplete</a:t>
            </a:r>
          </a:p>
          <a:p>
            <a:pPr marR="0">
              <a:lnSpc>
                <a:spcPct val="100000"/>
              </a:lnSpc>
              <a:spcBef>
                <a:spcPts val="0"/>
              </a:spcBef>
              <a:spcAft>
                <a:spcPts val="0"/>
              </a:spcAft>
              <a:buClrTx/>
              <a:buSzTx/>
              <a:buFontTx/>
              <a:buNone/>
              <a:tabLst/>
              <a:defRPr/>
            </a:pPr>
            <a:r>
              <a:rPr lang="en-IN" sz="1200" b="1" dirty="0">
                <a:solidFill>
                  <a:schemeClr val="tx1"/>
                </a:solidFill>
              </a:rPr>
              <a:t>2. </a:t>
            </a:r>
            <a:r>
              <a:rPr lang="en-IN" sz="1200" dirty="0">
                <a:solidFill>
                  <a:schemeClr val="tx1"/>
                </a:solidFill>
              </a:rPr>
              <a:t>Information entered is </a:t>
            </a:r>
            <a:r>
              <a:rPr lang="en-IN" sz="1200" b="1" dirty="0">
                <a:solidFill>
                  <a:schemeClr val="tx1"/>
                </a:solidFill>
              </a:rPr>
              <a:t>Not Correct</a:t>
            </a:r>
          </a:p>
          <a:p>
            <a:pPr marR="0">
              <a:lnSpc>
                <a:spcPct val="100000"/>
              </a:lnSpc>
              <a:spcBef>
                <a:spcPts val="0"/>
              </a:spcBef>
              <a:spcAft>
                <a:spcPts val="0"/>
              </a:spcAft>
              <a:buClrTx/>
              <a:buSzTx/>
              <a:buFontTx/>
              <a:buNone/>
              <a:tabLst/>
              <a:defRPr/>
            </a:pPr>
            <a:r>
              <a:rPr lang="en-IN" sz="1200" b="1" dirty="0">
                <a:solidFill>
                  <a:schemeClr val="tx1"/>
                </a:solidFill>
              </a:rPr>
              <a:t>3. </a:t>
            </a:r>
            <a:r>
              <a:rPr lang="en-IN" sz="1200" dirty="0">
                <a:solidFill>
                  <a:schemeClr val="tx1"/>
                </a:solidFill>
              </a:rPr>
              <a:t>Required </a:t>
            </a:r>
            <a:r>
              <a:rPr lang="en-IN" sz="1200" b="1" dirty="0">
                <a:solidFill>
                  <a:schemeClr val="tx1"/>
                </a:solidFill>
              </a:rPr>
              <a:t>Proof documents are not </a:t>
            </a:r>
            <a:r>
              <a:rPr lang="en-IN" sz="1200" b="1" dirty="0" smtClean="0">
                <a:solidFill>
                  <a:schemeClr val="tx1"/>
                </a:solidFill>
              </a:rPr>
              <a:t>uploaded</a:t>
            </a:r>
            <a:endParaRPr lang="en-IN" sz="1200" b="1" dirty="0">
              <a:solidFill>
                <a:schemeClr val="tx1"/>
              </a:solidFill>
            </a:endParaRPr>
          </a:p>
          <a:p>
            <a:pPr marR="0">
              <a:lnSpc>
                <a:spcPct val="100000"/>
              </a:lnSpc>
              <a:spcBef>
                <a:spcPts val="0"/>
              </a:spcBef>
              <a:spcAft>
                <a:spcPts val="0"/>
              </a:spcAft>
              <a:buClrTx/>
              <a:buSzTx/>
              <a:buFontTx/>
              <a:buNone/>
              <a:tabLst/>
              <a:defRPr/>
            </a:pPr>
            <a:endParaRPr lang="en-IN" sz="1200" dirty="0" smtClean="0">
              <a:solidFill>
                <a:schemeClr val="tx1"/>
              </a:solidFill>
            </a:endParaRPr>
          </a:p>
          <a:p>
            <a:pPr marR="0">
              <a:lnSpc>
                <a:spcPct val="100000"/>
              </a:lnSpc>
              <a:spcBef>
                <a:spcPts val="0"/>
              </a:spcBef>
              <a:spcAft>
                <a:spcPts val="0"/>
              </a:spcAft>
              <a:buClrTx/>
              <a:buSzTx/>
              <a:buFontTx/>
              <a:buNone/>
              <a:tabLst/>
              <a:defRPr/>
            </a:pPr>
            <a:r>
              <a:rPr lang="en-IN" sz="1200" dirty="0" smtClean="0">
                <a:solidFill>
                  <a:schemeClr val="tx1"/>
                </a:solidFill>
              </a:rPr>
              <a:t>The </a:t>
            </a:r>
            <a:r>
              <a:rPr lang="en-IN" sz="1200" dirty="0">
                <a:solidFill>
                  <a:schemeClr val="tx1"/>
                </a:solidFill>
              </a:rPr>
              <a:t>Application form </a:t>
            </a:r>
            <a:r>
              <a:rPr lang="en-IN" sz="1200" b="1" dirty="0">
                <a:solidFill>
                  <a:schemeClr val="tx1"/>
                </a:solidFill>
              </a:rPr>
              <a:t>will get submitted only if it </a:t>
            </a:r>
            <a:r>
              <a:rPr lang="en-IN" sz="1200" b="1" dirty="0" smtClean="0">
                <a:solidFill>
                  <a:schemeClr val="tx1"/>
                </a:solidFill>
              </a:rPr>
              <a:t>is</a:t>
            </a:r>
          </a:p>
          <a:p>
            <a:pPr marR="0">
              <a:lnSpc>
                <a:spcPct val="100000"/>
              </a:lnSpc>
              <a:spcBef>
                <a:spcPts val="0"/>
              </a:spcBef>
              <a:spcAft>
                <a:spcPts val="0"/>
              </a:spcAft>
              <a:buClrTx/>
              <a:buSzTx/>
              <a:buFontTx/>
              <a:buNone/>
              <a:tabLst/>
              <a:defRPr/>
            </a:pPr>
            <a:r>
              <a:rPr lang="en-IN" sz="1200" b="1" dirty="0" smtClean="0">
                <a:solidFill>
                  <a:schemeClr val="tx1"/>
                </a:solidFill>
              </a:rPr>
              <a:t> </a:t>
            </a:r>
            <a:r>
              <a:rPr lang="en-IN" sz="1200" b="1" dirty="0">
                <a:solidFill>
                  <a:schemeClr val="tx1"/>
                </a:solidFill>
              </a:rPr>
              <a:t>correct in all aspects.</a:t>
            </a:r>
            <a:r>
              <a:rPr lang="en-IN" sz="1200" dirty="0">
                <a:solidFill>
                  <a:schemeClr val="tx1"/>
                </a:solidFill>
              </a:rPr>
              <a:t> So there will be no rejection </a:t>
            </a:r>
            <a:endParaRPr lang="en-IN" sz="1200" dirty="0" smtClean="0">
              <a:solidFill>
                <a:schemeClr val="tx1"/>
              </a:solidFill>
            </a:endParaRPr>
          </a:p>
          <a:p>
            <a:pPr marR="0">
              <a:lnSpc>
                <a:spcPct val="100000"/>
              </a:lnSpc>
              <a:spcBef>
                <a:spcPts val="0"/>
              </a:spcBef>
              <a:spcAft>
                <a:spcPts val="0"/>
              </a:spcAft>
              <a:buClrTx/>
              <a:buSzTx/>
              <a:buFontTx/>
              <a:buNone/>
              <a:tabLst/>
              <a:defRPr/>
            </a:pPr>
            <a:r>
              <a:rPr lang="en-IN" sz="1200" dirty="0" smtClean="0">
                <a:solidFill>
                  <a:schemeClr val="tx1"/>
                </a:solidFill>
              </a:rPr>
              <a:t>of </a:t>
            </a:r>
            <a:r>
              <a:rPr lang="en-IN" sz="1200" dirty="0">
                <a:solidFill>
                  <a:schemeClr val="tx1"/>
                </a:solidFill>
              </a:rPr>
              <a:t>Application forms</a:t>
            </a:r>
          </a:p>
        </p:txBody>
      </p:sp>
      <p:pic>
        <p:nvPicPr>
          <p:cNvPr id="3" name="Picture 2"/>
          <p:cNvPicPr>
            <a:picLocks noChangeAspect="1" noChangeArrowheads="1"/>
          </p:cNvPicPr>
          <p:nvPr/>
        </p:nvPicPr>
        <p:blipFill>
          <a:blip r:embed="rId2" cstate="print"/>
          <a:srcRect/>
          <a:stretch>
            <a:fillRect/>
          </a:stretch>
        </p:blipFill>
        <p:spPr bwMode="auto">
          <a:xfrm>
            <a:off x="457200" y="0"/>
            <a:ext cx="801784" cy="609600"/>
          </a:xfrm>
          <a:prstGeom prst="rect">
            <a:avLst/>
          </a:prstGeom>
          <a:noFill/>
        </p:spPr>
      </p:pic>
      <p:sp>
        <p:nvSpPr>
          <p:cNvPr id="4" name="TextBox 238"/>
          <p:cNvSpPr txBox="1"/>
          <p:nvPr/>
        </p:nvSpPr>
        <p:spPr>
          <a:xfrm>
            <a:off x="1600200" y="357166"/>
            <a:ext cx="571500" cy="247652"/>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dk1"/>
                </a:solidFill>
                <a:latin typeface="+mn-lt"/>
                <a:ea typeface="+mn-ea"/>
                <a:cs typeface="+mn-cs"/>
              </a:rPr>
              <a:t>  </a:t>
            </a:r>
            <a:r>
              <a:rPr lang="en-IN" sz="1200" b="1" dirty="0">
                <a:solidFill>
                  <a:schemeClr val="bg1"/>
                </a:solidFill>
                <a:latin typeface="+mn-lt"/>
                <a:ea typeface="+mn-ea"/>
                <a:cs typeface="+mn-cs"/>
              </a:rPr>
              <a:t>1000</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p>
          <a:p>
            <a:endParaRPr lang="en-IN" sz="1200" dirty="0"/>
          </a:p>
        </p:txBody>
      </p:sp>
      <p:sp>
        <p:nvSpPr>
          <p:cNvPr id="6" name="TextBox 239"/>
          <p:cNvSpPr txBox="1"/>
          <p:nvPr/>
        </p:nvSpPr>
        <p:spPr>
          <a:xfrm>
            <a:off x="228601" y="685800"/>
            <a:ext cx="4724400" cy="4114800"/>
          </a:xfrm>
          <a:prstGeom prst="rect">
            <a:avLst/>
          </a:prstGeom>
          <a:solidFill>
            <a:schemeClr val="accent1">
              <a:lumMod val="20000"/>
              <a:lumOff val="8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i="0" dirty="0">
                <a:solidFill>
                  <a:srgbClr val="FF0000"/>
                </a:solidFill>
              </a:rPr>
              <a:t>Day 1                </a:t>
            </a:r>
            <a:r>
              <a:rPr lang="en-IN" sz="1200" b="1" i="0" dirty="0" smtClean="0"/>
              <a:t>Simple </a:t>
            </a:r>
            <a:r>
              <a:rPr lang="en-IN" sz="1200" b="1" i="0" dirty="0"/>
              <a:t>and Small, Easy to fill Application </a:t>
            </a:r>
            <a:r>
              <a:rPr lang="en-IN" sz="1200" b="1" i="0" dirty="0" smtClean="0"/>
              <a:t>Form</a:t>
            </a:r>
          </a:p>
          <a:p>
            <a:pPr marL="0" marR="0" indent="0" defTabSz="914400" eaLnBrk="1" fontAlgn="auto" latinLnBrk="0" hangingPunct="1">
              <a:lnSpc>
                <a:spcPct val="100000"/>
              </a:lnSpc>
              <a:spcBef>
                <a:spcPts val="0"/>
              </a:spcBef>
              <a:spcAft>
                <a:spcPts val="0"/>
              </a:spcAft>
              <a:buClrTx/>
              <a:buSzTx/>
              <a:buFontTx/>
              <a:buNone/>
              <a:tabLst/>
              <a:defRPr/>
            </a:pPr>
            <a:endParaRPr lang="en-IN" sz="1200" b="1" i="0" dirty="0"/>
          </a:p>
          <a:p>
            <a:pPr eaLnBrk="1" fontAlgn="auto" latinLnBrk="0" hangingPunct="1"/>
            <a:r>
              <a:rPr lang="en-IN" sz="1200" b="1" i="0" dirty="0">
                <a:solidFill>
                  <a:schemeClr val="dk1"/>
                </a:solidFill>
                <a:latin typeface="+mn-lt"/>
                <a:ea typeface="+mn-ea"/>
                <a:cs typeface="+mn-cs"/>
              </a:rPr>
              <a:t>1. 1 page </a:t>
            </a:r>
            <a:r>
              <a:rPr lang="en-IN" sz="1200" b="0" i="0" dirty="0">
                <a:solidFill>
                  <a:schemeClr val="dk1"/>
                </a:solidFill>
                <a:latin typeface="+mn-lt"/>
                <a:ea typeface="+mn-ea"/>
                <a:cs typeface="+mn-cs"/>
              </a:rPr>
              <a:t>small form instead of </a:t>
            </a:r>
            <a:r>
              <a:rPr lang="en-IN" sz="1200" b="1" i="0" dirty="0">
                <a:solidFill>
                  <a:schemeClr val="dk1"/>
                </a:solidFill>
                <a:latin typeface="+mn-lt"/>
                <a:ea typeface="+mn-ea"/>
                <a:cs typeface="+mn-cs"/>
              </a:rPr>
              <a:t>current 3 page form</a:t>
            </a:r>
            <a:r>
              <a:rPr lang="en-IN" sz="1200" b="0" i="0" dirty="0">
                <a:solidFill>
                  <a:schemeClr val="dk1"/>
                </a:solidFill>
                <a:latin typeface="+mn-lt"/>
                <a:ea typeface="+mn-ea"/>
                <a:cs typeface="+mn-cs"/>
              </a:rPr>
              <a:t>. </a:t>
            </a:r>
          </a:p>
          <a:p>
            <a:pPr eaLnBrk="1" fontAlgn="auto" latinLnBrk="0" hangingPunct="1"/>
            <a:r>
              <a:rPr lang="en-IN" sz="1200" b="0" i="0" dirty="0" smtClean="0">
                <a:solidFill>
                  <a:schemeClr val="dk1"/>
                </a:solidFill>
                <a:latin typeface="+mn-lt"/>
                <a:ea typeface="+mn-ea"/>
                <a:cs typeface="+mn-cs"/>
              </a:rPr>
              <a:t>(</a:t>
            </a:r>
            <a:r>
              <a:rPr lang="en-IN" sz="1200" b="0" i="0" dirty="0">
                <a:solidFill>
                  <a:schemeClr val="dk1"/>
                </a:solidFill>
                <a:latin typeface="+mn-lt"/>
                <a:ea typeface="+mn-ea"/>
                <a:cs typeface="+mn-cs"/>
              </a:rPr>
              <a:t>Current form has lot of repeated fields which can be removed </a:t>
            </a:r>
            <a:endParaRPr lang="en-IN" sz="1200" b="0" i="0" dirty="0" smtClean="0">
              <a:solidFill>
                <a:schemeClr val="dk1"/>
              </a:solidFill>
              <a:latin typeface="+mn-lt"/>
              <a:ea typeface="+mn-ea"/>
              <a:cs typeface="+mn-cs"/>
            </a:endParaRPr>
          </a:p>
          <a:p>
            <a:pPr eaLnBrk="1" fontAlgn="auto" latinLnBrk="0" hangingPunct="1"/>
            <a:r>
              <a:rPr lang="en-IN" sz="1200" b="0" i="0" dirty="0" smtClean="0">
                <a:solidFill>
                  <a:schemeClr val="dk1"/>
                </a:solidFill>
                <a:latin typeface="+mn-lt"/>
                <a:ea typeface="+mn-ea"/>
                <a:cs typeface="+mn-cs"/>
              </a:rPr>
              <a:t>in </a:t>
            </a:r>
            <a:r>
              <a:rPr lang="en-IN" sz="1200" b="0" i="0" dirty="0">
                <a:solidFill>
                  <a:schemeClr val="dk1"/>
                </a:solidFill>
                <a:latin typeface="+mn-lt"/>
                <a:ea typeface="+mn-ea"/>
                <a:cs typeface="+mn-cs"/>
              </a:rPr>
              <a:t>the Online form)</a:t>
            </a:r>
            <a:r>
              <a:rPr lang="en-IN" sz="1200" b="0" i="0" baseline="0" dirty="0">
                <a:solidFill>
                  <a:schemeClr val="dk1"/>
                </a:solidFill>
                <a:latin typeface="+mn-lt"/>
                <a:ea typeface="+mn-ea"/>
                <a:cs typeface="+mn-cs"/>
              </a:rPr>
              <a:t> </a:t>
            </a:r>
          </a:p>
          <a:p>
            <a:pPr eaLnBrk="1" fontAlgn="auto" latinLnBrk="0" hangingPunct="1"/>
            <a:r>
              <a:rPr lang="en-IN" sz="1200" b="1" i="0" baseline="0" dirty="0">
                <a:solidFill>
                  <a:schemeClr val="dk1"/>
                </a:solidFill>
                <a:latin typeface="+mn-lt"/>
                <a:ea typeface="+mn-ea"/>
                <a:cs typeface="+mn-cs"/>
              </a:rPr>
              <a:t>2. </a:t>
            </a:r>
            <a:r>
              <a:rPr lang="en-IN" sz="1200" b="0" i="0" baseline="0" dirty="0">
                <a:solidFill>
                  <a:schemeClr val="dk1"/>
                </a:solidFill>
                <a:latin typeface="+mn-lt"/>
                <a:ea typeface="+mn-ea"/>
                <a:cs typeface="+mn-cs"/>
              </a:rPr>
              <a:t>Near each field, clear instructions will be provided about how to fill it</a:t>
            </a:r>
            <a:r>
              <a:rPr lang="en-IN" sz="1200" b="0" i="0" baseline="0" dirty="0" smtClean="0">
                <a:solidFill>
                  <a:schemeClr val="dk1"/>
                </a:solidFill>
                <a:latin typeface="+mn-lt"/>
                <a:ea typeface="+mn-ea"/>
                <a:cs typeface="+mn-cs"/>
              </a:rPr>
              <a:t>.</a:t>
            </a:r>
            <a:endParaRPr lang="en-IN" sz="1200" b="1" i="0" baseline="0" dirty="0">
              <a:solidFill>
                <a:schemeClr val="dk1"/>
              </a:solidFill>
              <a:latin typeface="+mn-lt"/>
              <a:ea typeface="+mn-ea"/>
              <a:cs typeface="+mn-cs"/>
            </a:endParaRPr>
          </a:p>
          <a:p>
            <a:pPr eaLnBrk="1" fontAlgn="auto" latinLnBrk="0" hangingPunct="1"/>
            <a:endParaRPr lang="en-IN" sz="1200" b="1" i="0" baseline="0" dirty="0" smtClean="0">
              <a:solidFill>
                <a:schemeClr val="dk1"/>
              </a:solidFill>
              <a:latin typeface="+mn-lt"/>
              <a:ea typeface="+mn-ea"/>
              <a:cs typeface="+mn-cs"/>
            </a:endParaRPr>
          </a:p>
          <a:p>
            <a:pPr eaLnBrk="1" fontAlgn="auto" latinLnBrk="0" hangingPunct="1"/>
            <a:r>
              <a:rPr lang="en-IN" sz="1200" b="1" i="0" baseline="0" dirty="0" smtClean="0">
                <a:solidFill>
                  <a:schemeClr val="dk1"/>
                </a:solidFill>
                <a:latin typeface="+mn-lt"/>
                <a:ea typeface="+mn-ea"/>
                <a:cs typeface="+mn-cs"/>
              </a:rPr>
              <a:t>3</a:t>
            </a:r>
            <a:r>
              <a:rPr lang="en-IN" sz="1200" b="1" i="0" baseline="0" dirty="0">
                <a:solidFill>
                  <a:schemeClr val="dk1"/>
                </a:solidFill>
                <a:latin typeface="+mn-lt"/>
                <a:ea typeface="+mn-ea"/>
                <a:cs typeface="+mn-cs"/>
              </a:rPr>
              <a:t>. </a:t>
            </a:r>
            <a:r>
              <a:rPr lang="en-IN" sz="1200" b="0" i="0" baseline="0" dirty="0">
                <a:solidFill>
                  <a:schemeClr val="dk1"/>
                </a:solidFill>
                <a:latin typeface="+mn-lt"/>
                <a:ea typeface="+mn-ea"/>
                <a:cs typeface="+mn-cs"/>
              </a:rPr>
              <a:t>Once address is entered a </a:t>
            </a:r>
            <a:r>
              <a:rPr lang="en-IN" sz="1200" b="1" i="0" baseline="0" dirty="0">
                <a:solidFill>
                  <a:schemeClr val="dk1"/>
                </a:solidFill>
                <a:latin typeface="+mn-lt"/>
                <a:ea typeface="+mn-ea"/>
                <a:cs typeface="+mn-cs"/>
              </a:rPr>
              <a:t>Google Map window will Pop out</a:t>
            </a:r>
            <a:r>
              <a:rPr lang="en-IN" sz="1200" b="0" i="0" baseline="0" dirty="0">
                <a:solidFill>
                  <a:schemeClr val="dk1"/>
                </a:solidFill>
                <a:latin typeface="+mn-lt"/>
                <a:ea typeface="+mn-ea"/>
                <a:cs typeface="+mn-cs"/>
              </a:rPr>
              <a:t>. It will </a:t>
            </a:r>
            <a:endParaRPr lang="en-IN" sz="1200" b="0" i="0" baseline="0" dirty="0" smtClean="0">
              <a:solidFill>
                <a:schemeClr val="dk1"/>
              </a:solidFill>
              <a:latin typeface="+mn-lt"/>
              <a:ea typeface="+mn-ea"/>
              <a:cs typeface="+mn-cs"/>
            </a:endParaRPr>
          </a:p>
          <a:p>
            <a:pPr eaLnBrk="1" fontAlgn="auto" latinLnBrk="0" hangingPunct="1"/>
            <a:r>
              <a:rPr lang="en-IN" sz="1200" b="0" i="0" baseline="0" dirty="0" smtClean="0">
                <a:solidFill>
                  <a:schemeClr val="dk1"/>
                </a:solidFill>
                <a:latin typeface="+mn-lt"/>
                <a:ea typeface="+mn-ea"/>
                <a:cs typeface="+mn-cs"/>
              </a:rPr>
              <a:t>highlight </a:t>
            </a:r>
            <a:r>
              <a:rPr lang="en-IN" sz="1200" b="0" i="0" baseline="0" dirty="0">
                <a:solidFill>
                  <a:schemeClr val="dk1"/>
                </a:solidFill>
                <a:latin typeface="+mn-lt"/>
                <a:ea typeface="+mn-ea"/>
                <a:cs typeface="+mn-cs"/>
              </a:rPr>
              <a:t>the  '</a:t>
            </a:r>
            <a:r>
              <a:rPr lang="en-IN" sz="1200" b="1" i="0" baseline="0" dirty="0">
                <a:solidFill>
                  <a:schemeClr val="dk1"/>
                </a:solidFill>
                <a:latin typeface="+mn-lt"/>
                <a:ea typeface="+mn-ea"/>
                <a:cs typeface="+mn-cs"/>
              </a:rPr>
              <a:t>Square' </a:t>
            </a:r>
            <a:r>
              <a:rPr lang="en-IN" sz="1200" b="0" i="0" baseline="0" dirty="0">
                <a:solidFill>
                  <a:schemeClr val="dk1"/>
                </a:solidFill>
                <a:latin typeface="+mn-lt"/>
                <a:ea typeface="+mn-ea"/>
                <a:cs typeface="+mn-cs"/>
              </a:rPr>
              <a:t>(1km * 1km area)</a:t>
            </a:r>
            <a:r>
              <a:rPr lang="en-IN" sz="1200" b="1" i="0" baseline="0" dirty="0">
                <a:solidFill>
                  <a:schemeClr val="dk1"/>
                </a:solidFill>
                <a:latin typeface="+mn-lt"/>
                <a:ea typeface="+mn-ea"/>
                <a:cs typeface="+mn-cs"/>
              </a:rPr>
              <a:t> </a:t>
            </a:r>
            <a:r>
              <a:rPr lang="en-IN" sz="1200" b="0" i="0" baseline="0" dirty="0">
                <a:solidFill>
                  <a:schemeClr val="dk1"/>
                </a:solidFill>
                <a:latin typeface="+mn-lt"/>
                <a:ea typeface="+mn-ea"/>
                <a:cs typeface="+mn-cs"/>
              </a:rPr>
              <a:t>in which the Applicant's </a:t>
            </a:r>
            <a:r>
              <a:rPr lang="en-IN" sz="1200" b="0" i="0" baseline="0" dirty="0" smtClean="0">
                <a:solidFill>
                  <a:schemeClr val="dk1"/>
                </a:solidFill>
                <a:latin typeface="+mn-lt"/>
                <a:ea typeface="+mn-ea"/>
                <a:cs typeface="+mn-cs"/>
              </a:rPr>
              <a:t>residence area </a:t>
            </a:r>
            <a:r>
              <a:rPr lang="en-IN" sz="1200" b="0" i="0" baseline="0" dirty="0">
                <a:solidFill>
                  <a:schemeClr val="dk1"/>
                </a:solidFill>
                <a:latin typeface="+mn-lt"/>
                <a:ea typeface="+mn-ea"/>
                <a:cs typeface="+mn-cs"/>
              </a:rPr>
              <a:t>lies. All the Sections (Housing Societies) in this 'Square' will then be displayed</a:t>
            </a:r>
            <a:r>
              <a:rPr lang="en-IN" sz="1200" b="0" i="0" baseline="0" dirty="0" smtClean="0">
                <a:solidFill>
                  <a:schemeClr val="dk1"/>
                </a:solidFill>
                <a:latin typeface="+mn-lt"/>
                <a:ea typeface="+mn-ea"/>
                <a:cs typeface="+mn-cs"/>
              </a:rPr>
              <a:t>.  </a:t>
            </a:r>
            <a:r>
              <a:rPr lang="en-IN" sz="1200" b="0" i="0" baseline="0" dirty="0">
                <a:solidFill>
                  <a:schemeClr val="dk1"/>
                </a:solidFill>
                <a:latin typeface="+mn-lt"/>
                <a:ea typeface="+mn-ea"/>
                <a:cs typeface="+mn-cs"/>
              </a:rPr>
              <a:t>The Applicant can select his own Section (Housing Society). Then IT system will then </a:t>
            </a:r>
            <a:r>
              <a:rPr lang="en-IN" sz="1200" b="1" i="0" baseline="0" dirty="0">
                <a:solidFill>
                  <a:schemeClr val="dk1"/>
                </a:solidFill>
                <a:latin typeface="+mn-lt"/>
                <a:ea typeface="+mn-ea"/>
                <a:cs typeface="+mn-cs"/>
              </a:rPr>
              <a:t>automatically provide </a:t>
            </a:r>
            <a:r>
              <a:rPr lang="en-IN" sz="1200" b="0" i="0" baseline="0" dirty="0">
                <a:solidFill>
                  <a:schemeClr val="dk1"/>
                </a:solidFill>
                <a:latin typeface="+mn-lt"/>
                <a:ea typeface="+mn-ea"/>
                <a:cs typeface="+mn-cs"/>
              </a:rPr>
              <a:t>following info -   </a:t>
            </a:r>
          </a:p>
          <a:p>
            <a:pPr eaLnBrk="1" fontAlgn="auto" latinLnBrk="0" hangingPunct="1"/>
            <a:r>
              <a:rPr lang="en-IN" sz="1200" b="1" i="0" baseline="0" dirty="0">
                <a:solidFill>
                  <a:schemeClr val="dk1"/>
                </a:solidFill>
                <a:latin typeface="+mn-lt"/>
                <a:ea typeface="+mn-ea"/>
                <a:cs typeface="+mn-cs"/>
              </a:rPr>
              <a:t>a) Constituency                    </a:t>
            </a:r>
            <a:r>
              <a:rPr lang="en-IN" sz="1200" b="1" i="0" baseline="0" dirty="0" smtClean="0">
                <a:solidFill>
                  <a:schemeClr val="dk1"/>
                </a:solidFill>
                <a:latin typeface="+mn-lt"/>
                <a:ea typeface="+mn-ea"/>
                <a:cs typeface="+mn-cs"/>
              </a:rPr>
              <a:t>      b</a:t>
            </a:r>
            <a:r>
              <a:rPr lang="en-IN" sz="1200" b="1" i="0" baseline="0" dirty="0">
                <a:solidFill>
                  <a:schemeClr val="dk1"/>
                </a:solidFill>
                <a:latin typeface="+mn-lt"/>
                <a:ea typeface="+mn-ea"/>
                <a:cs typeface="+mn-cs"/>
              </a:rPr>
              <a:t>) Part Number (Polling Station Number)</a:t>
            </a:r>
          </a:p>
          <a:p>
            <a:pPr eaLnBrk="1" fontAlgn="auto" latinLnBrk="0" hangingPunct="1"/>
            <a:r>
              <a:rPr lang="en-IN" sz="1200" b="1" i="0" baseline="0" dirty="0">
                <a:solidFill>
                  <a:schemeClr val="dk1"/>
                </a:solidFill>
                <a:latin typeface="+mn-lt"/>
                <a:ea typeface="+mn-ea"/>
                <a:cs typeface="+mn-cs"/>
              </a:rPr>
              <a:t>c) Serial Number </a:t>
            </a:r>
            <a:endParaRPr lang="en-IN" sz="1200" b="1" i="0" baseline="0" dirty="0" smtClean="0">
              <a:solidFill>
                <a:schemeClr val="dk1"/>
              </a:solidFill>
              <a:latin typeface="+mn-lt"/>
              <a:ea typeface="+mn-ea"/>
              <a:cs typeface="+mn-cs"/>
            </a:endParaRPr>
          </a:p>
          <a:p>
            <a:pPr eaLnBrk="1" fontAlgn="auto" latinLnBrk="0" hangingPunct="1"/>
            <a:endParaRPr lang="en-IN" sz="1200" b="1" i="0" baseline="0" dirty="0">
              <a:solidFill>
                <a:schemeClr val="dk1"/>
              </a:solidFill>
              <a:latin typeface="+mn-lt"/>
              <a:ea typeface="+mn-ea"/>
              <a:cs typeface="+mn-cs"/>
            </a:endParaRPr>
          </a:p>
          <a:p>
            <a:pPr eaLnBrk="1" fontAlgn="auto" latinLnBrk="0" hangingPunct="1"/>
            <a:r>
              <a:rPr lang="en-IN" sz="1200" b="1" i="0" baseline="0" dirty="0">
                <a:solidFill>
                  <a:schemeClr val="dk1"/>
                </a:solidFill>
                <a:latin typeface="+mn-lt"/>
                <a:ea typeface="+mn-ea"/>
                <a:cs typeface="+mn-cs"/>
              </a:rPr>
              <a:t>4. </a:t>
            </a:r>
            <a:r>
              <a:rPr lang="en-IN" sz="1200" b="0" i="0" baseline="0" dirty="0">
                <a:solidFill>
                  <a:schemeClr val="dk1"/>
                </a:solidFill>
                <a:latin typeface="+mn-lt"/>
                <a:ea typeface="+mn-ea"/>
                <a:cs typeface="+mn-cs"/>
              </a:rPr>
              <a:t>Scanned copy of required proof documents (Id proof, address proof and </a:t>
            </a:r>
            <a:r>
              <a:rPr lang="en-IN" sz="1200" b="0" i="0" baseline="0" dirty="0" smtClean="0">
                <a:solidFill>
                  <a:schemeClr val="dk1"/>
                </a:solidFill>
                <a:latin typeface="+mn-lt"/>
                <a:ea typeface="+mn-ea"/>
                <a:cs typeface="+mn-cs"/>
              </a:rPr>
              <a:t>Date  </a:t>
            </a:r>
            <a:r>
              <a:rPr lang="en-IN" sz="1200" b="0" i="0" baseline="0" dirty="0">
                <a:solidFill>
                  <a:schemeClr val="dk1"/>
                </a:solidFill>
                <a:latin typeface="+mn-lt"/>
                <a:ea typeface="+mn-ea"/>
                <a:cs typeface="+mn-cs"/>
              </a:rPr>
              <a:t>of birth proof) should be </a:t>
            </a:r>
            <a:r>
              <a:rPr lang="en-IN" sz="1200" b="0" i="0" baseline="0" dirty="0" smtClean="0">
                <a:solidFill>
                  <a:schemeClr val="dk1"/>
                </a:solidFill>
                <a:latin typeface="+mn-lt"/>
                <a:ea typeface="+mn-ea"/>
                <a:cs typeface="+mn-cs"/>
              </a:rPr>
              <a:t>uploaded</a:t>
            </a:r>
          </a:p>
          <a:p>
            <a:pPr eaLnBrk="1" fontAlgn="auto" latinLnBrk="0" hangingPunct="1"/>
            <a:endParaRPr lang="en-IN" sz="1200" b="1" i="0" baseline="0" dirty="0">
              <a:solidFill>
                <a:schemeClr val="dk1"/>
              </a:solidFill>
              <a:latin typeface="+mn-lt"/>
              <a:ea typeface="+mn-ea"/>
              <a:cs typeface="+mn-cs"/>
            </a:endParaRPr>
          </a:p>
          <a:p>
            <a:pPr eaLnBrk="1" fontAlgn="auto" latinLnBrk="0" hangingPunct="1"/>
            <a:r>
              <a:rPr lang="en-IN" sz="1200" b="1" i="0" baseline="0" dirty="0">
                <a:solidFill>
                  <a:schemeClr val="dk1"/>
                </a:solidFill>
                <a:latin typeface="+mn-lt"/>
                <a:ea typeface="+mn-ea"/>
                <a:cs typeface="+mn-cs"/>
              </a:rPr>
              <a:t>5. Suggestion - </a:t>
            </a:r>
            <a:r>
              <a:rPr lang="en-IN" sz="1200" b="0" i="0" baseline="0" dirty="0">
                <a:solidFill>
                  <a:schemeClr val="dk1"/>
                </a:solidFill>
                <a:latin typeface="+mn-lt"/>
                <a:ea typeface="+mn-ea"/>
                <a:cs typeface="+mn-cs"/>
              </a:rPr>
              <a:t>A National Unique Identification Number field (Like Aadhaar Card</a:t>
            </a:r>
            <a:r>
              <a:rPr lang="en-IN" sz="1200" b="0" i="0" baseline="0" dirty="0" smtClean="0">
                <a:solidFill>
                  <a:schemeClr val="dk1"/>
                </a:solidFill>
                <a:latin typeface="+mn-lt"/>
                <a:ea typeface="+mn-ea"/>
                <a:cs typeface="+mn-cs"/>
              </a:rPr>
              <a:t>,  </a:t>
            </a:r>
            <a:r>
              <a:rPr lang="en-IN" sz="1200" b="0" i="0" baseline="0" dirty="0">
                <a:solidFill>
                  <a:schemeClr val="dk1"/>
                </a:solidFill>
                <a:latin typeface="+mn-lt"/>
                <a:ea typeface="+mn-ea"/>
                <a:cs typeface="+mn-cs"/>
              </a:rPr>
              <a:t>PAN number) can be a added to this Application form. This will help to ensure </a:t>
            </a:r>
            <a:r>
              <a:rPr lang="en-IN" sz="1200" b="0" i="0" baseline="0" dirty="0" smtClean="0">
                <a:solidFill>
                  <a:schemeClr val="dk1"/>
                </a:solidFill>
                <a:latin typeface="+mn-lt"/>
                <a:ea typeface="+mn-ea"/>
                <a:cs typeface="+mn-cs"/>
              </a:rPr>
              <a:t>that </a:t>
            </a:r>
            <a:r>
              <a:rPr lang="en-IN" sz="1200" b="0" i="0" baseline="0" dirty="0">
                <a:solidFill>
                  <a:schemeClr val="dk1"/>
                </a:solidFill>
                <a:latin typeface="+mn-lt"/>
                <a:ea typeface="+mn-ea"/>
                <a:cs typeface="+mn-cs"/>
              </a:rPr>
              <a:t>a person will not be able to apply twice for Voter Id Cards and do bogus voting</a:t>
            </a:r>
            <a:endParaRPr lang="en-IN" sz="1200" b="1" i="0" dirty="0">
              <a:latin typeface="+mn-lt"/>
            </a:endParaRPr>
          </a:p>
        </p:txBody>
      </p:sp>
      <p:pic>
        <p:nvPicPr>
          <p:cNvPr id="7" name="Picture 6"/>
          <p:cNvPicPr>
            <a:picLocks noChangeAspect="1" noChangeArrowheads="1"/>
          </p:cNvPicPr>
          <p:nvPr/>
        </p:nvPicPr>
        <p:blipFill>
          <a:blip r:embed="rId3" cstate="print"/>
          <a:srcRect/>
          <a:stretch>
            <a:fillRect/>
          </a:stretch>
        </p:blipFill>
        <p:spPr bwMode="auto">
          <a:xfrm>
            <a:off x="7086600" y="3048000"/>
            <a:ext cx="838200" cy="838200"/>
          </a:xfrm>
          <a:prstGeom prst="rect">
            <a:avLst/>
          </a:prstGeom>
          <a:noFill/>
        </p:spPr>
      </p:pic>
      <p:sp>
        <p:nvSpPr>
          <p:cNvPr id="12" name="TextBox 246"/>
          <p:cNvSpPr txBox="1"/>
          <p:nvPr/>
        </p:nvSpPr>
        <p:spPr>
          <a:xfrm>
            <a:off x="5181600" y="3733800"/>
            <a:ext cx="3047999" cy="2590800"/>
          </a:xfrm>
          <a:prstGeom prst="rect">
            <a:avLst/>
          </a:prstGeom>
          <a:solidFill>
            <a:schemeClr val="accent1">
              <a:lumMod val="20000"/>
              <a:lumOff val="8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buFontTx/>
              <a:buNone/>
              <a:defRPr/>
            </a:pPr>
            <a:r>
              <a:rPr lang="en-IN" sz="1200" b="1" dirty="0" smtClean="0">
                <a:solidFill>
                  <a:srgbClr val="FF0000"/>
                </a:solidFill>
              </a:rPr>
              <a:t>Day </a:t>
            </a:r>
            <a:r>
              <a:rPr lang="en-IN" sz="1200" b="1" dirty="0">
                <a:solidFill>
                  <a:srgbClr val="FF0000"/>
                </a:solidFill>
              </a:rPr>
              <a:t>2</a:t>
            </a:r>
          </a:p>
          <a:p>
            <a:pPr>
              <a:buFontTx/>
              <a:buNone/>
              <a:defRPr/>
            </a:pPr>
            <a:r>
              <a:rPr lang="en-IN" sz="1200" b="1" dirty="0">
                <a:solidFill>
                  <a:schemeClr val="tx1"/>
                </a:solidFill>
              </a:rPr>
              <a:t>First Verification: Comparing Uploaded Proof Docs </a:t>
            </a:r>
            <a:r>
              <a:rPr lang="en-IN" sz="1200" b="1" dirty="0" smtClean="0">
                <a:solidFill>
                  <a:schemeClr val="tx1"/>
                </a:solidFill>
              </a:rPr>
              <a:t>with </a:t>
            </a:r>
            <a:r>
              <a:rPr lang="en-IN" sz="1200" b="1" dirty="0">
                <a:solidFill>
                  <a:schemeClr val="tx1"/>
                </a:solidFill>
              </a:rPr>
              <a:t>Data entered in Application </a:t>
            </a:r>
            <a:r>
              <a:rPr lang="en-IN" sz="1200" b="1" dirty="0" smtClean="0">
                <a:solidFill>
                  <a:schemeClr val="tx1"/>
                </a:solidFill>
              </a:rPr>
              <a:t>Form</a:t>
            </a:r>
          </a:p>
          <a:p>
            <a:pPr>
              <a:buFontTx/>
              <a:buNone/>
              <a:defRPr/>
            </a:pPr>
            <a:endParaRPr lang="en-IN" sz="1200" b="1" dirty="0">
              <a:solidFill>
                <a:schemeClr val="tx1"/>
              </a:solidFill>
            </a:endParaRPr>
          </a:p>
          <a:p>
            <a:pPr>
              <a:defRPr/>
            </a:pPr>
            <a:r>
              <a:rPr lang="en-IN" sz="1200" b="1" dirty="0" smtClean="0">
                <a:solidFill>
                  <a:schemeClr val="tx1"/>
                </a:solidFill>
              </a:rPr>
              <a:t>1.</a:t>
            </a:r>
            <a:r>
              <a:rPr lang="en-IN" sz="1200" dirty="0" smtClean="0">
                <a:solidFill>
                  <a:schemeClr val="tx1"/>
                </a:solidFill>
              </a:rPr>
              <a:t> It is checked that the Uploaded document is a valid doc for this purpose. For example uploading Driver License as Id proof is valid, but to upload an office Employee Id card as Id proof is not valid.</a:t>
            </a:r>
          </a:p>
          <a:p>
            <a:pPr>
              <a:buFontTx/>
              <a:buNone/>
              <a:defRPr/>
            </a:pPr>
            <a:r>
              <a:rPr lang="en-IN" sz="1200" b="1" dirty="0" smtClean="0">
                <a:solidFill>
                  <a:schemeClr val="tx1"/>
                </a:solidFill>
              </a:rPr>
              <a:t>2. </a:t>
            </a:r>
            <a:r>
              <a:rPr lang="en-IN" sz="1200" dirty="0" smtClean="0">
                <a:solidFill>
                  <a:schemeClr val="tx1"/>
                </a:solidFill>
              </a:rPr>
              <a:t>It is checked whether the data entered in Application  </a:t>
            </a:r>
            <a:r>
              <a:rPr lang="en-IN" sz="1200" dirty="0">
                <a:solidFill>
                  <a:schemeClr val="tx1"/>
                </a:solidFill>
              </a:rPr>
              <a:t>form matches with the info present in Proof doc ( </a:t>
            </a:r>
            <a:r>
              <a:rPr lang="en-IN" sz="1200" dirty="0" smtClean="0">
                <a:solidFill>
                  <a:schemeClr val="tx1"/>
                </a:solidFill>
              </a:rPr>
              <a:t>For  </a:t>
            </a:r>
            <a:r>
              <a:rPr lang="en-IN" sz="1200" dirty="0">
                <a:solidFill>
                  <a:schemeClr val="tx1"/>
                </a:solidFill>
              </a:rPr>
              <a:t>example Address entered in Application form matches </a:t>
            </a:r>
            <a:r>
              <a:rPr lang="en-IN" sz="1200" dirty="0" smtClean="0">
                <a:solidFill>
                  <a:schemeClr val="tx1"/>
                </a:solidFill>
              </a:rPr>
              <a:t> with </a:t>
            </a:r>
            <a:r>
              <a:rPr lang="en-IN" sz="1200" dirty="0">
                <a:solidFill>
                  <a:schemeClr val="tx1"/>
                </a:solidFill>
              </a:rPr>
              <a:t>Address in proof doc)</a:t>
            </a:r>
          </a:p>
        </p:txBody>
      </p:sp>
      <p:sp>
        <p:nvSpPr>
          <p:cNvPr id="14" name="TextBox 248"/>
          <p:cNvSpPr txBox="1"/>
          <p:nvPr/>
        </p:nvSpPr>
        <p:spPr>
          <a:xfrm>
            <a:off x="209550" y="5303825"/>
            <a:ext cx="3352800" cy="1219200"/>
          </a:xfrm>
          <a:prstGeom prst="rect">
            <a:avLst/>
          </a:prstGeom>
          <a:solidFill>
            <a:schemeClr val="accent1">
              <a:lumMod val="20000"/>
              <a:lumOff val="8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200" b="1" dirty="0">
                <a:solidFill>
                  <a:schemeClr val="tx1"/>
                </a:solidFill>
              </a:rPr>
              <a:t>Failed in Verification</a:t>
            </a:r>
          </a:p>
          <a:p>
            <a:r>
              <a:rPr lang="en-IN" sz="1200" dirty="0">
                <a:solidFill>
                  <a:schemeClr val="tx1"/>
                </a:solidFill>
              </a:rPr>
              <a:t>SMS/Email is sent to Applicant to inform him about </a:t>
            </a:r>
            <a:r>
              <a:rPr lang="en-IN" sz="1200" dirty="0" smtClean="0">
                <a:solidFill>
                  <a:schemeClr val="tx1"/>
                </a:solidFill>
              </a:rPr>
              <a:t>the </a:t>
            </a:r>
            <a:r>
              <a:rPr lang="en-IN" sz="1200" b="1" dirty="0" smtClean="0">
                <a:solidFill>
                  <a:schemeClr val="tx1"/>
                </a:solidFill>
              </a:rPr>
              <a:t>Reason </a:t>
            </a:r>
            <a:r>
              <a:rPr lang="en-IN" sz="1200" b="1" dirty="0">
                <a:solidFill>
                  <a:schemeClr val="tx1"/>
                </a:solidFill>
              </a:rPr>
              <a:t>for Rejection</a:t>
            </a:r>
            <a:r>
              <a:rPr lang="en-IN" sz="1200" dirty="0">
                <a:solidFill>
                  <a:schemeClr val="tx1"/>
                </a:solidFill>
              </a:rPr>
              <a:t>. Applicant can now </a:t>
            </a:r>
            <a:r>
              <a:rPr lang="en-IN" sz="1200" b="1" dirty="0">
                <a:solidFill>
                  <a:schemeClr val="tx1"/>
                </a:solidFill>
              </a:rPr>
              <a:t>login again </a:t>
            </a:r>
            <a:r>
              <a:rPr lang="en-IN" sz="1200" dirty="0">
                <a:solidFill>
                  <a:schemeClr val="tx1"/>
                </a:solidFill>
              </a:rPr>
              <a:t>to </a:t>
            </a:r>
            <a:r>
              <a:rPr lang="en-IN" sz="1200" dirty="0" smtClean="0">
                <a:solidFill>
                  <a:schemeClr val="tx1"/>
                </a:solidFill>
              </a:rPr>
              <a:t>Online Application </a:t>
            </a:r>
            <a:r>
              <a:rPr lang="en-IN" sz="1200" dirty="0">
                <a:solidFill>
                  <a:schemeClr val="tx1"/>
                </a:solidFill>
              </a:rPr>
              <a:t>System. He should </a:t>
            </a:r>
            <a:r>
              <a:rPr lang="en-IN" sz="1200" b="1" dirty="0">
                <a:solidFill>
                  <a:schemeClr val="tx1"/>
                </a:solidFill>
              </a:rPr>
              <a:t>correct the mistakes </a:t>
            </a:r>
            <a:r>
              <a:rPr lang="en-IN" sz="1200" dirty="0">
                <a:solidFill>
                  <a:schemeClr val="tx1"/>
                </a:solidFill>
              </a:rPr>
              <a:t>in his Application form and </a:t>
            </a:r>
            <a:r>
              <a:rPr lang="en-IN" sz="1200" b="1" dirty="0">
                <a:solidFill>
                  <a:schemeClr val="tx1"/>
                </a:solidFill>
              </a:rPr>
              <a:t>submit again.</a:t>
            </a:r>
          </a:p>
        </p:txBody>
      </p:sp>
      <p:pic>
        <p:nvPicPr>
          <p:cNvPr id="17" name="Picture 16"/>
          <p:cNvPicPr>
            <a:picLocks noChangeAspect="1" noChangeArrowheads="1"/>
          </p:cNvPicPr>
          <p:nvPr/>
        </p:nvPicPr>
        <p:blipFill>
          <a:blip r:embed="rId4" cstate="print"/>
          <a:srcRect/>
          <a:stretch>
            <a:fillRect/>
          </a:stretch>
        </p:blipFill>
        <p:spPr bwMode="auto">
          <a:xfrm>
            <a:off x="4191000" y="6019800"/>
            <a:ext cx="698499" cy="762000"/>
          </a:xfrm>
          <a:prstGeom prst="rect">
            <a:avLst/>
          </a:prstGeom>
          <a:noFill/>
        </p:spPr>
      </p:pic>
      <p:sp>
        <p:nvSpPr>
          <p:cNvPr id="20" name="TextBox 95"/>
          <p:cNvSpPr txBox="1"/>
          <p:nvPr/>
        </p:nvSpPr>
        <p:spPr>
          <a:xfrm>
            <a:off x="4267200" y="5638800"/>
            <a:ext cx="429491" cy="22860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50</a:t>
            </a:r>
          </a:p>
          <a:p>
            <a:pPr marR="0" fontAlgn="auto">
              <a:lnSpc>
                <a:spcPct val="100000"/>
              </a:lnSpc>
              <a:spcBef>
                <a:spcPts val="0"/>
              </a:spcBef>
              <a:spcAft>
                <a:spcPts val="0"/>
              </a:spcAft>
              <a:buClrTx/>
              <a:buSzTx/>
              <a:buFontTx/>
              <a:buNone/>
              <a:tabLst/>
              <a:defRPr/>
            </a:pPr>
            <a:endParaRPr lang="en-IN" sz="1200" b="1" dirty="0"/>
          </a:p>
          <a:p>
            <a:endParaRPr lang="en-IN" sz="1200" b="1" dirty="0"/>
          </a:p>
        </p:txBody>
      </p:sp>
      <p:cxnSp>
        <p:nvCxnSpPr>
          <p:cNvPr id="39" name="Straight Arrow Connector 38"/>
          <p:cNvCxnSpPr/>
          <p:nvPr/>
        </p:nvCxnSpPr>
        <p:spPr>
          <a:xfrm rot="10800000">
            <a:off x="3581400" y="5942012"/>
            <a:ext cx="1600200" cy="1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953000" y="1981199"/>
            <a:ext cx="533400" cy="1"/>
          </a:xfrm>
          <a:prstGeom prst="straightConnector1">
            <a:avLst/>
          </a:prstGeom>
          <a:ln w="3175">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53000" y="3351212"/>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057900" y="35433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38"/>
          <p:cNvSpPr txBox="1"/>
          <p:nvPr/>
        </p:nvSpPr>
        <p:spPr>
          <a:xfrm>
            <a:off x="6400800" y="3429000"/>
            <a:ext cx="571500" cy="247652"/>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dk1"/>
                </a:solidFill>
                <a:latin typeface="+mn-lt"/>
                <a:ea typeface="+mn-ea"/>
                <a:cs typeface="+mn-cs"/>
              </a:rPr>
              <a:t>  </a:t>
            </a:r>
            <a:r>
              <a:rPr lang="en-IN" sz="1200" b="1" dirty="0" smtClean="0">
                <a:solidFill>
                  <a:schemeClr val="bg1"/>
                </a:solidFill>
                <a:latin typeface="+mn-lt"/>
                <a:ea typeface="+mn-ea"/>
                <a:cs typeface="+mn-cs"/>
              </a:rPr>
              <a:t>1050</a:t>
            </a:r>
            <a:endParaRPr lang="en-IN" sz="1200" b="1" dirty="0">
              <a:solidFill>
                <a:schemeClr val="bg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p>
          <a:p>
            <a:endParaRPr lang="en-IN" sz="1200" dirty="0"/>
          </a:p>
        </p:txBody>
      </p:sp>
      <p:cxnSp>
        <p:nvCxnSpPr>
          <p:cNvPr id="34" name="Straight Arrow Connector 33"/>
          <p:cNvCxnSpPr/>
          <p:nvPr/>
        </p:nvCxnSpPr>
        <p:spPr>
          <a:xfrm rot="5400000" flipH="1" flipV="1">
            <a:off x="1322365" y="5035561"/>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95"/>
          <p:cNvSpPr txBox="1"/>
          <p:nvPr/>
        </p:nvSpPr>
        <p:spPr>
          <a:xfrm>
            <a:off x="1714480" y="5000636"/>
            <a:ext cx="429491" cy="22860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50</a:t>
            </a:r>
          </a:p>
          <a:p>
            <a:pPr marR="0" fontAlgn="auto">
              <a:lnSpc>
                <a:spcPct val="100000"/>
              </a:lnSpc>
              <a:spcBef>
                <a:spcPts val="0"/>
              </a:spcBef>
              <a:spcAft>
                <a:spcPts val="0"/>
              </a:spcAft>
              <a:buClrTx/>
              <a:buSzTx/>
              <a:buFontTx/>
              <a:buNone/>
              <a:tabLst/>
              <a:defRPr/>
            </a:pPr>
            <a:endParaRPr lang="en-IN" sz="1200" b="1" dirty="0"/>
          </a:p>
          <a:p>
            <a:endParaRPr lang="en-IN" sz="1200" b="1" dirty="0"/>
          </a:p>
        </p:txBody>
      </p:sp>
      <p:pic>
        <p:nvPicPr>
          <p:cNvPr id="36" name="Picture 35"/>
          <p:cNvPicPr>
            <a:picLocks noChangeAspect="1" noChangeArrowheads="1"/>
          </p:cNvPicPr>
          <p:nvPr/>
        </p:nvPicPr>
        <p:blipFill>
          <a:blip r:embed="rId5" cstate="print"/>
          <a:srcRect/>
          <a:stretch>
            <a:fillRect/>
          </a:stretch>
        </p:blipFill>
        <p:spPr bwMode="auto">
          <a:xfrm>
            <a:off x="8382000" y="5181600"/>
            <a:ext cx="685800" cy="838200"/>
          </a:xfrm>
          <a:prstGeom prst="rect">
            <a:avLst/>
          </a:prstGeom>
          <a:noFill/>
        </p:spPr>
      </p:pic>
      <p:sp>
        <p:nvSpPr>
          <p:cNvPr id="38" name="TextBox 238"/>
          <p:cNvSpPr txBox="1"/>
          <p:nvPr/>
        </p:nvSpPr>
        <p:spPr>
          <a:xfrm>
            <a:off x="8382000" y="4781548"/>
            <a:ext cx="571500" cy="247652"/>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dk1"/>
                </a:solidFill>
                <a:latin typeface="+mn-lt"/>
                <a:ea typeface="+mn-ea"/>
                <a:cs typeface="+mn-cs"/>
              </a:rPr>
              <a:t>  </a:t>
            </a:r>
            <a:r>
              <a:rPr lang="en-IN" sz="1200" b="1" dirty="0">
                <a:solidFill>
                  <a:schemeClr val="bg1"/>
                </a:solidFill>
                <a:latin typeface="+mn-lt"/>
                <a:ea typeface="+mn-ea"/>
                <a:cs typeface="+mn-cs"/>
              </a:rPr>
              <a:t>1000</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p>
          <a:p>
            <a:endParaRPr lang="en-IN" sz="1200" dirty="0"/>
          </a:p>
        </p:txBody>
      </p:sp>
      <p:sp>
        <p:nvSpPr>
          <p:cNvPr id="42" name="TextBox 258"/>
          <p:cNvSpPr txBox="1"/>
          <p:nvPr/>
        </p:nvSpPr>
        <p:spPr>
          <a:xfrm>
            <a:off x="2514600" y="152400"/>
            <a:ext cx="5943600" cy="381000"/>
          </a:xfrm>
          <a:prstGeom prst="rect">
            <a:avLst/>
          </a:prstGeom>
          <a:solidFill>
            <a:schemeClr val="tx2">
              <a:lumMod val="40000"/>
              <a:lumOff val="6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smtClean="0">
                <a:solidFill>
                  <a:schemeClr val="bg1"/>
                </a:solidFill>
              </a:rPr>
              <a:t>Filling and Submitting Application Form &amp; 1st Round of Verification</a:t>
            </a:r>
          </a:p>
        </p:txBody>
      </p:sp>
      <p:cxnSp>
        <p:nvCxnSpPr>
          <p:cNvPr id="45" name="Straight Arrow Connector 44"/>
          <p:cNvCxnSpPr/>
          <p:nvPr/>
        </p:nvCxnSpPr>
        <p:spPr>
          <a:xfrm>
            <a:off x="8229600" y="5103812"/>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a:hlinkClick r:id="rId6" action="ppaction://hlinksldjump"/>
          </p:cNvPr>
          <p:cNvSpPr txBox="1"/>
          <p:nvPr/>
        </p:nvSpPr>
        <p:spPr>
          <a:xfrm>
            <a:off x="7543800" y="6417254"/>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24"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2" grpId="0" animBg="1"/>
      <p:bldP spid="14" grpId="0" animBg="1"/>
      <p:bldP spid="20" grpId="0" animBg="1"/>
      <p:bldP spid="29" grpId="0" animBg="1"/>
      <p:bldP spid="35" grpId="0" animBg="1"/>
      <p:bldP spid="38"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609600" y="304800"/>
            <a:ext cx="704070" cy="841450"/>
          </a:xfrm>
          <a:prstGeom prst="rect">
            <a:avLst/>
          </a:prstGeom>
          <a:noFill/>
        </p:spPr>
      </p:pic>
      <p:sp>
        <p:nvSpPr>
          <p:cNvPr id="4" name="TextBox 251"/>
          <p:cNvSpPr txBox="1"/>
          <p:nvPr/>
        </p:nvSpPr>
        <p:spPr>
          <a:xfrm>
            <a:off x="228600" y="2286000"/>
            <a:ext cx="3800910" cy="2542310"/>
          </a:xfrm>
          <a:prstGeom prst="rect">
            <a:avLst/>
          </a:prstGeom>
          <a:solidFill>
            <a:schemeClr val="accent1">
              <a:lumMod val="20000"/>
              <a:lumOff val="8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200" b="1" i="0" dirty="0">
                <a:latin typeface="+mn-lt"/>
              </a:rPr>
              <a:t>Passed</a:t>
            </a:r>
            <a:r>
              <a:rPr lang="en-IN" sz="1200" b="1" i="0" baseline="0" dirty="0">
                <a:latin typeface="+mn-lt"/>
              </a:rPr>
              <a:t> in First Verification, SMS/Email Notification Sent </a:t>
            </a:r>
          </a:p>
          <a:p>
            <a:endParaRPr lang="en-IN" sz="1200" b="0" i="0" baseline="0" dirty="0" smtClean="0">
              <a:latin typeface="+mn-lt"/>
            </a:endParaRPr>
          </a:p>
          <a:p>
            <a:r>
              <a:rPr lang="en-IN" sz="1200" b="0" i="0" baseline="0" dirty="0" smtClean="0">
                <a:latin typeface="+mn-lt"/>
              </a:rPr>
              <a:t>SMS </a:t>
            </a:r>
            <a:r>
              <a:rPr lang="en-IN" sz="1200" b="0" i="0" baseline="0" dirty="0">
                <a:latin typeface="+mn-lt"/>
              </a:rPr>
              <a:t>and Email is sent to Applicant to inform that </a:t>
            </a:r>
            <a:r>
              <a:rPr lang="en-IN" sz="1200" b="0" i="0" baseline="0" dirty="0" smtClean="0">
                <a:latin typeface="+mn-lt"/>
              </a:rPr>
              <a:t>-</a:t>
            </a:r>
            <a:endParaRPr lang="en-IN" sz="1200" b="0" i="0" baseline="0" dirty="0">
              <a:latin typeface="+mn-lt"/>
            </a:endParaRPr>
          </a:p>
          <a:p>
            <a:endParaRPr lang="en-IN" sz="1200" b="1" i="0" baseline="0" dirty="0" smtClean="0">
              <a:latin typeface="+mn-lt"/>
            </a:endParaRPr>
          </a:p>
          <a:p>
            <a:r>
              <a:rPr lang="en-IN" sz="1200" b="1" i="0" baseline="0" dirty="0" smtClean="0">
                <a:latin typeface="+mn-lt"/>
              </a:rPr>
              <a:t>1. </a:t>
            </a:r>
            <a:r>
              <a:rPr lang="en-IN" sz="1200" b="0" i="0" baseline="0" dirty="0" smtClean="0">
                <a:latin typeface="+mn-lt"/>
              </a:rPr>
              <a:t>His </a:t>
            </a:r>
            <a:r>
              <a:rPr lang="en-IN" sz="1200" b="0" i="0" baseline="0" dirty="0">
                <a:latin typeface="+mn-lt"/>
              </a:rPr>
              <a:t>Application has got Passed in First Round of </a:t>
            </a:r>
            <a:endParaRPr lang="en-IN" sz="1200" b="0" i="0" baseline="0" dirty="0" smtClean="0">
              <a:latin typeface="+mn-lt"/>
            </a:endParaRPr>
          </a:p>
          <a:p>
            <a:r>
              <a:rPr lang="en-IN" sz="1200" b="0" i="0" baseline="0" dirty="0" smtClean="0">
                <a:latin typeface="+mn-lt"/>
              </a:rPr>
              <a:t>Verification</a:t>
            </a:r>
          </a:p>
          <a:p>
            <a:endParaRPr lang="en-IN" sz="1200" b="0" i="0" baseline="0" dirty="0">
              <a:latin typeface="+mn-lt"/>
            </a:endParaRPr>
          </a:p>
          <a:p>
            <a:r>
              <a:rPr lang="en-IN" sz="1200" b="1" i="0" baseline="0" dirty="0">
                <a:latin typeface="+mn-lt"/>
              </a:rPr>
              <a:t>2. </a:t>
            </a:r>
            <a:r>
              <a:rPr lang="en-IN" sz="1200" b="0" i="0" baseline="0" dirty="0">
                <a:latin typeface="+mn-lt"/>
              </a:rPr>
              <a:t>This SMS/Email will also have the address and phone </a:t>
            </a:r>
            <a:endParaRPr lang="en-IN" sz="1200" b="0" i="0" baseline="0" dirty="0" smtClean="0">
              <a:latin typeface="+mn-lt"/>
            </a:endParaRPr>
          </a:p>
          <a:p>
            <a:r>
              <a:rPr lang="en-IN" sz="1200" b="0" i="0" baseline="0" dirty="0" smtClean="0">
                <a:latin typeface="+mn-lt"/>
              </a:rPr>
              <a:t>number </a:t>
            </a:r>
            <a:r>
              <a:rPr lang="en-IN" sz="1200" b="0" i="0" baseline="0" dirty="0">
                <a:latin typeface="+mn-lt"/>
              </a:rPr>
              <a:t>of the Voter Help </a:t>
            </a:r>
            <a:r>
              <a:rPr lang="en-IN" sz="1200" b="0" i="0" baseline="0" dirty="0" err="1">
                <a:latin typeface="+mn-lt"/>
              </a:rPr>
              <a:t>Center</a:t>
            </a:r>
            <a:r>
              <a:rPr lang="en-IN" sz="1200" b="0" i="0" baseline="0" dirty="0">
                <a:latin typeface="+mn-lt"/>
              </a:rPr>
              <a:t> (VHC) where he needs </a:t>
            </a:r>
            <a:endParaRPr lang="en-IN" sz="1200" b="0" i="0" baseline="0" dirty="0" smtClean="0">
              <a:latin typeface="+mn-lt"/>
            </a:endParaRPr>
          </a:p>
          <a:p>
            <a:r>
              <a:rPr lang="en-IN" sz="1200" b="0" i="0" baseline="0" dirty="0" smtClean="0">
                <a:latin typeface="+mn-lt"/>
              </a:rPr>
              <a:t>to </a:t>
            </a:r>
            <a:r>
              <a:rPr lang="en-IN" sz="1200" b="0" i="0" baseline="0" dirty="0">
                <a:latin typeface="+mn-lt"/>
              </a:rPr>
              <a:t>take his Original proof documents for verification. </a:t>
            </a:r>
          </a:p>
          <a:p>
            <a:pPr marL="0" marR="0" indent="0" defTabSz="914400" eaLnBrk="1" fontAlgn="auto" latinLnBrk="0" hangingPunct="1">
              <a:lnSpc>
                <a:spcPct val="100000"/>
              </a:lnSpc>
              <a:spcBef>
                <a:spcPts val="0"/>
              </a:spcBef>
              <a:spcAft>
                <a:spcPts val="0"/>
              </a:spcAft>
              <a:buClrTx/>
              <a:buSzTx/>
              <a:buFontTx/>
              <a:buNone/>
              <a:tabLst/>
              <a:defRPr/>
            </a:pPr>
            <a:r>
              <a:rPr lang="en-IN" sz="1200" b="0" i="0" baseline="0" dirty="0">
                <a:solidFill>
                  <a:schemeClr val="dk1"/>
                </a:solidFill>
                <a:latin typeface="+mn-lt"/>
                <a:ea typeface="+mn-ea"/>
                <a:cs typeface="+mn-cs"/>
              </a:rPr>
              <a:t>This VHC will be at a distance of </a:t>
            </a:r>
            <a:r>
              <a:rPr lang="en-IN" sz="1200" b="1" i="0" baseline="0" dirty="0">
                <a:solidFill>
                  <a:schemeClr val="dk1"/>
                </a:solidFill>
                <a:latin typeface="+mn-lt"/>
                <a:ea typeface="+mn-ea"/>
                <a:cs typeface="+mn-cs"/>
              </a:rPr>
              <a:t>just 2-3 </a:t>
            </a:r>
            <a:r>
              <a:rPr lang="en-IN" sz="1200" b="1" i="0" baseline="0" dirty="0" err="1">
                <a:solidFill>
                  <a:schemeClr val="dk1"/>
                </a:solidFill>
                <a:latin typeface="+mn-lt"/>
                <a:ea typeface="+mn-ea"/>
                <a:cs typeface="+mn-cs"/>
              </a:rPr>
              <a:t>kms</a:t>
            </a:r>
            <a:r>
              <a:rPr lang="en-IN" sz="1200" b="1" i="0" baseline="0" dirty="0">
                <a:solidFill>
                  <a:schemeClr val="dk1"/>
                </a:solidFill>
                <a:latin typeface="+mn-lt"/>
                <a:ea typeface="+mn-ea"/>
                <a:cs typeface="+mn-cs"/>
              </a:rPr>
              <a:t> from his home</a:t>
            </a:r>
            <a:r>
              <a:rPr lang="en-IN" sz="1200" b="0" i="0" baseline="0" dirty="0" smtClean="0">
                <a:solidFill>
                  <a:schemeClr val="dk1"/>
                </a:solidFill>
                <a:latin typeface="+mn-lt"/>
                <a:ea typeface="+mn-ea"/>
                <a:cs typeface="+mn-cs"/>
              </a:rPr>
              <a:t>.</a:t>
            </a:r>
          </a:p>
          <a:p>
            <a:pPr marL="0" marR="0" indent="0" defTabSz="914400" eaLnBrk="1" fontAlgn="auto" latinLnBrk="0" hangingPunct="1">
              <a:lnSpc>
                <a:spcPct val="100000"/>
              </a:lnSpc>
              <a:spcBef>
                <a:spcPts val="0"/>
              </a:spcBef>
              <a:spcAft>
                <a:spcPts val="0"/>
              </a:spcAft>
              <a:buClrTx/>
              <a:buSzTx/>
              <a:buFontTx/>
              <a:buNone/>
              <a:tabLst/>
              <a:defRPr/>
            </a:pPr>
            <a:r>
              <a:rPr lang="en-IN" sz="1200" b="0" i="0" baseline="0" dirty="0" smtClean="0">
                <a:solidFill>
                  <a:schemeClr val="dk1"/>
                </a:solidFill>
                <a:latin typeface="+mn-lt"/>
                <a:ea typeface="+mn-ea"/>
                <a:cs typeface="+mn-cs"/>
              </a:rPr>
              <a:t> </a:t>
            </a:r>
            <a:r>
              <a:rPr lang="en-IN" sz="1200" b="0" i="0" baseline="0" dirty="0">
                <a:solidFill>
                  <a:schemeClr val="dk1"/>
                </a:solidFill>
                <a:latin typeface="+mn-lt"/>
                <a:ea typeface="+mn-ea"/>
                <a:cs typeface="+mn-cs"/>
              </a:rPr>
              <a:t>It will be </a:t>
            </a:r>
            <a:r>
              <a:rPr lang="en-IN" sz="1200" b="1" i="0" baseline="0" dirty="0">
                <a:solidFill>
                  <a:schemeClr val="dk1"/>
                </a:solidFill>
                <a:latin typeface="+mn-lt"/>
                <a:ea typeface="+mn-ea"/>
                <a:cs typeface="+mn-cs"/>
              </a:rPr>
              <a:t>open 7 days a week from 2 pm to 11pm</a:t>
            </a:r>
            <a:r>
              <a:rPr lang="en-IN" sz="1200" b="0" i="0" baseline="0" dirty="0">
                <a:solidFill>
                  <a:schemeClr val="dk1"/>
                </a:solidFill>
                <a:latin typeface="+mn-lt"/>
                <a:ea typeface="+mn-ea"/>
                <a:cs typeface="+mn-cs"/>
              </a:rPr>
              <a:t>.</a:t>
            </a:r>
            <a:endParaRPr lang="en-GB" sz="1200" dirty="0"/>
          </a:p>
          <a:p>
            <a:endParaRPr lang="en-IN" sz="1000" b="0" i="0" dirty="0">
              <a:latin typeface="+mn-lt"/>
            </a:endParaRPr>
          </a:p>
        </p:txBody>
      </p:sp>
      <p:pic>
        <p:nvPicPr>
          <p:cNvPr id="6" name="Picture 5"/>
          <p:cNvPicPr>
            <a:picLocks noChangeAspect="1" noChangeArrowheads="1"/>
          </p:cNvPicPr>
          <p:nvPr/>
        </p:nvPicPr>
        <p:blipFill>
          <a:blip r:embed="rId3" cstate="print"/>
          <a:srcRect/>
          <a:stretch>
            <a:fillRect/>
          </a:stretch>
        </p:blipFill>
        <p:spPr bwMode="auto">
          <a:xfrm>
            <a:off x="6858000" y="2057400"/>
            <a:ext cx="1219200" cy="1531498"/>
          </a:xfrm>
          <a:prstGeom prst="rect">
            <a:avLst/>
          </a:prstGeom>
          <a:noFill/>
        </p:spPr>
      </p:pic>
      <p:sp>
        <p:nvSpPr>
          <p:cNvPr id="7" name="TextBox 254"/>
          <p:cNvSpPr txBox="1"/>
          <p:nvPr/>
        </p:nvSpPr>
        <p:spPr>
          <a:xfrm>
            <a:off x="5257800" y="3733800"/>
            <a:ext cx="3560619" cy="2306783"/>
          </a:xfrm>
          <a:prstGeom prst="rect">
            <a:avLst/>
          </a:prstGeom>
          <a:solidFill>
            <a:schemeClr val="accent1">
              <a:lumMod val="20000"/>
              <a:lumOff val="8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i="0" dirty="0">
                <a:solidFill>
                  <a:srgbClr val="FF0000"/>
                </a:solidFill>
              </a:rPr>
              <a:t>Day 3</a:t>
            </a:r>
          </a:p>
          <a:p>
            <a:pPr marL="0" marR="0" indent="0" defTabSz="914400" eaLnBrk="1" fontAlgn="auto" latinLnBrk="0" hangingPunct="1">
              <a:lnSpc>
                <a:spcPct val="100000"/>
              </a:lnSpc>
              <a:spcBef>
                <a:spcPts val="0"/>
              </a:spcBef>
              <a:spcAft>
                <a:spcPts val="0"/>
              </a:spcAft>
              <a:buClrTx/>
              <a:buSzTx/>
              <a:buFontTx/>
              <a:buNone/>
              <a:tabLst/>
              <a:defRPr/>
            </a:pPr>
            <a:r>
              <a:rPr lang="en-IN" sz="1200" b="1" i="0" dirty="0"/>
              <a:t>Second</a:t>
            </a:r>
            <a:r>
              <a:rPr lang="en-IN" sz="1200" b="1" i="0" baseline="0" dirty="0"/>
              <a:t> Verification: </a:t>
            </a:r>
            <a:r>
              <a:rPr lang="en-IN" sz="1200" b="1" i="0" dirty="0">
                <a:solidFill>
                  <a:schemeClr val="dk1"/>
                </a:solidFill>
                <a:latin typeface="+mn-lt"/>
                <a:ea typeface="+mn-ea"/>
                <a:cs typeface="+mn-cs"/>
              </a:rPr>
              <a:t>Comparing Uploaded</a:t>
            </a:r>
            <a:r>
              <a:rPr lang="en-IN" sz="1200" b="1" i="0" baseline="0" dirty="0">
                <a:solidFill>
                  <a:schemeClr val="dk1"/>
                </a:solidFill>
                <a:latin typeface="+mn-lt"/>
                <a:ea typeface="+mn-ea"/>
                <a:cs typeface="+mn-cs"/>
              </a:rPr>
              <a:t> Proof Docs </a:t>
            </a:r>
            <a:endParaRPr lang="en-IN" sz="1200" b="1" i="0" baseline="0" dirty="0" smtClean="0">
              <a:solidFill>
                <a:schemeClr val="dk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n-IN" sz="1200" b="1" i="0" baseline="0" dirty="0" smtClean="0">
                <a:solidFill>
                  <a:schemeClr val="dk1"/>
                </a:solidFill>
                <a:latin typeface="+mn-lt"/>
                <a:ea typeface="+mn-ea"/>
                <a:cs typeface="+mn-cs"/>
              </a:rPr>
              <a:t>with </a:t>
            </a:r>
            <a:r>
              <a:rPr lang="en-IN" sz="1200" b="1" i="0" dirty="0"/>
              <a:t>Original</a:t>
            </a:r>
            <a:r>
              <a:rPr lang="en-IN" sz="1200" b="1" i="0" baseline="0" dirty="0"/>
              <a:t> Proof Documents</a:t>
            </a:r>
          </a:p>
          <a:p>
            <a:pPr marL="0" marR="0" indent="0" defTabSz="914400" eaLnBrk="1" fontAlgn="auto" latinLnBrk="0" hangingPunct="1">
              <a:lnSpc>
                <a:spcPct val="100000"/>
              </a:lnSpc>
              <a:spcBef>
                <a:spcPts val="0"/>
              </a:spcBef>
              <a:spcAft>
                <a:spcPts val="0"/>
              </a:spcAft>
              <a:buClrTx/>
              <a:buSzTx/>
              <a:buFontTx/>
              <a:buNone/>
              <a:tabLst/>
              <a:defRPr/>
            </a:pPr>
            <a:r>
              <a:rPr lang="en-IN" sz="1200" b="0" i="0" baseline="0" dirty="0"/>
              <a:t>In this step it is checked that the uploaded </a:t>
            </a:r>
            <a:r>
              <a:rPr lang="en-IN" sz="1200" b="0" i="0" baseline="0" dirty="0">
                <a:solidFill>
                  <a:schemeClr val="dk1"/>
                </a:solidFill>
                <a:latin typeface="+mn-lt"/>
                <a:ea typeface="+mn-ea"/>
                <a:cs typeface="+mn-cs"/>
              </a:rPr>
              <a:t>soft copy of </a:t>
            </a:r>
            <a:endParaRPr lang="en-IN" sz="1200" b="0" i="0" baseline="0" dirty="0" smtClean="0">
              <a:solidFill>
                <a:schemeClr val="dk1"/>
              </a:solidFill>
              <a:latin typeface="+mn-lt"/>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n-IN" sz="1200" b="0" i="0" baseline="0" dirty="0" smtClean="0">
                <a:solidFill>
                  <a:schemeClr val="dk1"/>
                </a:solidFill>
                <a:latin typeface="+mn-lt"/>
                <a:ea typeface="+mn-ea"/>
                <a:cs typeface="+mn-cs"/>
              </a:rPr>
              <a:t>proof </a:t>
            </a:r>
            <a:r>
              <a:rPr lang="en-IN" sz="1200" b="0" i="0" baseline="0" dirty="0">
                <a:solidFill>
                  <a:schemeClr val="dk1"/>
                </a:solidFill>
                <a:latin typeface="+mn-lt"/>
                <a:ea typeface="+mn-ea"/>
                <a:cs typeface="+mn-cs"/>
              </a:rPr>
              <a:t>doc is same as the </a:t>
            </a:r>
            <a:r>
              <a:rPr lang="en-IN" sz="1200" b="0" i="0" baseline="0" dirty="0"/>
              <a:t>Original proof doc brought by </a:t>
            </a:r>
            <a:endParaRPr lang="en-IN" sz="1200" b="0" i="0" baseline="0" dirty="0" smtClean="0"/>
          </a:p>
          <a:p>
            <a:pPr marL="0" marR="0" indent="0" defTabSz="914400" eaLnBrk="1" fontAlgn="auto" latinLnBrk="0" hangingPunct="1">
              <a:lnSpc>
                <a:spcPct val="100000"/>
              </a:lnSpc>
              <a:spcBef>
                <a:spcPts val="0"/>
              </a:spcBef>
              <a:spcAft>
                <a:spcPts val="0"/>
              </a:spcAft>
              <a:buClrTx/>
              <a:buSzTx/>
              <a:buFontTx/>
              <a:buNone/>
              <a:tabLst/>
              <a:defRPr/>
            </a:pPr>
            <a:r>
              <a:rPr lang="en-IN" sz="1200" b="0" i="0" baseline="0" dirty="0" smtClean="0"/>
              <a:t>the </a:t>
            </a:r>
            <a:r>
              <a:rPr lang="en-IN" sz="1200" b="0" i="0" baseline="0" dirty="0"/>
              <a:t>Applicant for verification</a:t>
            </a:r>
          </a:p>
          <a:p>
            <a:pPr marL="0" marR="0" indent="0" defTabSz="914400" eaLnBrk="1" fontAlgn="auto" latinLnBrk="0" hangingPunct="1">
              <a:lnSpc>
                <a:spcPct val="100000"/>
              </a:lnSpc>
              <a:spcBef>
                <a:spcPts val="0"/>
              </a:spcBef>
              <a:spcAft>
                <a:spcPts val="0"/>
              </a:spcAft>
              <a:buClrTx/>
              <a:buSzTx/>
              <a:buFontTx/>
              <a:buNone/>
              <a:tabLst/>
              <a:defRPr/>
            </a:pPr>
            <a:endParaRPr lang="en-IN" sz="1200" b="1" i="0" baseline="0" dirty="0"/>
          </a:p>
          <a:p>
            <a:pPr marL="0" marR="0" indent="0" defTabSz="914400" eaLnBrk="1" fontAlgn="auto" latinLnBrk="0" hangingPunct="1">
              <a:lnSpc>
                <a:spcPct val="100000"/>
              </a:lnSpc>
              <a:spcBef>
                <a:spcPts val="0"/>
              </a:spcBef>
              <a:spcAft>
                <a:spcPts val="0"/>
              </a:spcAft>
              <a:buClrTx/>
              <a:buSzTx/>
              <a:buFontTx/>
              <a:buNone/>
              <a:tabLst/>
              <a:defRPr/>
            </a:pPr>
            <a:r>
              <a:rPr lang="en-IN" sz="1200" b="1" i="0" baseline="0" dirty="0" smtClean="0"/>
              <a:t>This </a:t>
            </a:r>
            <a:r>
              <a:rPr lang="en-IN" sz="1200" b="1" i="0" baseline="0" dirty="0"/>
              <a:t>step is necessary, as today it is very easy to </a:t>
            </a:r>
            <a:r>
              <a:rPr lang="en-IN" sz="1200" b="1" i="0" baseline="0" dirty="0" smtClean="0"/>
              <a:t>create a </a:t>
            </a:r>
            <a:r>
              <a:rPr lang="en-IN" sz="1200" b="1" i="0" baseline="0" dirty="0"/>
              <a:t>fake soft copy version of proof document </a:t>
            </a:r>
            <a:r>
              <a:rPr lang="en-IN" sz="1200" b="1" i="0" baseline="0" dirty="0">
                <a:solidFill>
                  <a:schemeClr val="dk1"/>
                </a:solidFill>
                <a:latin typeface="+mn-lt"/>
                <a:ea typeface="+mn-ea"/>
                <a:cs typeface="+mn-cs"/>
              </a:rPr>
              <a:t>using commonly available image editing software</a:t>
            </a:r>
            <a:r>
              <a:rPr lang="en-IN" sz="1200" b="1" i="0" baseline="0" dirty="0"/>
              <a:t>. So the </a:t>
            </a:r>
            <a:r>
              <a:rPr lang="en-IN" sz="1200" b="1" i="0" baseline="0" dirty="0" smtClean="0"/>
              <a:t>government </a:t>
            </a:r>
            <a:r>
              <a:rPr lang="en-IN" sz="1200" b="1" i="0" baseline="0" dirty="0"/>
              <a:t>needs to check the Original proof document</a:t>
            </a:r>
            <a:endParaRPr lang="en-IN" sz="1200" b="1" i="0" dirty="0"/>
          </a:p>
        </p:txBody>
      </p:sp>
      <p:cxnSp>
        <p:nvCxnSpPr>
          <p:cNvPr id="8" name="Straight Arrow Connector 7"/>
          <p:cNvCxnSpPr/>
          <p:nvPr/>
        </p:nvCxnSpPr>
        <p:spPr>
          <a:xfrm>
            <a:off x="4038600" y="43434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255"/>
          <p:cNvSpPr txBox="1"/>
          <p:nvPr/>
        </p:nvSpPr>
        <p:spPr>
          <a:xfrm>
            <a:off x="4648200" y="3962400"/>
            <a:ext cx="495300" cy="22860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1000</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p>
          <a:p>
            <a:endParaRPr lang="en-IN" sz="1200" dirty="0"/>
          </a:p>
        </p:txBody>
      </p:sp>
      <p:sp>
        <p:nvSpPr>
          <p:cNvPr id="19" name="TextBox 255"/>
          <p:cNvSpPr txBox="1"/>
          <p:nvPr/>
        </p:nvSpPr>
        <p:spPr>
          <a:xfrm>
            <a:off x="2209800" y="914400"/>
            <a:ext cx="495300" cy="304801"/>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dirty="0">
                <a:solidFill>
                  <a:schemeClr val="bg1"/>
                </a:solidFill>
                <a:latin typeface="+mn-lt"/>
                <a:ea typeface="+mn-ea"/>
                <a:cs typeface="+mn-cs"/>
              </a:rPr>
              <a:t>1000</a:t>
            </a:r>
          </a:p>
          <a:p>
            <a:pPr marL="0" marR="0" indent="0" defTabSz="914400" eaLnBrk="1" fontAlgn="auto" latinLnBrk="0" hangingPunct="1">
              <a:lnSpc>
                <a:spcPct val="100000"/>
              </a:lnSpc>
              <a:spcBef>
                <a:spcPts val="0"/>
              </a:spcBef>
              <a:spcAft>
                <a:spcPts val="0"/>
              </a:spcAft>
              <a:buClrTx/>
              <a:buSzTx/>
              <a:buFontTx/>
              <a:buNone/>
              <a:tabLst/>
              <a:defRPr/>
            </a:pPr>
            <a:endParaRPr lang="en-IN" sz="1200" b="1" dirty="0"/>
          </a:p>
          <a:p>
            <a:endParaRPr lang="en-IN" sz="1200" dirty="0"/>
          </a:p>
        </p:txBody>
      </p:sp>
      <p:sp>
        <p:nvSpPr>
          <p:cNvPr id="13" name="TextBox 258"/>
          <p:cNvSpPr txBox="1"/>
          <p:nvPr/>
        </p:nvSpPr>
        <p:spPr>
          <a:xfrm>
            <a:off x="914400" y="1295400"/>
            <a:ext cx="2286000" cy="533400"/>
          </a:xfrm>
          <a:prstGeom prst="rect">
            <a:avLst/>
          </a:prstGeom>
          <a:solidFill>
            <a:schemeClr val="tx2">
              <a:lumMod val="40000"/>
              <a:lumOff val="6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600" b="1" i="0" dirty="0" smtClean="0">
                <a:solidFill>
                  <a:schemeClr val="bg1"/>
                </a:solidFill>
                <a:latin typeface="+mn-lt"/>
              </a:rPr>
              <a:t>Successfully </a:t>
            </a:r>
            <a:r>
              <a:rPr lang="en-IN" sz="1600" b="1" i="0" dirty="0">
                <a:solidFill>
                  <a:schemeClr val="bg1"/>
                </a:solidFill>
                <a:latin typeface="+mn-lt"/>
              </a:rPr>
              <a:t>Cleared </a:t>
            </a:r>
            <a:r>
              <a:rPr lang="en-IN" sz="1600" b="1" i="0" dirty="0" smtClean="0">
                <a:solidFill>
                  <a:schemeClr val="bg1"/>
                </a:solidFill>
                <a:latin typeface="+mn-lt"/>
              </a:rPr>
              <a:t>1st </a:t>
            </a:r>
            <a:r>
              <a:rPr lang="en-IN" sz="1600" b="1" i="0" dirty="0">
                <a:solidFill>
                  <a:schemeClr val="bg1"/>
                </a:solidFill>
                <a:latin typeface="+mn-lt"/>
              </a:rPr>
              <a:t>round of Verification</a:t>
            </a:r>
            <a:r>
              <a:rPr lang="en-IN" sz="1600" b="1" i="0" baseline="0" dirty="0">
                <a:solidFill>
                  <a:schemeClr val="bg1"/>
                </a:solidFill>
                <a:latin typeface="+mn-lt"/>
              </a:rPr>
              <a:t> </a:t>
            </a:r>
            <a:endParaRPr lang="en-IN" sz="1600" b="1" i="0" dirty="0">
              <a:solidFill>
                <a:schemeClr val="bg1"/>
              </a:solidFill>
              <a:latin typeface="+mn-lt"/>
            </a:endParaRPr>
          </a:p>
        </p:txBody>
      </p:sp>
      <p:cxnSp>
        <p:nvCxnSpPr>
          <p:cNvPr id="15" name="Straight Arrow Connector 14"/>
          <p:cNvCxnSpPr/>
          <p:nvPr/>
        </p:nvCxnSpPr>
        <p:spPr>
          <a:xfrm rot="5400000">
            <a:off x="1600199" y="2057401"/>
            <a:ext cx="45720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a:hlinkClick r:id="rId4"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4"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600200" y="5405628"/>
            <a:ext cx="1035362" cy="1278672"/>
          </a:xfrm>
          <a:prstGeom prst="rect">
            <a:avLst/>
          </a:prstGeom>
          <a:noFill/>
        </p:spPr>
      </p:pic>
      <p:sp>
        <p:nvSpPr>
          <p:cNvPr id="3" name="TextBox 258"/>
          <p:cNvSpPr txBox="1"/>
          <p:nvPr/>
        </p:nvSpPr>
        <p:spPr>
          <a:xfrm>
            <a:off x="1143000" y="990600"/>
            <a:ext cx="2286000" cy="533400"/>
          </a:xfrm>
          <a:prstGeom prst="rect">
            <a:avLst/>
          </a:prstGeom>
          <a:solidFill>
            <a:schemeClr val="tx2">
              <a:lumMod val="40000"/>
              <a:lumOff val="6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600" b="1" i="0" dirty="0" smtClean="0">
                <a:solidFill>
                  <a:schemeClr val="bg1"/>
                </a:solidFill>
                <a:latin typeface="+mn-lt"/>
              </a:rPr>
              <a:t>Successfully </a:t>
            </a:r>
            <a:r>
              <a:rPr lang="en-IN" sz="1600" b="1" i="0" dirty="0">
                <a:solidFill>
                  <a:schemeClr val="bg1"/>
                </a:solidFill>
                <a:latin typeface="+mn-lt"/>
              </a:rPr>
              <a:t>Cleared 2nd round of Verification</a:t>
            </a:r>
            <a:r>
              <a:rPr lang="en-IN" sz="1600" b="1" i="0" baseline="0" dirty="0">
                <a:solidFill>
                  <a:schemeClr val="bg1"/>
                </a:solidFill>
                <a:latin typeface="+mn-lt"/>
              </a:rPr>
              <a:t> </a:t>
            </a:r>
            <a:endParaRPr lang="en-IN" sz="1600" b="1" i="0" dirty="0">
              <a:solidFill>
                <a:schemeClr val="bg1"/>
              </a:solidFill>
              <a:latin typeface="+mn-lt"/>
            </a:endParaRPr>
          </a:p>
        </p:txBody>
      </p:sp>
      <p:sp>
        <p:nvSpPr>
          <p:cNvPr id="4" name="TextBox 256"/>
          <p:cNvSpPr txBox="1"/>
          <p:nvPr/>
        </p:nvSpPr>
        <p:spPr>
          <a:xfrm>
            <a:off x="304801" y="1905000"/>
            <a:ext cx="3962400" cy="3429000"/>
          </a:xfrm>
          <a:prstGeom prst="rect">
            <a:avLst/>
          </a:prstGeom>
          <a:solidFill>
            <a:schemeClr val="accent1">
              <a:lumMod val="20000"/>
              <a:lumOff val="8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i="0" dirty="0">
                <a:solidFill>
                  <a:srgbClr val="FF0000"/>
                </a:solidFill>
              </a:rPr>
              <a:t>Day 4  </a:t>
            </a:r>
            <a:r>
              <a:rPr lang="en-IN" sz="1200" b="1" i="0" dirty="0"/>
              <a:t>Name Added to Voter List &amp; Voter Id Card Printed</a:t>
            </a:r>
          </a:p>
          <a:p>
            <a:pPr marL="0" marR="0" indent="0" defTabSz="914400" eaLnBrk="1" fontAlgn="auto" latinLnBrk="0" hangingPunct="1">
              <a:lnSpc>
                <a:spcPct val="100000"/>
              </a:lnSpc>
              <a:spcBef>
                <a:spcPts val="0"/>
              </a:spcBef>
              <a:spcAft>
                <a:spcPts val="0"/>
              </a:spcAft>
              <a:buClrTx/>
              <a:buSzTx/>
              <a:buFontTx/>
              <a:buNone/>
              <a:tabLst/>
              <a:defRPr/>
            </a:pPr>
            <a:endParaRPr lang="en-IN" sz="1200" i="0" dirty="0"/>
          </a:p>
          <a:p>
            <a:pPr eaLnBrk="1" fontAlgn="auto" latinLnBrk="0" hangingPunct="1"/>
            <a:r>
              <a:rPr lang="en-IN" sz="1200" b="1" dirty="0" smtClean="0"/>
              <a:t>1. </a:t>
            </a:r>
            <a:r>
              <a:rPr lang="en-IN" sz="1200" b="0" i="0" dirty="0" smtClean="0">
                <a:solidFill>
                  <a:schemeClr val="dk1"/>
                </a:solidFill>
                <a:latin typeface="+mn-lt"/>
                <a:ea typeface="+mn-ea"/>
                <a:cs typeface="+mn-cs"/>
              </a:rPr>
              <a:t>Information</a:t>
            </a:r>
            <a:r>
              <a:rPr lang="en-IN" sz="1200" b="0" i="0" baseline="0" dirty="0" smtClean="0">
                <a:solidFill>
                  <a:schemeClr val="dk1"/>
                </a:solidFill>
                <a:latin typeface="+mn-lt"/>
                <a:ea typeface="+mn-ea"/>
                <a:cs typeface="+mn-cs"/>
              </a:rPr>
              <a:t> </a:t>
            </a:r>
            <a:r>
              <a:rPr lang="en-IN" sz="1200" b="0" i="0" baseline="0" dirty="0">
                <a:solidFill>
                  <a:schemeClr val="dk1"/>
                </a:solidFill>
                <a:latin typeface="+mn-lt"/>
                <a:ea typeface="+mn-ea"/>
                <a:cs typeface="+mn-cs"/>
              </a:rPr>
              <a:t>entered in Election Department's Database &amp; Voter Id Card is </a:t>
            </a:r>
            <a:r>
              <a:rPr lang="en-IN" sz="1200" b="1" i="0" baseline="0" dirty="0">
                <a:solidFill>
                  <a:schemeClr val="dk1"/>
                </a:solidFill>
                <a:latin typeface="+mn-lt"/>
                <a:ea typeface="+mn-ea"/>
                <a:cs typeface="+mn-cs"/>
              </a:rPr>
              <a:t>100 percent accurate </a:t>
            </a:r>
            <a:r>
              <a:rPr lang="en-IN" sz="1200" b="0" i="0" baseline="0" dirty="0">
                <a:solidFill>
                  <a:schemeClr val="dk1"/>
                </a:solidFill>
                <a:latin typeface="+mn-lt"/>
                <a:ea typeface="+mn-ea"/>
                <a:cs typeface="+mn-cs"/>
              </a:rPr>
              <a:t>a</a:t>
            </a:r>
            <a:r>
              <a:rPr lang="en-IN" sz="1200" b="0" i="0" dirty="0">
                <a:solidFill>
                  <a:schemeClr val="dk1"/>
                </a:solidFill>
                <a:latin typeface="+mn-lt"/>
                <a:ea typeface="+mn-ea"/>
                <a:cs typeface="+mn-cs"/>
              </a:rPr>
              <a:t>s all details like - name/age/address etc had been entered by the Applicant himself</a:t>
            </a:r>
            <a:r>
              <a:rPr lang="en-IN" sz="1200" b="0" i="0" baseline="0" dirty="0">
                <a:solidFill>
                  <a:schemeClr val="dk1"/>
                </a:solidFill>
                <a:latin typeface="+mn-lt"/>
                <a:ea typeface="+mn-ea"/>
                <a:cs typeface="+mn-cs"/>
              </a:rPr>
              <a:t> in the Online form</a:t>
            </a:r>
            <a:r>
              <a:rPr lang="en-IN" sz="1200" b="0" i="0" baseline="0" dirty="0" smtClean="0">
                <a:solidFill>
                  <a:schemeClr val="dk1"/>
                </a:solidFill>
                <a:latin typeface="+mn-lt"/>
                <a:ea typeface="+mn-ea"/>
                <a:cs typeface="+mn-cs"/>
              </a:rPr>
              <a:t>.</a:t>
            </a:r>
          </a:p>
          <a:p>
            <a:pPr marL="228600" indent="-228600" eaLnBrk="1" fontAlgn="auto" latinLnBrk="0" hangingPunct="1">
              <a:buAutoNum type="arabicPeriod"/>
            </a:pPr>
            <a:endParaRPr lang="en-IN" sz="1200" b="0" i="0" baseline="0" dirty="0">
              <a:solidFill>
                <a:schemeClr val="dk1"/>
              </a:solidFill>
              <a:latin typeface="+mn-lt"/>
              <a:ea typeface="+mn-ea"/>
              <a:cs typeface="+mn-cs"/>
            </a:endParaRPr>
          </a:p>
          <a:p>
            <a:pPr eaLnBrk="1" fontAlgn="auto" latinLnBrk="0" hangingPunct="1"/>
            <a:r>
              <a:rPr lang="en-IN" sz="1200" b="1" dirty="0"/>
              <a:t>2. </a:t>
            </a:r>
            <a:r>
              <a:rPr lang="en-IN" sz="1200" b="0" dirty="0"/>
              <a:t>All information entered in Application form is safely stored in the Database</a:t>
            </a:r>
            <a:r>
              <a:rPr lang="en-IN" sz="1200" b="0" baseline="0" dirty="0"/>
              <a:t>. (In the Old Paper Application form System many important information like Mobile number/Email Id extra was not stored</a:t>
            </a:r>
            <a:r>
              <a:rPr lang="en-IN" sz="1200" b="0" baseline="0" dirty="0" smtClean="0"/>
              <a:t>)</a:t>
            </a:r>
          </a:p>
          <a:p>
            <a:pPr eaLnBrk="1" fontAlgn="auto" latinLnBrk="0" hangingPunct="1"/>
            <a:endParaRPr lang="en-IN" sz="1200" b="1" dirty="0"/>
          </a:p>
          <a:p>
            <a:pPr eaLnBrk="1" fontAlgn="auto" latinLnBrk="0" hangingPunct="1"/>
            <a:r>
              <a:rPr lang="en-IN" sz="1200" b="1" i="0" dirty="0">
                <a:solidFill>
                  <a:schemeClr val="dk1"/>
                </a:solidFill>
                <a:latin typeface="+mn-lt"/>
                <a:ea typeface="+mn-ea"/>
                <a:cs typeface="+mn-cs"/>
              </a:rPr>
              <a:t>3</a:t>
            </a:r>
            <a:r>
              <a:rPr lang="en-IN" sz="1200" b="0" i="0" dirty="0">
                <a:solidFill>
                  <a:schemeClr val="dk1"/>
                </a:solidFill>
                <a:latin typeface="+mn-lt"/>
                <a:ea typeface="+mn-ea"/>
                <a:cs typeface="+mn-cs"/>
              </a:rPr>
              <a:t>. An </a:t>
            </a:r>
            <a:r>
              <a:rPr lang="en-IN" sz="1200" b="1" i="0" dirty="0">
                <a:solidFill>
                  <a:schemeClr val="dk1"/>
                </a:solidFill>
                <a:latin typeface="+mn-lt"/>
                <a:ea typeface="+mn-ea"/>
                <a:cs typeface="+mn-cs"/>
              </a:rPr>
              <a:t>Email/SMS notification </a:t>
            </a:r>
            <a:r>
              <a:rPr lang="en-IN" sz="1200" b="0" i="0" dirty="0">
                <a:solidFill>
                  <a:schemeClr val="dk1"/>
                </a:solidFill>
                <a:latin typeface="+mn-lt"/>
                <a:ea typeface="+mn-ea"/>
                <a:cs typeface="+mn-cs"/>
              </a:rPr>
              <a:t>is sent to the Applicant to inform him about this. The </a:t>
            </a:r>
            <a:r>
              <a:rPr lang="en-IN" sz="1200" b="0" i="0" baseline="0" dirty="0">
                <a:solidFill>
                  <a:schemeClr val="dk1"/>
                </a:solidFill>
                <a:latin typeface="+mn-lt"/>
                <a:ea typeface="+mn-ea"/>
                <a:cs typeface="+mn-cs"/>
              </a:rPr>
              <a:t>SMS/Email also has the address and phone number of the Voter Help </a:t>
            </a:r>
            <a:r>
              <a:rPr lang="en-IN" sz="1200" b="0" i="0" baseline="0" dirty="0" err="1">
                <a:solidFill>
                  <a:schemeClr val="dk1"/>
                </a:solidFill>
                <a:latin typeface="+mn-lt"/>
                <a:ea typeface="+mn-ea"/>
                <a:cs typeface="+mn-cs"/>
              </a:rPr>
              <a:t>Center</a:t>
            </a:r>
            <a:r>
              <a:rPr lang="en-IN" sz="1200" b="0" i="0" baseline="0" dirty="0">
                <a:solidFill>
                  <a:schemeClr val="dk1"/>
                </a:solidFill>
                <a:latin typeface="+mn-lt"/>
                <a:ea typeface="+mn-ea"/>
                <a:cs typeface="+mn-cs"/>
              </a:rPr>
              <a:t> (VHC) from where he can collect his Voter Id Card.</a:t>
            </a:r>
          </a:p>
          <a:p>
            <a:pPr eaLnBrk="1" fontAlgn="auto" latinLnBrk="0" hangingPunct="1"/>
            <a:endParaRPr lang="en-IN" sz="1200" b="0" i="0" baseline="0" dirty="0">
              <a:solidFill>
                <a:schemeClr val="dk1"/>
              </a:solidFill>
              <a:latin typeface="+mn-lt"/>
              <a:ea typeface="+mn-ea"/>
              <a:cs typeface="+mn-cs"/>
            </a:endParaRPr>
          </a:p>
          <a:p>
            <a:pPr eaLnBrk="1" fontAlgn="auto" latinLnBrk="0" hangingPunct="1"/>
            <a:r>
              <a:rPr lang="en-IN" sz="1200" b="1" i="0" baseline="0" dirty="0">
                <a:solidFill>
                  <a:schemeClr val="dk1"/>
                </a:solidFill>
                <a:latin typeface="+mn-lt"/>
                <a:ea typeface="+mn-ea"/>
                <a:cs typeface="+mn-cs"/>
              </a:rPr>
              <a:t>100 percent of Applicants receive their Voter Id Cards</a:t>
            </a:r>
            <a:endParaRPr lang="en-IN" sz="1200" b="1" i="0" dirty="0">
              <a:solidFill>
                <a:schemeClr val="dk1"/>
              </a:solidFill>
              <a:latin typeface="+mn-lt"/>
              <a:ea typeface="+mn-ea"/>
              <a:cs typeface="+mn-cs"/>
            </a:endParaRPr>
          </a:p>
        </p:txBody>
      </p:sp>
      <p:sp>
        <p:nvSpPr>
          <p:cNvPr id="6" name="TextBox 77"/>
          <p:cNvSpPr txBox="1"/>
          <p:nvPr/>
        </p:nvSpPr>
        <p:spPr>
          <a:xfrm>
            <a:off x="4800600" y="990600"/>
            <a:ext cx="4162425" cy="3886200"/>
          </a:xfrm>
          <a:prstGeom prst="rect">
            <a:avLst/>
          </a:prstGeom>
          <a:solidFill>
            <a:schemeClr val="accent1">
              <a:lumMod val="20000"/>
              <a:lumOff val="80000"/>
            </a:schemeClr>
          </a:solidFill>
          <a:ln w="9525" cmpd="sng">
            <a:solidFill>
              <a:schemeClr val="tx1"/>
            </a:solidFill>
            <a:prstDash val="dash"/>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i="0" dirty="0"/>
              <a:t>Election</a:t>
            </a:r>
            <a:r>
              <a:rPr lang="en-IN" sz="1200" b="1" i="0" baseline="0" dirty="0"/>
              <a:t> Dept Database Stores all important information</a:t>
            </a:r>
            <a:endParaRPr lang="en-IN" sz="1200" b="1" i="0" dirty="0"/>
          </a:p>
          <a:p>
            <a:pPr marL="228600" indent="-228600" eaLnBrk="1" fontAlgn="auto" latinLnBrk="0" hangingPunct="1"/>
            <a:endParaRPr lang="en-IN" sz="1200" b="1" dirty="0">
              <a:solidFill>
                <a:schemeClr val="dk1"/>
              </a:solidFill>
              <a:latin typeface="+mn-lt"/>
              <a:ea typeface="+mn-ea"/>
              <a:cs typeface="+mn-cs"/>
            </a:endParaRPr>
          </a:p>
          <a:p>
            <a:pPr eaLnBrk="1" fontAlgn="auto" latinLnBrk="0" hangingPunct="1"/>
            <a:r>
              <a:rPr lang="en-IN" sz="1200" b="1" i="0" dirty="0" smtClean="0">
                <a:solidFill>
                  <a:schemeClr val="dk1"/>
                </a:solidFill>
                <a:latin typeface="+mn-lt"/>
                <a:ea typeface="+mn-ea"/>
                <a:cs typeface="+mn-cs"/>
              </a:rPr>
              <a:t>1.  </a:t>
            </a:r>
            <a:r>
              <a:rPr lang="en-IN" sz="1200" b="0" i="0" dirty="0" smtClean="0">
                <a:solidFill>
                  <a:schemeClr val="dk1"/>
                </a:solidFill>
                <a:latin typeface="+mn-lt"/>
                <a:ea typeface="+mn-ea"/>
                <a:cs typeface="+mn-cs"/>
              </a:rPr>
              <a:t>It </a:t>
            </a:r>
            <a:r>
              <a:rPr lang="en-IN" sz="1200" b="0" i="0" dirty="0">
                <a:solidFill>
                  <a:schemeClr val="dk1"/>
                </a:solidFill>
                <a:latin typeface="+mn-lt"/>
                <a:ea typeface="+mn-ea"/>
                <a:cs typeface="+mn-cs"/>
              </a:rPr>
              <a:t>stores </a:t>
            </a:r>
            <a:r>
              <a:rPr lang="en-IN" sz="1200" b="1" i="0" dirty="0">
                <a:solidFill>
                  <a:schemeClr val="dk1"/>
                </a:solidFill>
                <a:latin typeface="+mn-lt"/>
                <a:ea typeface="+mn-ea"/>
                <a:cs typeface="+mn-cs"/>
              </a:rPr>
              <a:t>Mobile Number, Email id and </a:t>
            </a:r>
            <a:r>
              <a:rPr lang="en-IN" sz="1200" b="1" i="0" dirty="0" smtClean="0">
                <a:solidFill>
                  <a:schemeClr val="dk1"/>
                </a:solidFill>
                <a:latin typeface="+mn-lt"/>
                <a:ea typeface="+mn-ea"/>
                <a:cs typeface="+mn-cs"/>
              </a:rPr>
              <a:t>Full/Accurate Address </a:t>
            </a:r>
            <a:r>
              <a:rPr lang="en-IN" sz="1200" b="0" i="0" dirty="0" smtClean="0">
                <a:solidFill>
                  <a:schemeClr val="dk1"/>
                </a:solidFill>
                <a:latin typeface="+mn-lt"/>
                <a:ea typeface="+mn-ea"/>
                <a:cs typeface="+mn-cs"/>
              </a:rPr>
              <a:t>of </a:t>
            </a:r>
            <a:r>
              <a:rPr lang="en-IN" sz="1200" b="0" i="0" dirty="0">
                <a:solidFill>
                  <a:schemeClr val="dk1"/>
                </a:solidFill>
                <a:latin typeface="+mn-lt"/>
                <a:ea typeface="+mn-ea"/>
                <a:cs typeface="+mn-cs"/>
              </a:rPr>
              <a:t>all voters. This gives government the facility to inform voters about any</a:t>
            </a:r>
            <a:r>
              <a:rPr lang="en-IN" sz="1200" b="0" i="0" baseline="0" dirty="0">
                <a:solidFill>
                  <a:schemeClr val="dk1"/>
                </a:solidFill>
                <a:latin typeface="+mn-lt"/>
                <a:ea typeface="+mn-ea"/>
                <a:cs typeface="+mn-cs"/>
              </a:rPr>
              <a:t> important action, e.g. deletion of their name from voter list</a:t>
            </a:r>
            <a:r>
              <a:rPr lang="en-IN" sz="1200" b="0" i="0" baseline="0" dirty="0" smtClean="0">
                <a:solidFill>
                  <a:schemeClr val="dk1"/>
                </a:solidFill>
                <a:latin typeface="+mn-lt"/>
                <a:ea typeface="+mn-ea"/>
                <a:cs typeface="+mn-cs"/>
              </a:rPr>
              <a:t>.</a:t>
            </a:r>
          </a:p>
          <a:p>
            <a:pPr marL="228600" indent="-228600" eaLnBrk="1" fontAlgn="auto" latinLnBrk="0" hangingPunct="1"/>
            <a:endParaRPr lang="en-IN" sz="1200" b="0" i="0" baseline="0" dirty="0">
              <a:solidFill>
                <a:schemeClr val="dk1"/>
              </a:solidFill>
              <a:latin typeface="+mn-lt"/>
              <a:ea typeface="+mn-ea"/>
              <a:cs typeface="+mn-cs"/>
            </a:endParaRPr>
          </a:p>
          <a:p>
            <a:pPr eaLnBrk="1" fontAlgn="auto" latinLnBrk="0" hangingPunct="1"/>
            <a:r>
              <a:rPr lang="en-IN" sz="1200" b="1" dirty="0"/>
              <a:t>2. Form 6/7/8/8A</a:t>
            </a:r>
            <a:r>
              <a:rPr lang="en-IN" sz="1200" b="0" dirty="0"/>
              <a:t> submitted by Applicants</a:t>
            </a:r>
          </a:p>
          <a:p>
            <a:pPr eaLnBrk="1" fontAlgn="auto" latinLnBrk="0" hangingPunct="1"/>
            <a:r>
              <a:rPr lang="en-IN" sz="1200" b="1" dirty="0"/>
              <a:t>3.</a:t>
            </a:r>
            <a:r>
              <a:rPr lang="en-IN" sz="1200" b="0" dirty="0"/>
              <a:t> </a:t>
            </a:r>
            <a:r>
              <a:rPr lang="en-IN" sz="1200" b="1" dirty="0"/>
              <a:t>ID, Age and Address Proof docs</a:t>
            </a:r>
            <a:r>
              <a:rPr lang="en-IN" sz="1200" b="0" dirty="0"/>
              <a:t> submitted by Applicants</a:t>
            </a:r>
          </a:p>
          <a:p>
            <a:pPr eaLnBrk="1" fontAlgn="auto" latinLnBrk="0" hangingPunct="1"/>
            <a:endParaRPr lang="en-IN" sz="1200" b="0" dirty="0"/>
          </a:p>
          <a:p>
            <a:pPr eaLnBrk="1" fontAlgn="auto" latinLnBrk="0" hangingPunct="1"/>
            <a:r>
              <a:rPr lang="en-IN" sz="1200" b="1" dirty="0"/>
              <a:t>4.</a:t>
            </a:r>
            <a:r>
              <a:rPr lang="en-IN" sz="1200" b="0" dirty="0"/>
              <a:t> Identity of election dept employees who Approved/ Processed/ Rejected that application form. Details of actions performed by these election department employee.</a:t>
            </a:r>
          </a:p>
          <a:p>
            <a:pPr eaLnBrk="1" fontAlgn="auto" latinLnBrk="0" hangingPunct="1"/>
            <a:endParaRPr lang="en-IN" sz="1200" b="0" i="0" baseline="0" dirty="0">
              <a:solidFill>
                <a:schemeClr val="dk1"/>
              </a:solidFill>
              <a:latin typeface="+mn-lt"/>
              <a:ea typeface="+mn-ea"/>
              <a:cs typeface="+mn-cs"/>
            </a:endParaRPr>
          </a:p>
          <a:p>
            <a:pPr eaLnBrk="1" fontAlgn="auto" latinLnBrk="0" hangingPunct="1"/>
            <a:r>
              <a:rPr lang="en-IN" sz="1200" b="0" i="0" baseline="0" dirty="0">
                <a:solidFill>
                  <a:schemeClr val="dk1"/>
                </a:solidFill>
                <a:latin typeface="+mn-lt"/>
                <a:ea typeface="+mn-ea"/>
                <a:cs typeface="+mn-cs"/>
              </a:rPr>
              <a:t>If complaints come about </a:t>
            </a:r>
            <a:r>
              <a:rPr lang="en-IN" sz="1200" b="1" i="0" baseline="0" dirty="0">
                <a:solidFill>
                  <a:schemeClr val="dk1"/>
                </a:solidFill>
                <a:latin typeface="+mn-lt"/>
                <a:ea typeface="+mn-ea"/>
                <a:cs typeface="+mn-cs"/>
              </a:rPr>
              <a:t>Large scale Deletion of Genuine Voters </a:t>
            </a:r>
            <a:r>
              <a:rPr lang="en-IN" sz="1200" b="0" i="0" baseline="0" dirty="0">
                <a:solidFill>
                  <a:schemeClr val="dk1"/>
                </a:solidFill>
                <a:latin typeface="+mn-lt"/>
                <a:ea typeface="+mn-ea"/>
                <a:cs typeface="+mn-cs"/>
              </a:rPr>
              <a:t>or </a:t>
            </a:r>
            <a:r>
              <a:rPr lang="en-IN" sz="1200" b="1" i="0" baseline="0" dirty="0">
                <a:solidFill>
                  <a:schemeClr val="dk1"/>
                </a:solidFill>
                <a:latin typeface="+mn-lt"/>
                <a:ea typeface="+mn-ea"/>
                <a:cs typeface="+mn-cs"/>
              </a:rPr>
              <a:t>Large scale Addition of Bogus Voters </a:t>
            </a:r>
            <a:r>
              <a:rPr lang="en-IN" sz="1200" b="0" i="0" baseline="0" dirty="0">
                <a:solidFill>
                  <a:schemeClr val="dk1"/>
                </a:solidFill>
                <a:latin typeface="+mn-lt"/>
                <a:ea typeface="+mn-ea"/>
                <a:cs typeface="+mn-cs"/>
              </a:rPr>
              <a:t>to the voter list</a:t>
            </a:r>
            <a:r>
              <a:rPr lang="en-IN" sz="1200" b="1" i="0" baseline="0" dirty="0">
                <a:solidFill>
                  <a:schemeClr val="dk1"/>
                </a:solidFill>
                <a:latin typeface="+mn-lt"/>
                <a:ea typeface="+mn-ea"/>
                <a:cs typeface="+mn-cs"/>
              </a:rPr>
              <a:t>;</a:t>
            </a:r>
            <a:r>
              <a:rPr lang="en-IN" sz="1200" b="0" i="0" baseline="0" dirty="0">
                <a:solidFill>
                  <a:schemeClr val="dk1"/>
                </a:solidFill>
                <a:latin typeface="+mn-lt"/>
                <a:ea typeface="+mn-ea"/>
                <a:cs typeface="+mn-cs"/>
              </a:rPr>
              <a:t> then this facility will allow us to investigate the problem properly. Strict action can be taken against those responsible for such wrong doings. This will ensure that such issues are not repeated in the future.</a:t>
            </a:r>
          </a:p>
        </p:txBody>
      </p:sp>
      <p:cxnSp>
        <p:nvCxnSpPr>
          <p:cNvPr id="11" name="Straight Arrow Connector 10"/>
          <p:cNvCxnSpPr/>
          <p:nvPr/>
        </p:nvCxnSpPr>
        <p:spPr>
          <a:xfrm rot="5400000">
            <a:off x="2189883" y="1714499"/>
            <a:ext cx="381000"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7200" y="2819400"/>
            <a:ext cx="5334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255"/>
          <p:cNvSpPr txBox="1"/>
          <p:nvPr/>
        </p:nvSpPr>
        <p:spPr>
          <a:xfrm>
            <a:off x="1600200" y="700070"/>
            <a:ext cx="533400" cy="228600"/>
          </a:xfrm>
          <a:prstGeom prst="rect">
            <a:avLst/>
          </a:prstGeom>
          <a:solidFill>
            <a:schemeClr val="tx2">
              <a:lumMod val="60000"/>
              <a:lumOff val="4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1000</a:t>
            </a:r>
          </a:p>
          <a:p>
            <a:pPr marR="0" fontAlgn="auto">
              <a:lnSpc>
                <a:spcPct val="100000"/>
              </a:lnSpc>
              <a:spcBef>
                <a:spcPts val="0"/>
              </a:spcBef>
              <a:spcAft>
                <a:spcPts val="0"/>
              </a:spcAft>
              <a:buClrTx/>
              <a:buSzTx/>
              <a:buFontTx/>
              <a:buNone/>
              <a:tabLst/>
              <a:defRPr/>
            </a:pPr>
            <a:endParaRPr lang="en-IN" sz="1200" b="1" dirty="0">
              <a:solidFill>
                <a:schemeClr val="bg1"/>
              </a:solidFill>
            </a:endParaRPr>
          </a:p>
          <a:p>
            <a:endParaRPr lang="en-IN" sz="1200" b="1" dirty="0">
              <a:solidFill>
                <a:schemeClr val="bg1"/>
              </a:solidFill>
            </a:endParaRPr>
          </a:p>
        </p:txBody>
      </p:sp>
      <p:sp>
        <p:nvSpPr>
          <p:cNvPr id="10" name="TextBox 9">
            <a:hlinkClick r:id="rId3"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2"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600200" y="5405628"/>
            <a:ext cx="1035362" cy="1278672"/>
          </a:xfrm>
          <a:prstGeom prst="rect">
            <a:avLst/>
          </a:prstGeom>
          <a:noFill/>
        </p:spPr>
      </p:pic>
      <p:sp>
        <p:nvSpPr>
          <p:cNvPr id="3" name="TextBox 258"/>
          <p:cNvSpPr txBox="1"/>
          <p:nvPr/>
        </p:nvSpPr>
        <p:spPr>
          <a:xfrm>
            <a:off x="1143000" y="990600"/>
            <a:ext cx="2286000" cy="533400"/>
          </a:xfrm>
          <a:prstGeom prst="rect">
            <a:avLst/>
          </a:prstGeom>
          <a:solidFill>
            <a:schemeClr val="tx2">
              <a:lumMod val="40000"/>
              <a:lumOff val="6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IN" sz="1600" b="1" i="0" dirty="0" smtClean="0">
                <a:solidFill>
                  <a:schemeClr val="bg1"/>
                </a:solidFill>
                <a:latin typeface="+mn-lt"/>
              </a:rPr>
              <a:t>Successfully </a:t>
            </a:r>
            <a:r>
              <a:rPr lang="en-IN" sz="1600" b="1" i="0" dirty="0">
                <a:solidFill>
                  <a:schemeClr val="bg1"/>
                </a:solidFill>
                <a:latin typeface="+mn-lt"/>
              </a:rPr>
              <a:t>Cleared 2nd round of Verification</a:t>
            </a:r>
            <a:r>
              <a:rPr lang="en-IN" sz="1600" b="1" i="0" baseline="0" dirty="0">
                <a:solidFill>
                  <a:schemeClr val="bg1"/>
                </a:solidFill>
                <a:latin typeface="+mn-lt"/>
              </a:rPr>
              <a:t> </a:t>
            </a:r>
            <a:endParaRPr lang="en-IN" sz="1600" b="1" i="0" dirty="0">
              <a:solidFill>
                <a:schemeClr val="bg1"/>
              </a:solidFill>
              <a:latin typeface="+mn-lt"/>
            </a:endParaRPr>
          </a:p>
        </p:txBody>
      </p:sp>
      <p:sp>
        <p:nvSpPr>
          <p:cNvPr id="4" name="TextBox 256"/>
          <p:cNvSpPr txBox="1"/>
          <p:nvPr/>
        </p:nvSpPr>
        <p:spPr>
          <a:xfrm>
            <a:off x="304801" y="1905000"/>
            <a:ext cx="3962400" cy="3429000"/>
          </a:xfrm>
          <a:prstGeom prst="rect">
            <a:avLst/>
          </a:prstGeom>
          <a:solidFill>
            <a:schemeClr val="accent1">
              <a:lumMod val="20000"/>
              <a:lumOff val="80000"/>
            </a:schemeClr>
          </a:solidFill>
          <a:ln w="9525" cmpd="sng">
            <a:solidFill>
              <a:schemeClr val="tx1"/>
            </a:solidFill>
            <a:prstDash val="solid"/>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i="0" dirty="0">
                <a:solidFill>
                  <a:srgbClr val="FF0000"/>
                </a:solidFill>
              </a:rPr>
              <a:t>Day 4  </a:t>
            </a:r>
            <a:r>
              <a:rPr lang="en-IN" sz="1200" b="1" i="0" dirty="0"/>
              <a:t>Name Added to Voter List &amp; Voter Id Card Printed</a:t>
            </a:r>
          </a:p>
          <a:p>
            <a:pPr marL="0" marR="0" indent="0" defTabSz="914400" eaLnBrk="1" fontAlgn="auto" latinLnBrk="0" hangingPunct="1">
              <a:lnSpc>
                <a:spcPct val="100000"/>
              </a:lnSpc>
              <a:spcBef>
                <a:spcPts val="0"/>
              </a:spcBef>
              <a:spcAft>
                <a:spcPts val="0"/>
              </a:spcAft>
              <a:buClrTx/>
              <a:buSzTx/>
              <a:buFontTx/>
              <a:buNone/>
              <a:tabLst/>
              <a:defRPr/>
            </a:pPr>
            <a:endParaRPr lang="en-IN" sz="1200" i="0" dirty="0"/>
          </a:p>
          <a:p>
            <a:pPr eaLnBrk="1" fontAlgn="auto" latinLnBrk="0" hangingPunct="1"/>
            <a:r>
              <a:rPr lang="en-IN" sz="1200" b="1" dirty="0" smtClean="0"/>
              <a:t>1. </a:t>
            </a:r>
            <a:r>
              <a:rPr lang="en-IN" sz="1200" b="0" i="0" dirty="0" smtClean="0">
                <a:solidFill>
                  <a:schemeClr val="dk1"/>
                </a:solidFill>
                <a:latin typeface="+mn-lt"/>
                <a:ea typeface="+mn-ea"/>
                <a:cs typeface="+mn-cs"/>
              </a:rPr>
              <a:t>Information</a:t>
            </a:r>
            <a:r>
              <a:rPr lang="en-IN" sz="1200" b="0" i="0" baseline="0" dirty="0" smtClean="0">
                <a:solidFill>
                  <a:schemeClr val="dk1"/>
                </a:solidFill>
                <a:latin typeface="+mn-lt"/>
                <a:ea typeface="+mn-ea"/>
                <a:cs typeface="+mn-cs"/>
              </a:rPr>
              <a:t> </a:t>
            </a:r>
            <a:r>
              <a:rPr lang="en-IN" sz="1200" b="0" i="0" baseline="0" dirty="0">
                <a:solidFill>
                  <a:schemeClr val="dk1"/>
                </a:solidFill>
                <a:latin typeface="+mn-lt"/>
                <a:ea typeface="+mn-ea"/>
                <a:cs typeface="+mn-cs"/>
              </a:rPr>
              <a:t>entered in Election Department's Database &amp; Voter Id Card is </a:t>
            </a:r>
            <a:r>
              <a:rPr lang="en-IN" sz="1200" b="1" i="0" baseline="0" dirty="0">
                <a:solidFill>
                  <a:schemeClr val="dk1"/>
                </a:solidFill>
                <a:latin typeface="+mn-lt"/>
                <a:ea typeface="+mn-ea"/>
                <a:cs typeface="+mn-cs"/>
              </a:rPr>
              <a:t>100 percent accurate </a:t>
            </a:r>
            <a:r>
              <a:rPr lang="en-IN" sz="1200" b="0" i="0" baseline="0" dirty="0">
                <a:solidFill>
                  <a:schemeClr val="dk1"/>
                </a:solidFill>
                <a:latin typeface="+mn-lt"/>
                <a:ea typeface="+mn-ea"/>
                <a:cs typeface="+mn-cs"/>
              </a:rPr>
              <a:t>a</a:t>
            </a:r>
            <a:r>
              <a:rPr lang="en-IN" sz="1200" b="0" i="0" dirty="0">
                <a:solidFill>
                  <a:schemeClr val="dk1"/>
                </a:solidFill>
                <a:latin typeface="+mn-lt"/>
                <a:ea typeface="+mn-ea"/>
                <a:cs typeface="+mn-cs"/>
              </a:rPr>
              <a:t>s all details like - name/age/address etc had been entered by the Applicant himself</a:t>
            </a:r>
            <a:r>
              <a:rPr lang="en-IN" sz="1200" b="0" i="0" baseline="0" dirty="0">
                <a:solidFill>
                  <a:schemeClr val="dk1"/>
                </a:solidFill>
                <a:latin typeface="+mn-lt"/>
                <a:ea typeface="+mn-ea"/>
                <a:cs typeface="+mn-cs"/>
              </a:rPr>
              <a:t> in the Online form</a:t>
            </a:r>
            <a:r>
              <a:rPr lang="en-IN" sz="1200" b="0" i="0" baseline="0" dirty="0" smtClean="0">
                <a:solidFill>
                  <a:schemeClr val="dk1"/>
                </a:solidFill>
                <a:latin typeface="+mn-lt"/>
                <a:ea typeface="+mn-ea"/>
                <a:cs typeface="+mn-cs"/>
              </a:rPr>
              <a:t>.</a:t>
            </a:r>
          </a:p>
          <a:p>
            <a:pPr marL="228600" indent="-228600" eaLnBrk="1" fontAlgn="auto" latinLnBrk="0" hangingPunct="1">
              <a:buAutoNum type="arabicPeriod"/>
            </a:pPr>
            <a:endParaRPr lang="en-IN" sz="1200" b="0" i="0" baseline="0" dirty="0">
              <a:solidFill>
                <a:schemeClr val="dk1"/>
              </a:solidFill>
              <a:latin typeface="+mn-lt"/>
              <a:ea typeface="+mn-ea"/>
              <a:cs typeface="+mn-cs"/>
            </a:endParaRPr>
          </a:p>
          <a:p>
            <a:pPr eaLnBrk="1" fontAlgn="auto" latinLnBrk="0" hangingPunct="1"/>
            <a:r>
              <a:rPr lang="en-IN" sz="1200" b="1" dirty="0"/>
              <a:t>2. </a:t>
            </a:r>
            <a:r>
              <a:rPr lang="en-IN" sz="1200" b="0" dirty="0"/>
              <a:t>All information entered in Application form is safely stored in the Database</a:t>
            </a:r>
            <a:r>
              <a:rPr lang="en-IN" sz="1200" b="0" baseline="0" dirty="0"/>
              <a:t>. (In the Old Paper Application form System many important information like Mobile number/Email Id extra was not stored</a:t>
            </a:r>
            <a:r>
              <a:rPr lang="en-IN" sz="1200" b="0" baseline="0" dirty="0" smtClean="0"/>
              <a:t>)</a:t>
            </a:r>
          </a:p>
          <a:p>
            <a:pPr eaLnBrk="1" fontAlgn="auto" latinLnBrk="0" hangingPunct="1"/>
            <a:endParaRPr lang="en-IN" sz="1200" b="1" dirty="0"/>
          </a:p>
          <a:p>
            <a:pPr eaLnBrk="1" fontAlgn="auto" latinLnBrk="0" hangingPunct="1"/>
            <a:r>
              <a:rPr lang="en-IN" sz="1200" b="1" i="0" dirty="0">
                <a:solidFill>
                  <a:schemeClr val="dk1"/>
                </a:solidFill>
                <a:latin typeface="+mn-lt"/>
                <a:ea typeface="+mn-ea"/>
                <a:cs typeface="+mn-cs"/>
              </a:rPr>
              <a:t>3</a:t>
            </a:r>
            <a:r>
              <a:rPr lang="en-IN" sz="1200" b="0" i="0" dirty="0">
                <a:solidFill>
                  <a:schemeClr val="dk1"/>
                </a:solidFill>
                <a:latin typeface="+mn-lt"/>
                <a:ea typeface="+mn-ea"/>
                <a:cs typeface="+mn-cs"/>
              </a:rPr>
              <a:t>. An </a:t>
            </a:r>
            <a:r>
              <a:rPr lang="en-IN" sz="1200" b="1" i="0" dirty="0">
                <a:solidFill>
                  <a:schemeClr val="dk1"/>
                </a:solidFill>
                <a:latin typeface="+mn-lt"/>
                <a:ea typeface="+mn-ea"/>
                <a:cs typeface="+mn-cs"/>
              </a:rPr>
              <a:t>Email/SMS notification </a:t>
            </a:r>
            <a:r>
              <a:rPr lang="en-IN" sz="1200" b="0" i="0" dirty="0">
                <a:solidFill>
                  <a:schemeClr val="dk1"/>
                </a:solidFill>
                <a:latin typeface="+mn-lt"/>
                <a:ea typeface="+mn-ea"/>
                <a:cs typeface="+mn-cs"/>
              </a:rPr>
              <a:t>is sent to the Applicant to inform him about this. The </a:t>
            </a:r>
            <a:r>
              <a:rPr lang="en-IN" sz="1200" b="0" i="0" baseline="0" dirty="0">
                <a:solidFill>
                  <a:schemeClr val="dk1"/>
                </a:solidFill>
                <a:latin typeface="+mn-lt"/>
                <a:ea typeface="+mn-ea"/>
                <a:cs typeface="+mn-cs"/>
              </a:rPr>
              <a:t>SMS/Email also has the address and phone number of the Voter Help </a:t>
            </a:r>
            <a:r>
              <a:rPr lang="en-IN" sz="1200" b="0" i="0" baseline="0" dirty="0" err="1">
                <a:solidFill>
                  <a:schemeClr val="dk1"/>
                </a:solidFill>
                <a:latin typeface="+mn-lt"/>
                <a:ea typeface="+mn-ea"/>
                <a:cs typeface="+mn-cs"/>
              </a:rPr>
              <a:t>Center</a:t>
            </a:r>
            <a:r>
              <a:rPr lang="en-IN" sz="1200" b="0" i="0" baseline="0" dirty="0">
                <a:solidFill>
                  <a:schemeClr val="dk1"/>
                </a:solidFill>
                <a:latin typeface="+mn-lt"/>
                <a:ea typeface="+mn-ea"/>
                <a:cs typeface="+mn-cs"/>
              </a:rPr>
              <a:t> (VHC) from where he can collect his Voter Id Card.</a:t>
            </a:r>
          </a:p>
          <a:p>
            <a:pPr eaLnBrk="1" fontAlgn="auto" latinLnBrk="0" hangingPunct="1"/>
            <a:endParaRPr lang="en-IN" sz="1200" b="0" i="0" baseline="0" dirty="0">
              <a:solidFill>
                <a:schemeClr val="dk1"/>
              </a:solidFill>
              <a:latin typeface="+mn-lt"/>
              <a:ea typeface="+mn-ea"/>
              <a:cs typeface="+mn-cs"/>
            </a:endParaRPr>
          </a:p>
          <a:p>
            <a:pPr eaLnBrk="1" fontAlgn="auto" latinLnBrk="0" hangingPunct="1"/>
            <a:r>
              <a:rPr lang="en-IN" sz="1200" b="1" i="0" baseline="0" dirty="0">
                <a:solidFill>
                  <a:schemeClr val="dk1"/>
                </a:solidFill>
                <a:latin typeface="+mn-lt"/>
                <a:ea typeface="+mn-ea"/>
                <a:cs typeface="+mn-cs"/>
              </a:rPr>
              <a:t>100 percent of Applicants receive their Voter Id Cards</a:t>
            </a:r>
            <a:endParaRPr lang="en-IN" sz="1200" b="1" i="0" dirty="0">
              <a:solidFill>
                <a:schemeClr val="dk1"/>
              </a:solidFill>
              <a:latin typeface="+mn-lt"/>
              <a:ea typeface="+mn-ea"/>
              <a:cs typeface="+mn-cs"/>
            </a:endParaRPr>
          </a:p>
        </p:txBody>
      </p:sp>
      <p:sp>
        <p:nvSpPr>
          <p:cNvPr id="6" name="TextBox 77"/>
          <p:cNvSpPr txBox="1"/>
          <p:nvPr/>
        </p:nvSpPr>
        <p:spPr>
          <a:xfrm>
            <a:off x="4800600" y="990600"/>
            <a:ext cx="4162425" cy="3886200"/>
          </a:xfrm>
          <a:prstGeom prst="rect">
            <a:avLst/>
          </a:prstGeom>
          <a:solidFill>
            <a:schemeClr val="accent1">
              <a:lumMod val="20000"/>
              <a:lumOff val="80000"/>
            </a:schemeClr>
          </a:solidFill>
          <a:ln w="9525" cmpd="sng">
            <a:solidFill>
              <a:schemeClr val="tx1"/>
            </a:solidFill>
            <a:prstDash val="dash"/>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eaLnBrk="1" fontAlgn="auto" latinLnBrk="0" hangingPunct="1">
              <a:lnSpc>
                <a:spcPct val="100000"/>
              </a:lnSpc>
              <a:spcBef>
                <a:spcPts val="0"/>
              </a:spcBef>
              <a:spcAft>
                <a:spcPts val="0"/>
              </a:spcAft>
              <a:buClrTx/>
              <a:buSzTx/>
              <a:buFontTx/>
              <a:buNone/>
              <a:tabLst/>
              <a:defRPr/>
            </a:pPr>
            <a:r>
              <a:rPr lang="en-IN" sz="1200" b="1" i="0" dirty="0"/>
              <a:t>Election</a:t>
            </a:r>
            <a:r>
              <a:rPr lang="en-IN" sz="1200" b="1" i="0" baseline="0" dirty="0"/>
              <a:t> Dept Database Stores all important information</a:t>
            </a:r>
            <a:endParaRPr lang="en-IN" sz="1200" b="1" i="0" dirty="0"/>
          </a:p>
          <a:p>
            <a:pPr marL="228600" indent="-228600" eaLnBrk="1" fontAlgn="auto" latinLnBrk="0" hangingPunct="1"/>
            <a:endParaRPr lang="en-IN" sz="1200" b="1" dirty="0">
              <a:solidFill>
                <a:schemeClr val="dk1"/>
              </a:solidFill>
              <a:latin typeface="+mn-lt"/>
              <a:ea typeface="+mn-ea"/>
              <a:cs typeface="+mn-cs"/>
            </a:endParaRPr>
          </a:p>
          <a:p>
            <a:pPr eaLnBrk="1" fontAlgn="auto" latinLnBrk="0" hangingPunct="1"/>
            <a:r>
              <a:rPr lang="en-IN" sz="1200" b="1" i="0" dirty="0" smtClean="0">
                <a:solidFill>
                  <a:schemeClr val="dk1"/>
                </a:solidFill>
                <a:latin typeface="+mn-lt"/>
                <a:ea typeface="+mn-ea"/>
                <a:cs typeface="+mn-cs"/>
              </a:rPr>
              <a:t>1.  </a:t>
            </a:r>
            <a:r>
              <a:rPr lang="en-IN" sz="1200" b="0" i="0" dirty="0" smtClean="0">
                <a:solidFill>
                  <a:schemeClr val="dk1"/>
                </a:solidFill>
                <a:latin typeface="+mn-lt"/>
                <a:ea typeface="+mn-ea"/>
                <a:cs typeface="+mn-cs"/>
              </a:rPr>
              <a:t>It </a:t>
            </a:r>
            <a:r>
              <a:rPr lang="en-IN" sz="1200" b="0" i="0" dirty="0">
                <a:solidFill>
                  <a:schemeClr val="dk1"/>
                </a:solidFill>
                <a:latin typeface="+mn-lt"/>
                <a:ea typeface="+mn-ea"/>
                <a:cs typeface="+mn-cs"/>
              </a:rPr>
              <a:t>stores </a:t>
            </a:r>
            <a:r>
              <a:rPr lang="en-IN" sz="1200" b="1" i="0" dirty="0">
                <a:solidFill>
                  <a:schemeClr val="dk1"/>
                </a:solidFill>
                <a:latin typeface="+mn-lt"/>
                <a:ea typeface="+mn-ea"/>
                <a:cs typeface="+mn-cs"/>
              </a:rPr>
              <a:t>Mobile Number, Email id and </a:t>
            </a:r>
            <a:r>
              <a:rPr lang="en-IN" sz="1200" b="1" i="0" dirty="0" smtClean="0">
                <a:solidFill>
                  <a:schemeClr val="dk1"/>
                </a:solidFill>
                <a:latin typeface="+mn-lt"/>
                <a:ea typeface="+mn-ea"/>
                <a:cs typeface="+mn-cs"/>
              </a:rPr>
              <a:t>Full/Accurate Address </a:t>
            </a:r>
            <a:r>
              <a:rPr lang="en-IN" sz="1200" b="0" i="0" dirty="0" smtClean="0">
                <a:solidFill>
                  <a:schemeClr val="dk1"/>
                </a:solidFill>
                <a:latin typeface="+mn-lt"/>
                <a:ea typeface="+mn-ea"/>
                <a:cs typeface="+mn-cs"/>
              </a:rPr>
              <a:t>of </a:t>
            </a:r>
            <a:r>
              <a:rPr lang="en-IN" sz="1200" b="0" i="0" dirty="0">
                <a:solidFill>
                  <a:schemeClr val="dk1"/>
                </a:solidFill>
                <a:latin typeface="+mn-lt"/>
                <a:ea typeface="+mn-ea"/>
                <a:cs typeface="+mn-cs"/>
              </a:rPr>
              <a:t>all voters. This gives government the facility to inform voters about any</a:t>
            </a:r>
            <a:r>
              <a:rPr lang="en-IN" sz="1200" b="0" i="0" baseline="0" dirty="0">
                <a:solidFill>
                  <a:schemeClr val="dk1"/>
                </a:solidFill>
                <a:latin typeface="+mn-lt"/>
                <a:ea typeface="+mn-ea"/>
                <a:cs typeface="+mn-cs"/>
              </a:rPr>
              <a:t> important action, e.g. deletion of their name from voter list</a:t>
            </a:r>
            <a:r>
              <a:rPr lang="en-IN" sz="1200" b="0" i="0" baseline="0" dirty="0" smtClean="0">
                <a:solidFill>
                  <a:schemeClr val="dk1"/>
                </a:solidFill>
                <a:latin typeface="+mn-lt"/>
                <a:ea typeface="+mn-ea"/>
                <a:cs typeface="+mn-cs"/>
              </a:rPr>
              <a:t>.</a:t>
            </a:r>
          </a:p>
          <a:p>
            <a:pPr marL="228600" indent="-228600" eaLnBrk="1" fontAlgn="auto" latinLnBrk="0" hangingPunct="1"/>
            <a:endParaRPr lang="en-IN" sz="1200" b="0" i="0" baseline="0" dirty="0">
              <a:solidFill>
                <a:schemeClr val="dk1"/>
              </a:solidFill>
              <a:latin typeface="+mn-lt"/>
              <a:ea typeface="+mn-ea"/>
              <a:cs typeface="+mn-cs"/>
            </a:endParaRPr>
          </a:p>
          <a:p>
            <a:pPr eaLnBrk="1" fontAlgn="auto" latinLnBrk="0" hangingPunct="1"/>
            <a:r>
              <a:rPr lang="en-IN" sz="1200" b="1" dirty="0"/>
              <a:t>2. Form 6/7/8/8A</a:t>
            </a:r>
            <a:r>
              <a:rPr lang="en-IN" sz="1200" b="0" dirty="0"/>
              <a:t> submitted by Applicants</a:t>
            </a:r>
          </a:p>
          <a:p>
            <a:pPr eaLnBrk="1" fontAlgn="auto" latinLnBrk="0" hangingPunct="1"/>
            <a:r>
              <a:rPr lang="en-IN" sz="1200" b="1" dirty="0"/>
              <a:t>3.</a:t>
            </a:r>
            <a:r>
              <a:rPr lang="en-IN" sz="1200" b="0" dirty="0"/>
              <a:t> </a:t>
            </a:r>
            <a:r>
              <a:rPr lang="en-IN" sz="1200" b="1" dirty="0"/>
              <a:t>ID, Age and Address Proof docs</a:t>
            </a:r>
            <a:r>
              <a:rPr lang="en-IN" sz="1200" b="0" dirty="0"/>
              <a:t> submitted by Applicants</a:t>
            </a:r>
          </a:p>
          <a:p>
            <a:pPr eaLnBrk="1" fontAlgn="auto" latinLnBrk="0" hangingPunct="1"/>
            <a:endParaRPr lang="en-IN" sz="1200" b="0" dirty="0"/>
          </a:p>
          <a:p>
            <a:pPr eaLnBrk="1" fontAlgn="auto" latinLnBrk="0" hangingPunct="1"/>
            <a:r>
              <a:rPr lang="en-IN" sz="1200" b="1" dirty="0"/>
              <a:t>4.</a:t>
            </a:r>
            <a:r>
              <a:rPr lang="en-IN" sz="1200" b="0" dirty="0"/>
              <a:t> Identity of election dept employees who Approved/ Processed/ Rejected that application form. Details of actions performed by these election department employee.</a:t>
            </a:r>
          </a:p>
          <a:p>
            <a:pPr eaLnBrk="1" fontAlgn="auto" latinLnBrk="0" hangingPunct="1"/>
            <a:endParaRPr lang="en-IN" sz="1200" b="0" i="0" baseline="0" dirty="0">
              <a:solidFill>
                <a:schemeClr val="dk1"/>
              </a:solidFill>
              <a:latin typeface="+mn-lt"/>
              <a:ea typeface="+mn-ea"/>
              <a:cs typeface="+mn-cs"/>
            </a:endParaRPr>
          </a:p>
          <a:p>
            <a:pPr eaLnBrk="1" fontAlgn="auto" latinLnBrk="0" hangingPunct="1"/>
            <a:r>
              <a:rPr lang="en-IN" sz="1200" b="0" i="0" baseline="0" dirty="0">
                <a:solidFill>
                  <a:schemeClr val="dk1"/>
                </a:solidFill>
                <a:latin typeface="+mn-lt"/>
                <a:ea typeface="+mn-ea"/>
                <a:cs typeface="+mn-cs"/>
              </a:rPr>
              <a:t>If complaints come about </a:t>
            </a:r>
            <a:r>
              <a:rPr lang="en-IN" sz="1200" b="1" i="0" baseline="0" dirty="0">
                <a:solidFill>
                  <a:schemeClr val="dk1"/>
                </a:solidFill>
                <a:latin typeface="+mn-lt"/>
                <a:ea typeface="+mn-ea"/>
                <a:cs typeface="+mn-cs"/>
              </a:rPr>
              <a:t>Large scale Deletion of Genuine Voters </a:t>
            </a:r>
            <a:r>
              <a:rPr lang="en-IN" sz="1200" b="0" i="0" baseline="0" dirty="0">
                <a:solidFill>
                  <a:schemeClr val="dk1"/>
                </a:solidFill>
                <a:latin typeface="+mn-lt"/>
                <a:ea typeface="+mn-ea"/>
                <a:cs typeface="+mn-cs"/>
              </a:rPr>
              <a:t>or </a:t>
            </a:r>
            <a:r>
              <a:rPr lang="en-IN" sz="1200" b="1" i="0" baseline="0" dirty="0">
                <a:solidFill>
                  <a:schemeClr val="dk1"/>
                </a:solidFill>
                <a:latin typeface="+mn-lt"/>
                <a:ea typeface="+mn-ea"/>
                <a:cs typeface="+mn-cs"/>
              </a:rPr>
              <a:t>Large scale Addition of Bogus Voters </a:t>
            </a:r>
            <a:r>
              <a:rPr lang="en-IN" sz="1200" b="0" i="0" baseline="0" dirty="0">
                <a:solidFill>
                  <a:schemeClr val="dk1"/>
                </a:solidFill>
                <a:latin typeface="+mn-lt"/>
                <a:ea typeface="+mn-ea"/>
                <a:cs typeface="+mn-cs"/>
              </a:rPr>
              <a:t>to the voter list</a:t>
            </a:r>
            <a:r>
              <a:rPr lang="en-IN" sz="1200" b="1" i="0" baseline="0" dirty="0">
                <a:solidFill>
                  <a:schemeClr val="dk1"/>
                </a:solidFill>
                <a:latin typeface="+mn-lt"/>
                <a:ea typeface="+mn-ea"/>
                <a:cs typeface="+mn-cs"/>
              </a:rPr>
              <a:t>;</a:t>
            </a:r>
            <a:r>
              <a:rPr lang="en-IN" sz="1200" b="0" i="0" baseline="0" dirty="0">
                <a:solidFill>
                  <a:schemeClr val="dk1"/>
                </a:solidFill>
                <a:latin typeface="+mn-lt"/>
                <a:ea typeface="+mn-ea"/>
                <a:cs typeface="+mn-cs"/>
              </a:rPr>
              <a:t> then this facility will allow us to investigate the problem properly. Strict action can be taken against those responsible for such wrong doings. This will ensure that such issues are not repeated in the future.</a:t>
            </a:r>
          </a:p>
        </p:txBody>
      </p:sp>
      <p:cxnSp>
        <p:nvCxnSpPr>
          <p:cNvPr id="11" name="Straight Arrow Connector 10"/>
          <p:cNvCxnSpPr/>
          <p:nvPr/>
        </p:nvCxnSpPr>
        <p:spPr>
          <a:xfrm rot="5400000">
            <a:off x="2189883" y="1714499"/>
            <a:ext cx="381000"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7200" y="2819400"/>
            <a:ext cx="5334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Box 255"/>
          <p:cNvSpPr txBox="1"/>
          <p:nvPr/>
        </p:nvSpPr>
        <p:spPr>
          <a:xfrm>
            <a:off x="1600200" y="700070"/>
            <a:ext cx="533400" cy="228600"/>
          </a:xfrm>
          <a:prstGeom prst="rect">
            <a:avLst/>
          </a:prstGeom>
          <a:solidFill>
            <a:schemeClr val="tx2">
              <a:lumMod val="60000"/>
              <a:lumOff val="4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fontAlgn="auto">
              <a:lnSpc>
                <a:spcPct val="100000"/>
              </a:lnSpc>
              <a:spcBef>
                <a:spcPts val="0"/>
              </a:spcBef>
              <a:spcAft>
                <a:spcPts val="0"/>
              </a:spcAft>
              <a:buClrTx/>
              <a:buSzTx/>
              <a:buFontTx/>
              <a:buNone/>
              <a:tabLst/>
              <a:defRPr/>
            </a:pPr>
            <a:r>
              <a:rPr lang="en-IN" sz="1200" b="1" dirty="0">
                <a:solidFill>
                  <a:schemeClr val="bg1"/>
                </a:solidFill>
              </a:rPr>
              <a:t>1000</a:t>
            </a:r>
          </a:p>
          <a:p>
            <a:pPr marR="0" fontAlgn="auto">
              <a:lnSpc>
                <a:spcPct val="100000"/>
              </a:lnSpc>
              <a:spcBef>
                <a:spcPts val="0"/>
              </a:spcBef>
              <a:spcAft>
                <a:spcPts val="0"/>
              </a:spcAft>
              <a:buClrTx/>
              <a:buSzTx/>
              <a:buFontTx/>
              <a:buNone/>
              <a:tabLst/>
              <a:defRPr/>
            </a:pPr>
            <a:endParaRPr lang="en-IN" sz="1200" b="1" dirty="0">
              <a:solidFill>
                <a:schemeClr val="bg1"/>
              </a:solidFill>
            </a:endParaRPr>
          </a:p>
          <a:p>
            <a:endParaRPr lang="en-IN" sz="1200" b="1" dirty="0">
              <a:solidFill>
                <a:schemeClr val="bg1"/>
              </a:solidFill>
            </a:endParaRPr>
          </a:p>
        </p:txBody>
      </p:sp>
      <p:sp>
        <p:nvSpPr>
          <p:cNvPr id="10" name="TextBox 9">
            <a:hlinkClick r:id="rId3"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2"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a:ln w="3175">
            <a:solidFill>
              <a:schemeClr val="accent1"/>
            </a:solidFill>
          </a:ln>
        </p:spPr>
        <p:txBody>
          <a:bodyPr>
            <a:noAutofit/>
          </a:bodyPr>
          <a:lstStyle/>
          <a:p>
            <a:pPr marL="0" indent="0" algn="ctr">
              <a:spcBef>
                <a:spcPts val="4800"/>
              </a:spcBef>
              <a:spcAft>
                <a:spcPts val="1200"/>
              </a:spcAft>
              <a:buNone/>
            </a:pPr>
            <a:r>
              <a:rPr lang="en-US" sz="7200" b="1" dirty="0" smtClean="0">
                <a:solidFill>
                  <a:schemeClr val="accent1"/>
                </a:solidFill>
              </a:rPr>
              <a:t>Benefits of</a:t>
            </a:r>
          </a:p>
          <a:p>
            <a:pPr marL="0" indent="0" algn="ctr">
              <a:spcBef>
                <a:spcPts val="1200"/>
              </a:spcBef>
              <a:spcAft>
                <a:spcPts val="1200"/>
              </a:spcAft>
              <a:buNone/>
            </a:pPr>
            <a:r>
              <a:rPr lang="en-US" sz="7200" b="1" dirty="0" smtClean="0">
                <a:solidFill>
                  <a:schemeClr val="accent1"/>
                </a:solidFill>
              </a:rPr>
              <a:t>New IT Based Voter</a:t>
            </a:r>
          </a:p>
          <a:p>
            <a:pPr marL="0" indent="0" algn="ctr">
              <a:spcBef>
                <a:spcPts val="1200"/>
              </a:spcBef>
              <a:spcAft>
                <a:spcPts val="1200"/>
              </a:spcAft>
              <a:buNone/>
            </a:pPr>
            <a:r>
              <a:rPr lang="en-US" sz="7200" b="1" dirty="0" smtClean="0">
                <a:solidFill>
                  <a:schemeClr val="accent1"/>
                </a:solidFill>
              </a:rPr>
              <a:t> Registration System</a:t>
            </a:r>
            <a:endParaRPr lang="en-US" sz="7200" b="1" dirty="0">
              <a:solidFill>
                <a:schemeClr val="accent1"/>
              </a:solidFill>
            </a:endParaRPr>
          </a:p>
        </p:txBody>
      </p:sp>
      <p:sp>
        <p:nvSpPr>
          <p:cNvPr id="4"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4"/>
          <p:cNvSpPr/>
          <p:nvPr/>
        </p:nvSpPr>
        <p:spPr>
          <a:xfrm>
            <a:off x="236701" y="483152"/>
            <a:ext cx="8424147" cy="96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09651" numCol="1" spcCol="1270" anchor="ctr" anchorCtr="0">
            <a:noAutofit/>
          </a:bodyPr>
          <a:lstStyle/>
          <a:p>
            <a:pPr lvl="0" algn="l" defTabSz="1066800">
              <a:lnSpc>
                <a:spcPct val="90000"/>
              </a:lnSpc>
              <a:spcBef>
                <a:spcPct val="0"/>
              </a:spcBef>
              <a:spcAft>
                <a:spcPct val="35000"/>
              </a:spcAft>
            </a:pPr>
            <a:r>
              <a:rPr lang="en-IN" sz="2000" b="1" kern="1200" dirty="0" smtClean="0"/>
              <a:t>names</a:t>
            </a:r>
            <a:r>
              <a:rPr lang="en-IN" sz="2000" b="1" kern="1200" baseline="0" dirty="0" smtClean="0"/>
              <a:t> of Bogus Voters from the Voter List</a:t>
            </a:r>
            <a:endParaRPr lang="en-US" sz="2000" kern="1200" dirty="0">
              <a:solidFill>
                <a:schemeClr val="bg1"/>
              </a:solidFill>
            </a:endParaRPr>
          </a:p>
        </p:txBody>
      </p:sp>
      <p:sp>
        <p:nvSpPr>
          <p:cNvPr id="7" name="TextBox 6"/>
          <p:cNvSpPr txBox="1"/>
          <p:nvPr/>
        </p:nvSpPr>
        <p:spPr>
          <a:xfrm>
            <a:off x="762000" y="533400"/>
            <a:ext cx="64770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1.  Time Required To Get Registered As Voter</a:t>
            </a:r>
            <a:endParaRPr lang="en-IN" sz="2000" b="1" dirty="0">
              <a:solidFill>
                <a:schemeClr val="tx2">
                  <a:lumMod val="60000"/>
                  <a:lumOff val="40000"/>
                </a:schemeClr>
              </a:solidFill>
            </a:endParaRPr>
          </a:p>
        </p:txBody>
      </p:sp>
      <p:graphicFrame>
        <p:nvGraphicFramePr>
          <p:cNvPr id="8" name="Table 7"/>
          <p:cNvGraphicFramePr>
            <a:graphicFrameLocks noGrp="1"/>
          </p:cNvGraphicFramePr>
          <p:nvPr/>
        </p:nvGraphicFramePr>
        <p:xfrm>
          <a:off x="838200" y="990600"/>
          <a:ext cx="7391400" cy="1661160"/>
        </p:xfrm>
        <a:graphic>
          <a:graphicData uri="http://schemas.openxmlformats.org/drawingml/2006/table">
            <a:tbl>
              <a:tblPr firstRow="1" bandRow="1">
                <a:tableStyleId>{5C22544A-7EE6-4342-B048-85BDC9FD1C3A}</a:tableStyleId>
              </a:tblPr>
              <a:tblGrid>
                <a:gridCol w="3695700"/>
                <a:gridCol w="3695700"/>
              </a:tblGrid>
              <a:tr h="381000">
                <a:tc>
                  <a:txBody>
                    <a:bodyPr/>
                    <a:lstStyle/>
                    <a:p>
                      <a:pPr algn="l"/>
                      <a:endParaRPr lang="en-IN" sz="1400" dirty="0">
                        <a:solidFill>
                          <a:schemeClr val="bg1"/>
                        </a:solidFill>
                        <a:latin typeface="+mj-lt"/>
                      </a:endParaRPr>
                    </a:p>
                  </a:txBody>
                  <a:tcPr>
                    <a:solidFill>
                      <a:schemeClr val="tx2">
                        <a:lumMod val="60000"/>
                        <a:lumOff val="40000"/>
                      </a:schemeClr>
                    </a:solidFill>
                  </a:tcPr>
                </a:tc>
                <a:tc>
                  <a:txBody>
                    <a:bodyPr/>
                    <a:lstStyle/>
                    <a:p>
                      <a:endParaRPr lang="en-IN" sz="1400" dirty="0">
                        <a:solidFill>
                          <a:schemeClr val="bg1"/>
                        </a:solidFill>
                        <a:latin typeface="+mj-lt"/>
                      </a:endParaRPr>
                    </a:p>
                  </a:txBody>
                  <a:tcPr>
                    <a:solidFill>
                      <a:schemeClr val="tx2">
                        <a:lumMod val="60000"/>
                        <a:lumOff val="40000"/>
                      </a:schemeClr>
                    </a:solidFill>
                  </a:tcPr>
                </a:tc>
              </a:tr>
              <a:tr h="370840">
                <a:tc>
                  <a:txBody>
                    <a:bodyPr/>
                    <a:lstStyle/>
                    <a:p>
                      <a:r>
                        <a:rPr lang="en-IN" sz="1300" b="1" i="0" kern="1200" dirty="0" smtClean="0">
                          <a:solidFill>
                            <a:schemeClr val="accent1">
                              <a:lumMod val="75000"/>
                            </a:schemeClr>
                          </a:solidFill>
                          <a:latin typeface="+mn-lt"/>
                          <a:ea typeface="+mn-ea"/>
                          <a:cs typeface="+mn-cs"/>
                        </a:rPr>
                        <a:t>                                 Up to 1 year</a:t>
                      </a:r>
                    </a:p>
                    <a:p>
                      <a:pPr>
                        <a:buClr>
                          <a:schemeClr val="tx2">
                            <a:lumMod val="60000"/>
                            <a:lumOff val="40000"/>
                          </a:schemeClr>
                        </a:buClr>
                        <a:buFont typeface="Wingdings" pitchFamily="2" charset="2"/>
                        <a:buChar char="§"/>
                      </a:pPr>
                      <a:r>
                        <a:rPr lang="en-IN" sz="1300" dirty="0" smtClean="0">
                          <a:latin typeface="+mn-lt"/>
                        </a:rPr>
                        <a:t>   Usually the Voter List is updated and Voter ID </a:t>
                      </a:r>
                      <a:r>
                        <a:rPr lang="en-IN" sz="1300" baseline="0" dirty="0" smtClean="0">
                          <a:latin typeface="+mn-lt"/>
                        </a:rPr>
                        <a:t>    </a:t>
                      </a:r>
                    </a:p>
                    <a:p>
                      <a:pPr>
                        <a:buClr>
                          <a:schemeClr val="tx2">
                            <a:lumMod val="60000"/>
                            <a:lumOff val="40000"/>
                          </a:schemeClr>
                        </a:buClr>
                        <a:buFont typeface="Wingdings" pitchFamily="2" charset="2"/>
                        <a:buNone/>
                      </a:pPr>
                      <a:r>
                        <a:rPr lang="en-IN" sz="1300" baseline="0" dirty="0" smtClean="0">
                          <a:latin typeface="+mn-lt"/>
                        </a:rPr>
                        <a:t>     </a:t>
                      </a:r>
                      <a:r>
                        <a:rPr lang="en-IN" sz="1300" dirty="0" smtClean="0">
                          <a:latin typeface="+mn-lt"/>
                        </a:rPr>
                        <a:t>card are Printed </a:t>
                      </a:r>
                      <a:r>
                        <a:rPr lang="en-IN" sz="1300" b="1" i="0" kern="1200" dirty="0" smtClean="0">
                          <a:solidFill>
                            <a:schemeClr val="accent1">
                              <a:lumMod val="75000"/>
                            </a:schemeClr>
                          </a:solidFill>
                          <a:latin typeface="+mn-lt"/>
                          <a:ea typeface="+mn-ea"/>
                          <a:cs typeface="+mn-cs"/>
                        </a:rPr>
                        <a:t>only once in a year (during Jan-</a:t>
                      </a:r>
                      <a:r>
                        <a:rPr lang="en-IN" sz="1300" b="1" i="0" kern="1200" baseline="0" dirty="0" smtClean="0">
                          <a:solidFill>
                            <a:schemeClr val="accent1">
                              <a:lumMod val="75000"/>
                            </a:schemeClr>
                          </a:solidFill>
                          <a:latin typeface="+mn-lt"/>
                          <a:ea typeface="+mn-ea"/>
                          <a:cs typeface="+mn-cs"/>
                        </a:rPr>
                        <a:t>      </a:t>
                      </a:r>
                    </a:p>
                    <a:p>
                      <a:pPr>
                        <a:buClr>
                          <a:schemeClr val="tx2">
                            <a:lumMod val="60000"/>
                            <a:lumOff val="40000"/>
                          </a:schemeClr>
                        </a:buClr>
                        <a:buFont typeface="Wingdings" pitchFamily="2" charset="2"/>
                        <a:buNone/>
                      </a:pPr>
                      <a:r>
                        <a:rPr lang="en-IN" sz="1300" b="1" i="0" kern="1200" baseline="0" dirty="0" smtClean="0">
                          <a:solidFill>
                            <a:schemeClr val="accent1">
                              <a:lumMod val="75000"/>
                            </a:schemeClr>
                          </a:solidFill>
                          <a:latin typeface="+mn-lt"/>
                          <a:ea typeface="+mn-ea"/>
                          <a:cs typeface="+mn-cs"/>
                        </a:rPr>
                        <a:t>     </a:t>
                      </a:r>
                      <a:r>
                        <a:rPr lang="en-IN" sz="1300" b="1" i="0" kern="1200" dirty="0" smtClean="0">
                          <a:solidFill>
                            <a:schemeClr val="accent1">
                              <a:lumMod val="75000"/>
                            </a:schemeClr>
                          </a:solidFill>
                          <a:latin typeface="+mn-lt"/>
                          <a:ea typeface="+mn-ea"/>
                          <a:cs typeface="+mn-cs"/>
                        </a:rPr>
                        <a:t>Feb month)</a:t>
                      </a:r>
                      <a:r>
                        <a:rPr lang="en-IN" sz="1300" dirty="0" smtClean="0">
                          <a:latin typeface="+mn-lt"/>
                        </a:rPr>
                        <a:t>. So, if you had applied in February </a:t>
                      </a:r>
                    </a:p>
                    <a:p>
                      <a:pPr>
                        <a:buClr>
                          <a:schemeClr val="tx2">
                            <a:lumMod val="60000"/>
                            <a:lumOff val="40000"/>
                          </a:schemeClr>
                        </a:buClr>
                        <a:buFont typeface="Wingdings" pitchFamily="2" charset="2"/>
                        <a:buNone/>
                      </a:pPr>
                      <a:r>
                        <a:rPr lang="en-IN" sz="1300" dirty="0" smtClean="0">
                          <a:latin typeface="+mn-lt"/>
                        </a:rPr>
                        <a:t>     2013, then your name would have got added to </a:t>
                      </a:r>
                    </a:p>
                    <a:p>
                      <a:pPr>
                        <a:buClr>
                          <a:schemeClr val="tx2">
                            <a:lumMod val="60000"/>
                            <a:lumOff val="40000"/>
                          </a:schemeClr>
                        </a:buClr>
                        <a:buFont typeface="Wingdings" pitchFamily="2" charset="2"/>
                        <a:buNone/>
                      </a:pPr>
                      <a:r>
                        <a:rPr lang="en-IN" sz="1300" dirty="0" smtClean="0">
                          <a:latin typeface="+mn-lt"/>
                        </a:rPr>
                        <a:t>     voter list only by end of January 2014</a:t>
                      </a:r>
                      <a:endParaRPr lang="en-IN" sz="1300" dirty="0">
                        <a:solidFill>
                          <a:schemeClr val="tx1"/>
                        </a:solidFill>
                        <a:latin typeface="+mn-lt"/>
                      </a:endParaRPr>
                    </a:p>
                  </a:txBody>
                  <a:tcPr>
                    <a:solidFill>
                      <a:schemeClr val="accent1">
                        <a:lumMod val="20000"/>
                        <a:lumOff val="80000"/>
                      </a:schemeClr>
                    </a:solidFill>
                  </a:tcPr>
                </a:tc>
                <a:tc>
                  <a:txBody>
                    <a:bodyPr/>
                    <a:lstStyle/>
                    <a:p>
                      <a:r>
                        <a:rPr lang="en-IN" sz="1300" dirty="0" smtClean="0">
                          <a:latin typeface="+mn-lt"/>
                        </a:rPr>
                        <a:t>      </a:t>
                      </a:r>
                    </a:p>
                    <a:p>
                      <a:pPr>
                        <a:buClr>
                          <a:schemeClr val="tx2">
                            <a:lumMod val="60000"/>
                            <a:lumOff val="40000"/>
                          </a:schemeClr>
                        </a:buClr>
                        <a:buFont typeface="Wingdings" pitchFamily="2" charset="2"/>
                        <a:buChar char="§"/>
                      </a:pPr>
                      <a:r>
                        <a:rPr lang="en-IN" sz="1300" baseline="0" dirty="0" smtClean="0">
                          <a:latin typeface="+mn-lt"/>
                        </a:rPr>
                        <a:t>   </a:t>
                      </a:r>
                      <a:r>
                        <a:rPr lang="en-IN" sz="1300" dirty="0" smtClean="0">
                          <a:latin typeface="+mn-lt"/>
                        </a:rPr>
                        <a:t>You will </a:t>
                      </a:r>
                      <a:r>
                        <a:rPr lang="en-IN" sz="1300" b="1" i="0" kern="1200" dirty="0" smtClean="0">
                          <a:solidFill>
                            <a:schemeClr val="accent1">
                              <a:lumMod val="75000"/>
                            </a:schemeClr>
                          </a:solidFill>
                          <a:latin typeface="+mn-lt"/>
                          <a:ea typeface="+mn-ea"/>
                          <a:cs typeface="+mn-cs"/>
                        </a:rPr>
                        <a:t>get your Voter ID card in just 4 days.</a:t>
                      </a:r>
                      <a:endParaRPr lang="en-IN" sz="1300" b="1" i="0" kern="1200" dirty="0">
                        <a:solidFill>
                          <a:schemeClr val="accent1">
                            <a:lumMod val="75000"/>
                          </a:schemeClr>
                        </a:solidFill>
                        <a:latin typeface="+mn-lt"/>
                        <a:ea typeface="+mn-ea"/>
                        <a:cs typeface="+mn-cs"/>
                      </a:endParaRPr>
                    </a:p>
                  </a:txBody>
                  <a:tcPr>
                    <a:solidFill>
                      <a:schemeClr val="accent1">
                        <a:lumMod val="20000"/>
                        <a:lumOff val="80000"/>
                      </a:schemeClr>
                    </a:solidFill>
                  </a:tcPr>
                </a:tc>
              </a:tr>
            </a:tbl>
          </a:graphicData>
        </a:graphic>
      </p:graphicFrame>
      <p:sp>
        <p:nvSpPr>
          <p:cNvPr id="11" name="TextBox 10"/>
          <p:cNvSpPr txBox="1"/>
          <p:nvPr/>
        </p:nvSpPr>
        <p:spPr>
          <a:xfrm>
            <a:off x="838200" y="3810000"/>
            <a:ext cx="64770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2.  Voter Registration Drive Duration</a:t>
            </a:r>
            <a:endParaRPr lang="en-IN" sz="2000" b="1" dirty="0">
              <a:solidFill>
                <a:schemeClr val="tx2">
                  <a:lumMod val="60000"/>
                  <a:lumOff val="40000"/>
                </a:schemeClr>
              </a:solidFill>
              <a:latin typeface="Calibri" pitchFamily="34" charset="0"/>
            </a:endParaRPr>
          </a:p>
        </p:txBody>
      </p:sp>
      <p:cxnSp>
        <p:nvCxnSpPr>
          <p:cNvPr id="14" name="Straight Connector 13"/>
          <p:cNvCxnSpPr/>
          <p:nvPr/>
        </p:nvCxnSpPr>
        <p:spPr>
          <a:xfrm>
            <a:off x="857224" y="3357562"/>
            <a:ext cx="7391400" cy="158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71670" y="1049521"/>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18" name="TextBox 17"/>
          <p:cNvSpPr txBox="1"/>
          <p:nvPr/>
        </p:nvSpPr>
        <p:spPr>
          <a:xfrm>
            <a:off x="5500694" y="1049521"/>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graphicFrame>
        <p:nvGraphicFramePr>
          <p:cNvPr id="22" name="Table 21"/>
          <p:cNvGraphicFramePr>
            <a:graphicFrameLocks noGrp="1"/>
          </p:cNvGraphicFramePr>
          <p:nvPr/>
        </p:nvGraphicFramePr>
        <p:xfrm>
          <a:off x="895376" y="4429132"/>
          <a:ext cx="7391400" cy="868680"/>
        </p:xfrm>
        <a:graphic>
          <a:graphicData uri="http://schemas.openxmlformats.org/drawingml/2006/table">
            <a:tbl>
              <a:tblPr firstRow="1" bandRow="1">
                <a:tableStyleId>{5C22544A-7EE6-4342-B048-85BDC9FD1C3A}</a:tableStyleId>
              </a:tblPr>
              <a:tblGrid>
                <a:gridCol w="3695700"/>
                <a:gridCol w="3695700"/>
              </a:tblGrid>
              <a:tr h="381000">
                <a:tc>
                  <a:txBody>
                    <a:bodyPr/>
                    <a:lstStyle/>
                    <a:p>
                      <a:pPr algn="l"/>
                      <a:endParaRPr lang="en-IN" sz="1400" dirty="0">
                        <a:solidFill>
                          <a:schemeClr val="bg1"/>
                        </a:solidFill>
                        <a:latin typeface="+mj-lt"/>
                      </a:endParaRPr>
                    </a:p>
                  </a:txBody>
                  <a:tcPr>
                    <a:solidFill>
                      <a:schemeClr val="tx2">
                        <a:lumMod val="60000"/>
                        <a:lumOff val="40000"/>
                      </a:schemeClr>
                    </a:solidFill>
                  </a:tcPr>
                </a:tc>
                <a:tc>
                  <a:txBody>
                    <a:bodyPr/>
                    <a:lstStyle/>
                    <a:p>
                      <a:endParaRPr lang="en-IN" sz="1400" dirty="0">
                        <a:solidFill>
                          <a:schemeClr val="bg1"/>
                        </a:solidFill>
                        <a:latin typeface="+mj-lt"/>
                      </a:endParaRPr>
                    </a:p>
                  </a:txBody>
                  <a:tcPr>
                    <a:solidFill>
                      <a:schemeClr val="tx2">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
                          <a:schemeClr val="tx2">
                            <a:lumMod val="60000"/>
                            <a:lumOff val="40000"/>
                          </a:schemeClr>
                        </a:buClr>
                        <a:buSzTx/>
                        <a:buFont typeface="Wingdings" pitchFamily="2" charset="2"/>
                        <a:buChar char="§"/>
                        <a:tabLst/>
                        <a:defRPr/>
                      </a:pPr>
                      <a:r>
                        <a:rPr lang="en-IN" sz="1300" dirty="0" smtClean="0">
                          <a:latin typeface="+mn-lt"/>
                        </a:rPr>
                        <a:t>   Voter Registration facility is usually available for </a:t>
                      </a:r>
                    </a:p>
                    <a:p>
                      <a:pPr marL="0" marR="0" indent="0" algn="l" defTabSz="914400" rtl="0" eaLnBrk="1" fontAlgn="auto" latinLnBrk="0" hangingPunct="1">
                        <a:lnSpc>
                          <a:spcPct val="100000"/>
                        </a:lnSpc>
                        <a:spcBef>
                          <a:spcPts val="0"/>
                        </a:spcBef>
                        <a:spcAft>
                          <a:spcPts val="0"/>
                        </a:spcAft>
                        <a:buClr>
                          <a:schemeClr val="tx2">
                            <a:lumMod val="60000"/>
                            <a:lumOff val="40000"/>
                          </a:schemeClr>
                        </a:buClr>
                        <a:buSzTx/>
                        <a:buFont typeface="Wingdings" pitchFamily="2" charset="2"/>
                        <a:buNone/>
                        <a:tabLst/>
                        <a:defRPr/>
                      </a:pPr>
                      <a:r>
                        <a:rPr lang="en-IN" sz="1300" b="1" i="0" kern="1200" dirty="0" smtClean="0">
                          <a:solidFill>
                            <a:schemeClr val="accent1">
                              <a:lumMod val="75000"/>
                            </a:schemeClr>
                          </a:solidFill>
                          <a:latin typeface="+mn-lt"/>
                          <a:ea typeface="+mn-ea"/>
                          <a:cs typeface="+mn-cs"/>
                        </a:rPr>
                        <a:t>     Only 2 Months in a year</a:t>
                      </a:r>
                      <a:r>
                        <a:rPr lang="en-IN" sz="1300" kern="1200" dirty="0" smtClean="0">
                          <a:latin typeface="+mn-lt"/>
                        </a:rPr>
                        <a:t> </a:t>
                      </a:r>
                      <a:r>
                        <a:rPr lang="en-IN" sz="1300" dirty="0" smtClean="0">
                          <a:latin typeface="+mn-lt"/>
                        </a:rPr>
                        <a:t>(September-October).</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
                          <a:schemeClr val="tx2">
                            <a:lumMod val="60000"/>
                            <a:lumOff val="40000"/>
                          </a:schemeClr>
                        </a:buClr>
                        <a:buSzTx/>
                        <a:buFont typeface="Wingdings" pitchFamily="2" charset="2"/>
                        <a:buChar char="§"/>
                        <a:tabLst/>
                        <a:defRPr/>
                      </a:pPr>
                      <a:r>
                        <a:rPr lang="en-IN" sz="1300" dirty="0" smtClean="0">
                          <a:latin typeface="+mn-lt"/>
                        </a:rPr>
                        <a:t>   Voter Registration facility will be available for</a:t>
                      </a:r>
                    </a:p>
                    <a:p>
                      <a:pPr marL="0" marR="0" indent="0" algn="l" defTabSz="914400" rtl="0" eaLnBrk="1" fontAlgn="auto" latinLnBrk="0" hangingPunct="1">
                        <a:lnSpc>
                          <a:spcPct val="100000"/>
                        </a:lnSpc>
                        <a:spcBef>
                          <a:spcPts val="0"/>
                        </a:spcBef>
                        <a:spcAft>
                          <a:spcPts val="0"/>
                        </a:spcAft>
                        <a:buClr>
                          <a:schemeClr val="tx2">
                            <a:lumMod val="60000"/>
                            <a:lumOff val="40000"/>
                          </a:schemeClr>
                        </a:buClr>
                        <a:buSzTx/>
                        <a:buFont typeface="Wingdings" pitchFamily="2" charset="2"/>
                        <a:buNone/>
                        <a:tabLst/>
                        <a:defRPr/>
                      </a:pPr>
                      <a:r>
                        <a:rPr lang="en-IN" sz="1300" b="1" i="0" kern="1200" baseline="0" dirty="0" smtClean="0">
                          <a:solidFill>
                            <a:schemeClr val="accent1">
                              <a:lumMod val="75000"/>
                            </a:schemeClr>
                          </a:solidFill>
                          <a:latin typeface="+mn-lt"/>
                          <a:ea typeface="+mn-ea"/>
                          <a:cs typeface="+mn-cs"/>
                        </a:rPr>
                        <a:t>     </a:t>
                      </a:r>
                      <a:r>
                        <a:rPr lang="en-IN" sz="1300" b="1" i="0" kern="1200" dirty="0" smtClean="0">
                          <a:solidFill>
                            <a:schemeClr val="accent1">
                              <a:lumMod val="75000"/>
                            </a:schemeClr>
                          </a:solidFill>
                          <a:latin typeface="+mn-lt"/>
                          <a:ea typeface="+mn-ea"/>
                          <a:cs typeface="+mn-cs"/>
                        </a:rPr>
                        <a:t>365 days in the year.</a:t>
                      </a:r>
                    </a:p>
                  </a:txBody>
                  <a:tcPr>
                    <a:solidFill>
                      <a:schemeClr val="accent1">
                        <a:lumMod val="20000"/>
                        <a:lumOff val="80000"/>
                      </a:schemeClr>
                    </a:solidFill>
                  </a:tcPr>
                </a:tc>
              </a:tr>
            </a:tbl>
          </a:graphicData>
        </a:graphic>
      </p:graphicFrame>
      <p:sp>
        <p:nvSpPr>
          <p:cNvPr id="23" name="TextBox 22"/>
          <p:cNvSpPr txBox="1"/>
          <p:nvPr/>
        </p:nvSpPr>
        <p:spPr>
          <a:xfrm>
            <a:off x="2128846" y="4488053"/>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24" name="TextBox 23"/>
          <p:cNvSpPr txBox="1"/>
          <p:nvPr/>
        </p:nvSpPr>
        <p:spPr>
          <a:xfrm>
            <a:off x="5557870" y="4488053"/>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15" name="TextBox 14">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6"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4"/>
          <p:cNvSpPr/>
          <p:nvPr/>
        </p:nvSpPr>
        <p:spPr>
          <a:xfrm>
            <a:off x="389101" y="559352"/>
            <a:ext cx="8424147" cy="96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09651" numCol="1" spcCol="1270" anchor="ctr" anchorCtr="0">
            <a:noAutofit/>
          </a:bodyPr>
          <a:lstStyle/>
          <a:p>
            <a:pPr lvl="0" algn="l" defTabSz="1066800">
              <a:lnSpc>
                <a:spcPct val="90000"/>
              </a:lnSpc>
              <a:spcBef>
                <a:spcPct val="0"/>
              </a:spcBef>
              <a:spcAft>
                <a:spcPct val="35000"/>
              </a:spcAft>
            </a:pPr>
            <a:r>
              <a:rPr lang="en-IN" sz="2000" b="1" kern="1200" dirty="0" smtClean="0"/>
              <a:t>names</a:t>
            </a:r>
            <a:r>
              <a:rPr lang="en-IN" sz="2000" b="1" kern="1200" baseline="0" dirty="0" smtClean="0"/>
              <a:t> of Bogus Voters from the Voter List</a:t>
            </a:r>
            <a:endParaRPr lang="en-US" sz="2000" kern="1200" dirty="0">
              <a:solidFill>
                <a:schemeClr val="bg1"/>
              </a:solidFill>
            </a:endParaRPr>
          </a:p>
        </p:txBody>
      </p:sp>
      <p:sp>
        <p:nvSpPr>
          <p:cNvPr id="5" name="TextBox 4"/>
          <p:cNvSpPr txBox="1"/>
          <p:nvPr/>
        </p:nvSpPr>
        <p:spPr>
          <a:xfrm>
            <a:off x="685800" y="533400"/>
            <a:ext cx="7315200" cy="400110"/>
          </a:xfrm>
          <a:prstGeom prst="rect">
            <a:avLst/>
          </a:prstGeom>
          <a:noFill/>
        </p:spPr>
        <p:txBody>
          <a:bodyPr wrap="square" rtlCol="0">
            <a:spAutoFit/>
          </a:bodyPr>
          <a:lstStyle/>
          <a:p>
            <a:r>
              <a:rPr lang="en-IN" sz="2000" b="1" i="1" dirty="0" smtClean="0">
                <a:solidFill>
                  <a:schemeClr val="accent6">
                    <a:lumMod val="75000"/>
                  </a:schemeClr>
                </a:solidFill>
                <a:latin typeface="Calibri" pitchFamily="34" charset="0"/>
              </a:rPr>
              <a:t> </a:t>
            </a:r>
            <a:r>
              <a:rPr lang="en-IN" sz="2000" b="1" dirty="0" smtClean="0">
                <a:solidFill>
                  <a:schemeClr val="tx2">
                    <a:lumMod val="60000"/>
                    <a:lumOff val="40000"/>
                  </a:schemeClr>
                </a:solidFill>
                <a:latin typeface="Calibri" pitchFamily="34" charset="0"/>
              </a:rPr>
              <a:t>3.  Ease of Filling Application Form</a:t>
            </a:r>
            <a:endParaRPr lang="en-IN" sz="20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838200" y="1143000"/>
          <a:ext cx="7391400" cy="2331720"/>
        </p:xfrm>
        <a:graphic>
          <a:graphicData uri="http://schemas.openxmlformats.org/drawingml/2006/table">
            <a:tbl>
              <a:tblPr firstRow="1" bandRow="1">
                <a:tableStyleId>{21E4AEA4-8DFA-4A89-87EB-49C32662AFE0}</a:tableStyleId>
              </a:tblPr>
              <a:tblGrid>
                <a:gridCol w="3695700"/>
                <a:gridCol w="3695700"/>
              </a:tblGrid>
              <a:tr h="457200">
                <a:tc>
                  <a:txBody>
                    <a:bodyPr/>
                    <a:lstStyle/>
                    <a:p>
                      <a:pPr algn="l"/>
                      <a:r>
                        <a:rPr lang="en-US" sz="1400" dirty="0" smtClean="0">
                          <a:solidFill>
                            <a:srgbClr val="FFFF00"/>
                          </a:solidFill>
                          <a:latin typeface="Calibri" pitchFamily="34" charset="0"/>
                        </a:rPr>
                        <a:t>                               </a:t>
                      </a:r>
                      <a:endParaRPr lang="en-IN" sz="1400" dirty="0">
                        <a:solidFill>
                          <a:schemeClr val="bg1"/>
                        </a:solidFill>
                        <a:latin typeface="Calibri" pitchFamily="34" charset="0"/>
                      </a:endParaRPr>
                    </a:p>
                  </a:txBody>
                  <a:tcPr>
                    <a:solidFill>
                      <a:schemeClr val="tx2">
                        <a:lumMod val="60000"/>
                        <a:lumOff val="40000"/>
                      </a:schemeClr>
                    </a:solidFill>
                  </a:tcPr>
                </a:tc>
                <a:tc>
                  <a:txBody>
                    <a:bodyPr/>
                    <a:lstStyle/>
                    <a:p>
                      <a:r>
                        <a:rPr lang="en-US" sz="1400" dirty="0" smtClean="0">
                          <a:solidFill>
                            <a:srgbClr val="FFFF00"/>
                          </a:solidFill>
                          <a:latin typeface="Calibri" pitchFamily="34" charset="0"/>
                        </a:rPr>
                        <a:t>                      </a:t>
                      </a:r>
                      <a:endParaRPr lang="en-IN" sz="1400" b="1" kern="1200" dirty="0">
                        <a:solidFill>
                          <a:schemeClr val="bg1"/>
                        </a:solidFill>
                        <a:latin typeface="Calibri" pitchFamily="34" charset="0"/>
                        <a:ea typeface="+mn-ea"/>
                        <a:cs typeface="+mn-cs"/>
                      </a:endParaRPr>
                    </a:p>
                  </a:txBody>
                  <a:tcPr>
                    <a:solidFill>
                      <a:schemeClr val="tx2">
                        <a:lumMod val="60000"/>
                        <a:lumOff val="40000"/>
                      </a:schemeClr>
                    </a:solidFill>
                  </a:tcPr>
                </a:tc>
              </a:tr>
              <a:tr h="370840">
                <a:tc>
                  <a:txBody>
                    <a:bodyPr/>
                    <a:lstStyle/>
                    <a:p>
                      <a:r>
                        <a:rPr lang="en-IN" sz="1300" b="1" i="0" dirty="0" smtClean="0">
                          <a:solidFill>
                            <a:schemeClr val="accent1">
                              <a:lumMod val="75000"/>
                            </a:schemeClr>
                          </a:solidFill>
                          <a:latin typeface="Calibri" pitchFamily="34" charset="0"/>
                        </a:rPr>
                        <a:t>                              Very Complex</a:t>
                      </a:r>
                    </a:p>
                    <a:p>
                      <a:pPr>
                        <a:buClr>
                          <a:schemeClr val="tx2">
                            <a:lumMod val="60000"/>
                            <a:lumOff val="40000"/>
                          </a:schemeClr>
                        </a:buClr>
                        <a:buFont typeface="Wingdings" pitchFamily="2" charset="2"/>
                        <a:buChar char="§"/>
                      </a:pPr>
                      <a:r>
                        <a:rPr lang="en-IN" sz="1300" b="0" i="0" dirty="0" smtClean="0">
                          <a:solidFill>
                            <a:schemeClr val="tx1"/>
                          </a:solidFill>
                          <a:latin typeface="Calibri" pitchFamily="34" charset="0"/>
                        </a:rPr>
                        <a:t>  Currently Govt has very poor maps of Assembly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Constituencies. It is very difficult for general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public to identify even their constituency.</a:t>
                      </a:r>
                    </a:p>
                    <a:p>
                      <a:pPr>
                        <a:buClr>
                          <a:schemeClr val="tx2">
                            <a:lumMod val="60000"/>
                            <a:lumOff val="40000"/>
                          </a:schemeClr>
                        </a:buClr>
                        <a:buFont typeface="Wingdings" pitchFamily="2" charset="2"/>
                        <a:buChar char="§"/>
                      </a:pPr>
                      <a:r>
                        <a:rPr lang="en-IN" sz="1300" b="0" i="0" dirty="0" smtClean="0">
                          <a:solidFill>
                            <a:schemeClr val="tx1"/>
                          </a:solidFill>
                          <a:latin typeface="Calibri" pitchFamily="34" charset="0"/>
                        </a:rPr>
                        <a:t>  Currently the Applicant is expected to fill even his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"Polling Booth Number", which is very difficult to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find out.</a:t>
                      </a:r>
                      <a:r>
                        <a:rPr lang="en-IN" sz="1300" b="0" i="0" dirty="0" smtClean="0">
                          <a:solidFill>
                            <a:schemeClr val="tx2">
                              <a:lumMod val="60000"/>
                              <a:lumOff val="40000"/>
                            </a:schemeClr>
                          </a:solidFill>
                          <a:latin typeface="Calibri" pitchFamily="34" charset="0"/>
                        </a:rPr>
                        <a:t> </a:t>
                      </a:r>
                    </a:p>
                    <a:p>
                      <a:pPr>
                        <a:buClr>
                          <a:schemeClr val="tx2">
                            <a:lumMod val="60000"/>
                            <a:lumOff val="40000"/>
                          </a:schemeClr>
                        </a:buClr>
                        <a:buFont typeface="Wingdings" pitchFamily="2" charset="2"/>
                        <a:buChar char="§"/>
                      </a:pPr>
                      <a:r>
                        <a:rPr lang="en-IN" sz="1300" b="1" i="0" dirty="0" smtClean="0">
                          <a:solidFill>
                            <a:schemeClr val="accent1">
                              <a:lumMod val="75000"/>
                            </a:schemeClr>
                          </a:solidFill>
                          <a:latin typeface="Calibri" pitchFamily="34" charset="0"/>
                        </a:rPr>
                        <a:t>  1000's of Applications are Rejected </a:t>
                      </a:r>
                      <a:r>
                        <a:rPr lang="en-IN" sz="1300" b="0" i="0" dirty="0" smtClean="0">
                          <a:solidFill>
                            <a:schemeClr val="tx1"/>
                          </a:solidFill>
                          <a:latin typeface="Calibri" pitchFamily="34" charset="0"/>
                        </a:rPr>
                        <a:t>by Election </a:t>
                      </a:r>
                    </a:p>
                    <a:p>
                      <a:pPr>
                        <a:buClr>
                          <a:schemeClr val="tx2">
                            <a:lumMod val="60000"/>
                            <a:lumOff val="40000"/>
                          </a:schemeClr>
                        </a:buClr>
                        <a:buFont typeface="Wingdings" pitchFamily="2" charset="2"/>
                        <a:buNone/>
                      </a:pPr>
                      <a:r>
                        <a:rPr lang="en-IN" sz="1300" b="0" i="0" baseline="0" dirty="0" smtClean="0">
                          <a:solidFill>
                            <a:schemeClr val="tx1"/>
                          </a:solidFill>
                          <a:latin typeface="Calibri" pitchFamily="34" charset="0"/>
                        </a:rPr>
                        <a:t>    </a:t>
                      </a:r>
                      <a:r>
                        <a:rPr lang="en-IN" sz="1300" b="0" i="0" dirty="0" smtClean="0">
                          <a:solidFill>
                            <a:schemeClr val="tx1"/>
                          </a:solidFill>
                          <a:latin typeface="Calibri" pitchFamily="34" charset="0"/>
                        </a:rPr>
                        <a:t>department because this field is not filled.</a:t>
                      </a:r>
                      <a:endParaRPr lang="en-IN" sz="1300" b="0" dirty="0">
                        <a:solidFill>
                          <a:schemeClr val="tx1"/>
                        </a:solidFill>
                        <a:latin typeface="Calibri" pitchFamily="34" charset="0"/>
                      </a:endParaRPr>
                    </a:p>
                  </a:txBody>
                  <a:tcPr>
                    <a:solidFill>
                      <a:schemeClr val="accent1">
                        <a:lumMod val="20000"/>
                        <a:lumOff val="80000"/>
                      </a:schemeClr>
                    </a:solidFill>
                  </a:tcPr>
                </a:tc>
                <a:tc>
                  <a:txBody>
                    <a:bodyPr/>
                    <a:lstStyle/>
                    <a:p>
                      <a:r>
                        <a:rPr lang="en-IN" sz="1300" dirty="0" smtClean="0">
                          <a:latin typeface="Calibri" pitchFamily="34" charset="0"/>
                        </a:rPr>
                        <a:t>                                      </a:t>
                      </a:r>
                      <a:r>
                        <a:rPr lang="en-IN" sz="1300" b="1" dirty="0" smtClean="0">
                          <a:solidFill>
                            <a:schemeClr val="accent1">
                              <a:lumMod val="75000"/>
                            </a:schemeClr>
                          </a:solidFill>
                          <a:latin typeface="Calibri" pitchFamily="34" charset="0"/>
                        </a:rPr>
                        <a:t>Simple </a:t>
                      </a:r>
                    </a:p>
                    <a:p>
                      <a:pPr>
                        <a:buClr>
                          <a:schemeClr val="tx2">
                            <a:lumMod val="60000"/>
                            <a:lumOff val="40000"/>
                          </a:schemeClr>
                        </a:buClr>
                        <a:buFont typeface="Wingdings" pitchFamily="2" charset="2"/>
                        <a:buChar char="§"/>
                      </a:pPr>
                      <a:r>
                        <a:rPr lang="en-IN" sz="1300" dirty="0" smtClean="0">
                          <a:latin typeface="Calibri" pitchFamily="34" charset="0"/>
                        </a:rPr>
                        <a:t>  We NGOs have created high quality maps of each  </a:t>
                      </a:r>
                    </a:p>
                    <a:p>
                      <a:pPr>
                        <a:buClr>
                          <a:schemeClr val="tx2">
                            <a:lumMod val="60000"/>
                            <a:lumOff val="40000"/>
                          </a:schemeClr>
                        </a:buClr>
                        <a:buFont typeface="Wingdings" pitchFamily="2" charset="2"/>
                        <a:buNone/>
                      </a:pPr>
                      <a:r>
                        <a:rPr lang="en-IN" sz="1300" dirty="0" smtClean="0">
                          <a:latin typeface="Calibri" pitchFamily="34" charset="0"/>
                        </a:rPr>
                        <a:t>    Constituency using Google Maps. We can provide </a:t>
                      </a:r>
                    </a:p>
                    <a:p>
                      <a:pPr>
                        <a:buClr>
                          <a:schemeClr val="tx2">
                            <a:lumMod val="60000"/>
                            <a:lumOff val="40000"/>
                          </a:schemeClr>
                        </a:buClr>
                        <a:buFont typeface="Wingdings" pitchFamily="2" charset="2"/>
                        <a:buNone/>
                      </a:pPr>
                      <a:r>
                        <a:rPr lang="en-IN" sz="1300" dirty="0" smtClean="0">
                          <a:latin typeface="Calibri" pitchFamily="34" charset="0"/>
                        </a:rPr>
                        <a:t>     these maps to Election Department.</a:t>
                      </a:r>
                    </a:p>
                    <a:p>
                      <a:pPr>
                        <a:buClr>
                          <a:schemeClr val="tx2">
                            <a:lumMod val="60000"/>
                            <a:lumOff val="40000"/>
                          </a:schemeClr>
                        </a:buClr>
                        <a:buFont typeface="Wingdings" pitchFamily="2" charset="2"/>
                        <a:buChar char="§"/>
                      </a:pPr>
                      <a:r>
                        <a:rPr lang="en-IN" sz="1300" dirty="0" smtClean="0">
                          <a:latin typeface="Calibri" pitchFamily="34" charset="0"/>
                        </a:rPr>
                        <a:t>  </a:t>
                      </a:r>
                      <a:r>
                        <a:rPr lang="en-IN" sz="1300" baseline="0" dirty="0" smtClean="0">
                          <a:latin typeface="Calibri" pitchFamily="34" charset="0"/>
                        </a:rPr>
                        <a:t> </a:t>
                      </a:r>
                      <a:r>
                        <a:rPr lang="en-IN" sz="1300" dirty="0" smtClean="0">
                          <a:latin typeface="Calibri" pitchFamily="34" charset="0"/>
                        </a:rPr>
                        <a:t>Also the complex fields like - Polling Booth </a:t>
                      </a:r>
                    </a:p>
                    <a:p>
                      <a:pPr>
                        <a:buClr>
                          <a:schemeClr val="tx2">
                            <a:lumMod val="60000"/>
                            <a:lumOff val="40000"/>
                          </a:schemeClr>
                        </a:buClr>
                        <a:buFont typeface="Wingdings" pitchFamily="2" charset="2"/>
                        <a:buNone/>
                      </a:pPr>
                      <a:r>
                        <a:rPr lang="en-IN" sz="1300" baseline="0" dirty="0" smtClean="0">
                          <a:latin typeface="Calibri" pitchFamily="34" charset="0"/>
                        </a:rPr>
                        <a:t>     </a:t>
                      </a:r>
                      <a:r>
                        <a:rPr lang="en-IN" sz="1300" dirty="0" smtClean="0">
                          <a:latin typeface="Calibri" pitchFamily="34" charset="0"/>
                        </a:rPr>
                        <a:t>Number, Constituency name etc will be   </a:t>
                      </a:r>
                    </a:p>
                    <a:p>
                      <a:pPr>
                        <a:buClr>
                          <a:schemeClr val="tx2">
                            <a:lumMod val="60000"/>
                            <a:lumOff val="40000"/>
                          </a:schemeClr>
                        </a:buClr>
                        <a:buFont typeface="Wingdings" pitchFamily="2" charset="2"/>
                        <a:buNone/>
                      </a:pPr>
                      <a:r>
                        <a:rPr lang="en-IN" sz="1300" b="1" dirty="0" smtClean="0">
                          <a:solidFill>
                            <a:schemeClr val="accent1">
                              <a:lumMod val="75000"/>
                            </a:schemeClr>
                          </a:solidFill>
                          <a:latin typeface="Calibri" pitchFamily="34" charset="0"/>
                        </a:rPr>
                        <a:t>     automatically filled </a:t>
                      </a:r>
                      <a:r>
                        <a:rPr lang="en-IN" sz="1300" dirty="0" smtClean="0">
                          <a:latin typeface="Calibri" pitchFamily="34" charset="0"/>
                        </a:rPr>
                        <a:t>by the IT system.</a:t>
                      </a:r>
                      <a:endParaRPr lang="en-IN" sz="1300" b="1" dirty="0" smtClean="0">
                        <a:latin typeface="Calibri" pitchFamily="34" charset="0"/>
                      </a:endParaRPr>
                    </a:p>
                  </a:txBody>
                  <a:tcPr>
                    <a:solidFill>
                      <a:schemeClr val="accent1">
                        <a:lumMod val="20000"/>
                        <a:lumOff val="80000"/>
                      </a:schemeClr>
                    </a:solidFill>
                  </a:tcPr>
                </a:tc>
              </a:tr>
            </a:tbl>
          </a:graphicData>
        </a:graphic>
      </p:graphicFrame>
      <p:sp>
        <p:nvSpPr>
          <p:cNvPr id="9" name="TextBox 8"/>
          <p:cNvSpPr txBox="1"/>
          <p:nvPr/>
        </p:nvSpPr>
        <p:spPr>
          <a:xfrm>
            <a:off x="2000232" y="1214422"/>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10" name="TextBox 9"/>
          <p:cNvSpPr txBox="1"/>
          <p:nvPr/>
        </p:nvSpPr>
        <p:spPr>
          <a:xfrm>
            <a:off x="5500694" y="1214422"/>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11" name="TextBox 10">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2"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4"/>
          <p:cNvSpPr/>
          <p:nvPr/>
        </p:nvSpPr>
        <p:spPr>
          <a:xfrm>
            <a:off x="236701" y="483152"/>
            <a:ext cx="8424147" cy="96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09651" numCol="1" spcCol="1270" anchor="ctr" anchorCtr="0">
            <a:noAutofit/>
          </a:bodyPr>
          <a:lstStyle/>
          <a:p>
            <a:pPr lvl="0" algn="l" defTabSz="1066800">
              <a:lnSpc>
                <a:spcPct val="90000"/>
              </a:lnSpc>
              <a:spcBef>
                <a:spcPct val="0"/>
              </a:spcBef>
              <a:spcAft>
                <a:spcPct val="35000"/>
              </a:spcAft>
            </a:pPr>
            <a:r>
              <a:rPr lang="en-IN" sz="2000" b="1" kern="1200" dirty="0" smtClean="0"/>
              <a:t>names</a:t>
            </a:r>
            <a:r>
              <a:rPr lang="en-IN" sz="2000" b="1" kern="1200" baseline="0" dirty="0" smtClean="0"/>
              <a:t> of Bogus Voters from the Voter List</a:t>
            </a:r>
            <a:endParaRPr lang="en-US" sz="2000" kern="1200" dirty="0">
              <a:solidFill>
                <a:schemeClr val="bg1"/>
              </a:solidFill>
            </a:endParaRPr>
          </a:p>
        </p:txBody>
      </p:sp>
      <p:sp>
        <p:nvSpPr>
          <p:cNvPr id="5" name="TextBox 4"/>
          <p:cNvSpPr txBox="1"/>
          <p:nvPr/>
        </p:nvSpPr>
        <p:spPr>
          <a:xfrm>
            <a:off x="762000" y="428604"/>
            <a:ext cx="73152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4.  Ease of Submitting Application Form</a:t>
            </a:r>
            <a:endParaRPr lang="en-IN" sz="20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838200" y="1127752"/>
          <a:ext cx="7391400" cy="868680"/>
        </p:xfrm>
        <a:graphic>
          <a:graphicData uri="http://schemas.openxmlformats.org/drawingml/2006/table">
            <a:tbl>
              <a:tblPr firstRow="1" bandRow="1">
                <a:tableStyleId>{21E4AEA4-8DFA-4A89-87EB-49C32662AFE0}</a:tableStyleId>
              </a:tblPr>
              <a:tblGrid>
                <a:gridCol w="3695700"/>
                <a:gridCol w="3695700"/>
              </a:tblGrid>
              <a:tr h="381000">
                <a:tc>
                  <a:txBody>
                    <a:bodyPr/>
                    <a:lstStyle/>
                    <a:p>
                      <a:pPr algn="l"/>
                      <a:r>
                        <a:rPr lang="en-US" sz="1800" dirty="0" smtClean="0">
                          <a:solidFill>
                            <a:schemeClr val="tx1"/>
                          </a:solidFill>
                          <a:latin typeface="Calibri" pitchFamily="34" charset="0"/>
                        </a:rPr>
                        <a:t>                </a:t>
                      </a:r>
                      <a:endParaRPr lang="en-IN" sz="1800" b="0" dirty="0">
                        <a:solidFill>
                          <a:schemeClr val="bg1"/>
                        </a:solidFill>
                        <a:latin typeface="Calibri" pitchFamily="34" charset="0"/>
                      </a:endParaRPr>
                    </a:p>
                  </a:txBody>
                  <a:tcPr>
                    <a:solidFill>
                      <a:schemeClr val="tx2">
                        <a:lumMod val="60000"/>
                        <a:lumOff val="40000"/>
                      </a:schemeClr>
                    </a:solidFill>
                  </a:tcPr>
                </a:tc>
                <a:tc>
                  <a:txBody>
                    <a:bodyPr/>
                    <a:lstStyle/>
                    <a:p>
                      <a:r>
                        <a:rPr lang="en-IN" baseline="0" dirty="0" smtClean="0">
                          <a:solidFill>
                            <a:schemeClr val="bg1"/>
                          </a:solidFill>
                          <a:latin typeface="Calibri" pitchFamily="34" charset="0"/>
                        </a:rPr>
                        <a:t>              </a:t>
                      </a:r>
                      <a:endParaRPr lang="en-IN" dirty="0">
                        <a:solidFill>
                          <a:schemeClr val="bg1"/>
                        </a:solidFill>
                        <a:latin typeface="Calibri" pitchFamily="34" charset="0"/>
                      </a:endParaRPr>
                    </a:p>
                  </a:txBody>
                  <a:tcPr>
                    <a:solidFill>
                      <a:schemeClr val="tx2">
                        <a:lumMod val="60000"/>
                        <a:lumOff val="40000"/>
                      </a:schemeClr>
                    </a:solidFill>
                  </a:tcPr>
                </a:tc>
              </a:tr>
              <a:tr h="370840">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mn-lt"/>
                        </a:rPr>
                        <a:t>   Multiple Lengthy trips to Election Office are Required</a:t>
                      </a:r>
                      <a:endParaRPr lang="en-IN" sz="1300" b="0" dirty="0">
                        <a:solidFill>
                          <a:schemeClr val="tx1"/>
                        </a:solidFill>
                        <a:latin typeface="+mn-lt"/>
                      </a:endParaRP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dirty="0" smtClean="0">
                          <a:latin typeface="+mn-lt"/>
                        </a:rPr>
                        <a:t>   You can easily fill and submit the Application form </a:t>
                      </a:r>
                      <a:r>
                        <a:rPr lang="en-IN" sz="1300" b="1" i="0" kern="1200" dirty="0" smtClean="0">
                          <a:solidFill>
                            <a:schemeClr val="accent1">
                              <a:lumMod val="75000"/>
                            </a:schemeClr>
                          </a:solidFill>
                          <a:latin typeface="+mn-lt"/>
                          <a:ea typeface="+mn-ea"/>
                          <a:cs typeface="+mn-cs"/>
                        </a:rPr>
                        <a:t>Online (via Internet), </a:t>
                      </a:r>
                      <a:r>
                        <a:rPr lang="en-IN" sz="1300" dirty="0" smtClean="0">
                          <a:latin typeface="+mn-lt"/>
                        </a:rPr>
                        <a:t>while sitting at home</a:t>
                      </a:r>
                      <a:endParaRPr lang="en-IN" sz="1300" b="1" dirty="0" smtClean="0">
                        <a:latin typeface="+mn-lt"/>
                      </a:endParaRPr>
                    </a:p>
                  </a:txBody>
                  <a:tcPr>
                    <a:solidFill>
                      <a:schemeClr val="accent1">
                        <a:lumMod val="20000"/>
                        <a:lumOff val="80000"/>
                      </a:schemeClr>
                    </a:solidFill>
                  </a:tcPr>
                </a:tc>
              </a:tr>
            </a:tbl>
          </a:graphicData>
        </a:graphic>
      </p:graphicFrame>
      <p:graphicFrame>
        <p:nvGraphicFramePr>
          <p:cNvPr id="7" name="Table 6"/>
          <p:cNvGraphicFramePr>
            <a:graphicFrameLocks noGrp="1"/>
          </p:cNvGraphicFramePr>
          <p:nvPr/>
        </p:nvGraphicFramePr>
        <p:xfrm>
          <a:off x="838200" y="3645222"/>
          <a:ext cx="7391400" cy="853440"/>
        </p:xfrm>
        <a:graphic>
          <a:graphicData uri="http://schemas.openxmlformats.org/drawingml/2006/table">
            <a:tbl>
              <a:tblPr firstRow="1" bandRow="1">
                <a:tableStyleId>{21E4AEA4-8DFA-4A89-87EB-49C32662AFE0}</a:tableStyleId>
              </a:tblPr>
              <a:tblGrid>
                <a:gridCol w="3695700"/>
                <a:gridCol w="3695700"/>
              </a:tblGrid>
              <a:tr h="140968">
                <a:tc>
                  <a:txBody>
                    <a:bodyPr/>
                    <a:lstStyle/>
                    <a:p>
                      <a:pPr algn="l"/>
                      <a:r>
                        <a:rPr lang="en-US" sz="1800" dirty="0" smtClean="0">
                          <a:solidFill>
                            <a:schemeClr val="bg1"/>
                          </a:solidFill>
                          <a:latin typeface="Calibri" pitchFamily="34" charset="0"/>
                        </a:rPr>
                        <a:t>                </a:t>
                      </a:r>
                      <a:endParaRPr lang="en-IN" sz="1800" b="0" dirty="0">
                        <a:solidFill>
                          <a:schemeClr val="bg1"/>
                        </a:solidFill>
                        <a:latin typeface="Calibri" pitchFamily="34" charset="0"/>
                      </a:endParaRPr>
                    </a:p>
                  </a:txBody>
                  <a:tcPr>
                    <a:solidFill>
                      <a:schemeClr val="tx2">
                        <a:lumMod val="60000"/>
                        <a:lumOff val="40000"/>
                      </a:schemeClr>
                    </a:solidFill>
                  </a:tcPr>
                </a:tc>
                <a:tc>
                  <a:txBody>
                    <a:bodyPr/>
                    <a:lstStyle/>
                    <a:p>
                      <a:endParaRPr lang="en-IN" dirty="0">
                        <a:solidFill>
                          <a:schemeClr val="bg1"/>
                        </a:solidFill>
                        <a:latin typeface="Calibri" pitchFamily="34" charset="0"/>
                      </a:endParaRPr>
                    </a:p>
                  </a:txBody>
                  <a:tcPr>
                    <a:solidFill>
                      <a:schemeClr val="tx2">
                        <a:lumMod val="60000"/>
                        <a:lumOff val="40000"/>
                      </a:schemeClr>
                    </a:solidFill>
                  </a:tcPr>
                </a:tc>
              </a:tr>
              <a:tr h="370840">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Calibri" pitchFamily="34" charset="0"/>
                        </a:rPr>
                        <a:t>   Currently there are </a:t>
                      </a:r>
                      <a:r>
                        <a:rPr lang="en-IN" sz="1300" b="1" i="0" dirty="0" smtClean="0">
                          <a:solidFill>
                            <a:schemeClr val="accent1">
                              <a:lumMod val="75000"/>
                            </a:schemeClr>
                          </a:solidFill>
                          <a:latin typeface="Calibri" pitchFamily="34" charset="0"/>
                        </a:rPr>
                        <a:t>11 Constituency Level   </a:t>
                      </a:r>
                    </a:p>
                    <a:p>
                      <a:pPr>
                        <a:buClr>
                          <a:schemeClr val="tx2">
                            <a:lumMod val="60000"/>
                            <a:lumOff val="40000"/>
                          </a:schemeClr>
                        </a:buClr>
                        <a:buFont typeface="Wingdings" pitchFamily="2" charset="2"/>
                        <a:buNone/>
                      </a:pPr>
                      <a:r>
                        <a:rPr lang="en-IN" sz="1300" b="1" i="0" baseline="0" dirty="0" smtClean="0">
                          <a:solidFill>
                            <a:schemeClr val="accent1">
                              <a:lumMod val="75000"/>
                            </a:schemeClr>
                          </a:solidFill>
                          <a:latin typeface="Calibri" pitchFamily="34" charset="0"/>
                        </a:rPr>
                        <a:t>      </a:t>
                      </a:r>
                      <a:r>
                        <a:rPr lang="en-IN" sz="1300" b="1" i="0" dirty="0" smtClean="0">
                          <a:solidFill>
                            <a:schemeClr val="accent1">
                              <a:lumMod val="75000"/>
                            </a:schemeClr>
                          </a:solidFill>
                          <a:latin typeface="Calibri" pitchFamily="34" charset="0"/>
                        </a:rPr>
                        <a:t>Offices</a:t>
                      </a:r>
                      <a:r>
                        <a:rPr lang="en-IN" sz="1300" b="0" i="0" dirty="0" smtClean="0">
                          <a:solidFill>
                            <a:schemeClr val="tx1"/>
                          </a:solidFill>
                          <a:latin typeface="Calibri" pitchFamily="34" charset="0"/>
                        </a:rPr>
                        <a:t>.</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dirty="0" smtClean="0">
                          <a:latin typeface="Calibri" pitchFamily="34" charset="0"/>
                        </a:rPr>
                        <a:t>    60 Voter Help Center (VHC) will be set up.</a:t>
                      </a:r>
                    </a:p>
                    <a:p>
                      <a:pPr>
                        <a:buClr>
                          <a:schemeClr val="tx2">
                            <a:lumMod val="60000"/>
                            <a:lumOff val="40000"/>
                          </a:schemeClr>
                        </a:buClr>
                        <a:buFont typeface="Wingdings" pitchFamily="2" charset="2"/>
                        <a:buNone/>
                      </a:pPr>
                      <a:endParaRPr lang="en-IN" sz="1300" b="1" dirty="0" smtClean="0">
                        <a:latin typeface="Calibri" pitchFamily="34" charset="0"/>
                      </a:endParaRPr>
                    </a:p>
                  </a:txBody>
                  <a:tcPr>
                    <a:solidFill>
                      <a:schemeClr val="accent1">
                        <a:lumMod val="20000"/>
                        <a:lumOff val="80000"/>
                      </a:schemeClr>
                    </a:solidFill>
                  </a:tcPr>
                </a:tc>
              </a:tr>
            </a:tbl>
          </a:graphicData>
        </a:graphic>
      </p:graphicFrame>
      <p:sp>
        <p:nvSpPr>
          <p:cNvPr id="8" name="TextBox 7"/>
          <p:cNvSpPr txBox="1"/>
          <p:nvPr/>
        </p:nvSpPr>
        <p:spPr>
          <a:xfrm>
            <a:off x="762000" y="3028890"/>
            <a:ext cx="73152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5.  Accessibility of Election Offices </a:t>
            </a:r>
            <a:endParaRPr lang="en-IN" sz="2000" b="1" dirty="0">
              <a:solidFill>
                <a:schemeClr val="tx2">
                  <a:lumMod val="60000"/>
                  <a:lumOff val="40000"/>
                </a:schemeClr>
              </a:solidFill>
              <a:latin typeface="Calibri" pitchFamily="34" charset="0"/>
            </a:endParaRPr>
          </a:p>
        </p:txBody>
      </p:sp>
      <p:cxnSp>
        <p:nvCxnSpPr>
          <p:cNvPr id="9" name="Straight Connector 8"/>
          <p:cNvCxnSpPr/>
          <p:nvPr/>
        </p:nvCxnSpPr>
        <p:spPr>
          <a:xfrm>
            <a:off x="838200" y="2571744"/>
            <a:ext cx="7391400" cy="158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00694" y="1142984"/>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13" name="TextBox 12"/>
          <p:cNvSpPr txBox="1"/>
          <p:nvPr/>
        </p:nvSpPr>
        <p:spPr>
          <a:xfrm>
            <a:off x="2000232" y="1142984"/>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14" name="TextBox 13"/>
          <p:cNvSpPr txBox="1"/>
          <p:nvPr/>
        </p:nvSpPr>
        <p:spPr>
          <a:xfrm>
            <a:off x="2000232" y="3688088"/>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15" name="TextBox 14"/>
          <p:cNvSpPr txBox="1"/>
          <p:nvPr/>
        </p:nvSpPr>
        <p:spPr>
          <a:xfrm>
            <a:off x="5500694" y="3688088"/>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graphicFrame>
        <p:nvGraphicFramePr>
          <p:cNvPr id="17" name="Table 16"/>
          <p:cNvGraphicFramePr>
            <a:graphicFrameLocks noGrp="1"/>
          </p:cNvGraphicFramePr>
          <p:nvPr/>
        </p:nvGraphicFramePr>
        <p:xfrm>
          <a:off x="857224" y="4473906"/>
          <a:ext cx="7391400" cy="685800"/>
        </p:xfrm>
        <a:graphic>
          <a:graphicData uri="http://schemas.openxmlformats.org/drawingml/2006/table">
            <a:tbl>
              <a:tblPr bandRow="1">
                <a:tableStyleId>{21E4AEA4-8DFA-4A89-87EB-49C32662AFE0}</a:tableStyleId>
              </a:tblPr>
              <a:tblGrid>
                <a:gridCol w="3695700"/>
                <a:gridCol w="3695700"/>
              </a:tblGrid>
              <a:tr h="370840">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Calibri" pitchFamily="34" charset="0"/>
                        </a:rPr>
                        <a:t>   All these 11 offices are </a:t>
                      </a:r>
                      <a:r>
                        <a:rPr lang="en-IN" sz="1300" b="1" i="0" kern="1200" dirty="0" smtClean="0">
                          <a:solidFill>
                            <a:schemeClr val="accent1">
                              <a:lumMod val="75000"/>
                            </a:schemeClr>
                          </a:solidFill>
                          <a:latin typeface="Calibri" pitchFamily="34" charset="0"/>
                          <a:ea typeface="+mn-ea"/>
                          <a:cs typeface="+mn-cs"/>
                        </a:rPr>
                        <a:t>concentrated in just 2 </a:t>
                      </a:r>
                    </a:p>
                    <a:p>
                      <a:pPr>
                        <a:buClr>
                          <a:schemeClr val="tx2">
                            <a:lumMod val="60000"/>
                            <a:lumOff val="40000"/>
                          </a:schemeClr>
                        </a:buClr>
                        <a:buFont typeface="Wingdings" pitchFamily="2" charset="2"/>
                        <a:buNone/>
                      </a:pPr>
                      <a:r>
                        <a:rPr lang="en-IN" sz="1300" b="1" i="0" kern="1200" baseline="0" dirty="0" smtClean="0">
                          <a:solidFill>
                            <a:schemeClr val="accent1">
                              <a:lumMod val="75000"/>
                            </a:schemeClr>
                          </a:solidFill>
                          <a:latin typeface="Calibri" pitchFamily="34" charset="0"/>
                          <a:ea typeface="+mn-ea"/>
                          <a:cs typeface="+mn-cs"/>
                        </a:rPr>
                        <a:t>     </a:t>
                      </a:r>
                      <a:r>
                        <a:rPr lang="en-IN" sz="1300" b="1" i="0" kern="1200" dirty="0" smtClean="0">
                          <a:solidFill>
                            <a:schemeClr val="accent1">
                              <a:lumMod val="75000"/>
                            </a:schemeClr>
                          </a:solidFill>
                          <a:latin typeface="Calibri" pitchFamily="34" charset="0"/>
                          <a:ea typeface="+mn-ea"/>
                          <a:cs typeface="+mn-cs"/>
                        </a:rPr>
                        <a:t>areas</a:t>
                      </a:r>
                      <a:r>
                        <a:rPr lang="en-IN" sz="1300" b="1" i="0" dirty="0" smtClean="0">
                          <a:solidFill>
                            <a:schemeClr val="tx1"/>
                          </a:solidFill>
                          <a:latin typeface="Calibri" pitchFamily="34" charset="0"/>
                        </a:rPr>
                        <a:t> </a:t>
                      </a:r>
                      <a:r>
                        <a:rPr lang="en-IN" sz="1300" b="0" i="0" dirty="0" smtClean="0">
                          <a:solidFill>
                            <a:schemeClr val="tx1"/>
                          </a:solidFill>
                          <a:latin typeface="Calibri" pitchFamily="34" charset="0"/>
                        </a:rPr>
                        <a:t>- the Collector Office and the PCMC </a:t>
                      </a:r>
                      <a:r>
                        <a:rPr lang="en-IN" sz="1300" b="0" i="0" baseline="0" dirty="0" smtClean="0">
                          <a:solidFill>
                            <a:schemeClr val="tx1"/>
                          </a:solidFill>
                          <a:latin typeface="Calibri" pitchFamily="34" charset="0"/>
                        </a:rPr>
                        <a:t>     </a:t>
                      </a:r>
                    </a:p>
                    <a:p>
                      <a:pPr>
                        <a:buClr>
                          <a:schemeClr val="tx2">
                            <a:lumMod val="60000"/>
                            <a:lumOff val="40000"/>
                          </a:schemeClr>
                        </a:buClr>
                        <a:buFont typeface="Wingdings" pitchFamily="2" charset="2"/>
                        <a:buNone/>
                      </a:pPr>
                      <a:r>
                        <a:rPr lang="en-IN" sz="1300" b="0" i="0" baseline="0" dirty="0" smtClean="0">
                          <a:solidFill>
                            <a:schemeClr val="tx1"/>
                          </a:solidFill>
                          <a:latin typeface="Calibri" pitchFamily="34" charset="0"/>
                        </a:rPr>
                        <a:t>     </a:t>
                      </a:r>
                      <a:r>
                        <a:rPr lang="en-IN" sz="1300" b="0" i="0" dirty="0" smtClean="0">
                          <a:solidFill>
                            <a:schemeClr val="tx1"/>
                          </a:solidFill>
                          <a:latin typeface="Calibri" pitchFamily="34" charset="0"/>
                        </a:rPr>
                        <a:t>building. </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dirty="0" smtClean="0">
                          <a:latin typeface="Calibri" pitchFamily="34" charset="0"/>
                        </a:rPr>
                        <a:t>   These VHC offices will be distributed  </a:t>
                      </a:r>
                    </a:p>
                    <a:p>
                      <a:pPr>
                        <a:buClr>
                          <a:schemeClr val="tx2">
                            <a:lumMod val="60000"/>
                            <a:lumOff val="40000"/>
                          </a:schemeClr>
                        </a:buClr>
                        <a:buFont typeface="Wingdings" pitchFamily="2" charset="2"/>
                        <a:buNone/>
                      </a:pPr>
                      <a:r>
                        <a:rPr lang="en-IN" sz="1300" baseline="0" dirty="0" smtClean="0">
                          <a:latin typeface="Calibri" pitchFamily="34" charset="0"/>
                        </a:rPr>
                        <a:t>     </a:t>
                      </a:r>
                      <a:r>
                        <a:rPr lang="en-IN" sz="1300" dirty="0" smtClean="0">
                          <a:latin typeface="Calibri" pitchFamily="34" charset="0"/>
                        </a:rPr>
                        <a:t>equally across all areas in </a:t>
                      </a:r>
                      <a:r>
                        <a:rPr lang="en-IN" sz="1300" dirty="0" err="1" smtClean="0">
                          <a:latin typeface="Calibri" pitchFamily="34" charset="0"/>
                        </a:rPr>
                        <a:t>Pune</a:t>
                      </a:r>
                      <a:r>
                        <a:rPr lang="en-IN" sz="1300" dirty="0" smtClean="0">
                          <a:latin typeface="Calibri" pitchFamily="34" charset="0"/>
                        </a:rPr>
                        <a:t>. </a:t>
                      </a:r>
                    </a:p>
                    <a:p>
                      <a:pPr>
                        <a:buClr>
                          <a:schemeClr val="tx2">
                            <a:lumMod val="60000"/>
                            <a:lumOff val="40000"/>
                          </a:schemeClr>
                        </a:buClr>
                        <a:buFont typeface="Wingdings" pitchFamily="2" charset="2"/>
                        <a:buNone/>
                      </a:pPr>
                      <a:endParaRPr lang="en-IN" sz="1300" b="1" dirty="0" smtClean="0">
                        <a:latin typeface="Calibri" pitchFamily="34" charset="0"/>
                      </a:endParaRPr>
                    </a:p>
                  </a:txBody>
                  <a:tcPr>
                    <a:solidFill>
                      <a:schemeClr val="accent1">
                        <a:lumMod val="20000"/>
                        <a:lumOff val="80000"/>
                      </a:schemeClr>
                    </a:solidFill>
                  </a:tcPr>
                </a:tc>
              </a:tr>
            </a:tbl>
          </a:graphicData>
        </a:graphic>
      </p:graphicFrame>
      <p:graphicFrame>
        <p:nvGraphicFramePr>
          <p:cNvPr id="19" name="Table 18"/>
          <p:cNvGraphicFramePr>
            <a:graphicFrameLocks noGrp="1"/>
          </p:cNvGraphicFramePr>
          <p:nvPr/>
        </p:nvGraphicFramePr>
        <p:xfrm>
          <a:off x="857224" y="5116848"/>
          <a:ext cx="7391400" cy="883920"/>
        </p:xfrm>
        <a:graphic>
          <a:graphicData uri="http://schemas.openxmlformats.org/drawingml/2006/table">
            <a:tbl>
              <a:tblPr bandRow="1">
                <a:tableStyleId>{21E4AEA4-8DFA-4A89-87EB-49C32662AFE0}</a:tableStyleId>
              </a:tblPr>
              <a:tblGrid>
                <a:gridCol w="3695700"/>
                <a:gridCol w="3695700"/>
              </a:tblGrid>
              <a:tr h="500066">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Calibri" pitchFamily="34" charset="0"/>
                        </a:rPr>
                        <a:t>   Thus many citizens will have to travel </a:t>
                      </a:r>
                      <a:r>
                        <a:rPr lang="en-IN" sz="1300" b="1" i="0" kern="1200" dirty="0" smtClean="0">
                          <a:solidFill>
                            <a:schemeClr val="accent1">
                              <a:lumMod val="75000"/>
                            </a:schemeClr>
                          </a:solidFill>
                          <a:latin typeface="Calibri" pitchFamily="34" charset="0"/>
                          <a:ea typeface="+mn-ea"/>
                          <a:cs typeface="+mn-cs"/>
                        </a:rPr>
                        <a:t>15-20 km</a:t>
                      </a:r>
                      <a:r>
                        <a:rPr lang="en-IN" sz="1300" b="1" i="0" dirty="0" smtClean="0">
                          <a:solidFill>
                            <a:schemeClr val="tx2">
                              <a:lumMod val="60000"/>
                              <a:lumOff val="40000"/>
                            </a:schemeClr>
                          </a:solidFill>
                          <a:latin typeface="Calibri" pitchFamily="34" charset="0"/>
                        </a:rPr>
                        <a:t> </a:t>
                      </a:r>
                    </a:p>
                    <a:p>
                      <a:pPr>
                        <a:buClr>
                          <a:schemeClr val="tx2">
                            <a:lumMod val="60000"/>
                            <a:lumOff val="40000"/>
                          </a:schemeClr>
                        </a:buClr>
                        <a:buFont typeface="Wingdings" pitchFamily="2" charset="2"/>
                        <a:buNone/>
                      </a:pPr>
                      <a:r>
                        <a:rPr lang="en-IN" sz="1300" b="1" i="0" baseline="0" dirty="0" smtClean="0">
                          <a:solidFill>
                            <a:schemeClr val="tx2">
                              <a:lumMod val="60000"/>
                              <a:lumOff val="40000"/>
                            </a:schemeClr>
                          </a:solidFill>
                          <a:latin typeface="Calibri" pitchFamily="34" charset="0"/>
                        </a:rPr>
                        <a:t>      </a:t>
                      </a:r>
                      <a:r>
                        <a:rPr lang="en-IN" sz="1300" b="0" i="0" dirty="0" smtClean="0">
                          <a:solidFill>
                            <a:schemeClr val="tx1"/>
                          </a:solidFill>
                          <a:latin typeface="Calibri" pitchFamily="34" charset="0"/>
                        </a:rPr>
                        <a:t>to reach the Election Office.</a:t>
                      </a:r>
                      <a:endParaRPr lang="en-IN" sz="1300" b="0" dirty="0">
                        <a:solidFill>
                          <a:schemeClr val="tx1"/>
                        </a:solidFill>
                        <a:latin typeface="Calibri" pitchFamily="34" charset="0"/>
                      </a:endParaRP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dirty="0" smtClean="0">
                          <a:latin typeface="Calibri" pitchFamily="34" charset="0"/>
                        </a:rPr>
                        <a:t>   Thus a citizen will have to travel less than </a:t>
                      </a:r>
                    </a:p>
                    <a:p>
                      <a:pPr>
                        <a:buClr>
                          <a:schemeClr val="tx2">
                            <a:lumMod val="60000"/>
                            <a:lumOff val="40000"/>
                          </a:schemeClr>
                        </a:buClr>
                        <a:buFont typeface="Wingdings" pitchFamily="2" charset="2"/>
                        <a:buNone/>
                      </a:pPr>
                      <a:r>
                        <a:rPr lang="en-IN" sz="1300" dirty="0" smtClean="0">
                          <a:latin typeface="Calibri" pitchFamily="34" charset="0"/>
                        </a:rPr>
                        <a:t>     3 km to reach the nearest polling booth.</a:t>
                      </a:r>
                      <a:endParaRPr lang="en-IN" sz="1300" b="1" dirty="0" smtClean="0">
                        <a:latin typeface="Calibri" pitchFamily="34" charset="0"/>
                      </a:endParaRPr>
                    </a:p>
                    <a:p>
                      <a:pPr>
                        <a:buClr>
                          <a:schemeClr val="tx2">
                            <a:lumMod val="60000"/>
                            <a:lumOff val="40000"/>
                          </a:schemeClr>
                        </a:buClr>
                        <a:buFont typeface="Wingdings" pitchFamily="2" charset="2"/>
                        <a:buNone/>
                      </a:pPr>
                      <a:endParaRPr lang="en-IN" sz="1300" dirty="0" smtClean="0">
                        <a:latin typeface="Calibri" pitchFamily="34" charset="0"/>
                      </a:endParaRPr>
                    </a:p>
                    <a:p>
                      <a:pPr>
                        <a:buClr>
                          <a:schemeClr val="tx2">
                            <a:lumMod val="60000"/>
                            <a:lumOff val="40000"/>
                          </a:schemeClr>
                        </a:buClr>
                        <a:buFont typeface="Wingdings" pitchFamily="2" charset="2"/>
                        <a:buNone/>
                      </a:pPr>
                      <a:endParaRPr lang="en-IN" sz="1300" b="1" dirty="0" smtClean="0">
                        <a:latin typeface="Calibri" pitchFamily="34" charset="0"/>
                      </a:endParaRPr>
                    </a:p>
                  </a:txBody>
                  <a:tcPr>
                    <a:solidFill>
                      <a:schemeClr val="accent1">
                        <a:lumMod val="20000"/>
                        <a:lumOff val="80000"/>
                      </a:schemeClr>
                    </a:solidFill>
                  </a:tcPr>
                </a:tc>
              </a:tr>
            </a:tbl>
          </a:graphicData>
        </a:graphic>
      </p:graphicFrame>
      <p:sp>
        <p:nvSpPr>
          <p:cNvPr id="16" name="TextBox 15">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8"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4"/>
          <p:cNvSpPr/>
          <p:nvPr/>
        </p:nvSpPr>
        <p:spPr>
          <a:xfrm>
            <a:off x="236701" y="483152"/>
            <a:ext cx="8424147" cy="96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09651" numCol="1" spcCol="1270" anchor="ctr" anchorCtr="0">
            <a:noAutofit/>
          </a:bodyPr>
          <a:lstStyle/>
          <a:p>
            <a:pPr lvl="0" algn="l" defTabSz="1066800">
              <a:lnSpc>
                <a:spcPct val="90000"/>
              </a:lnSpc>
              <a:spcBef>
                <a:spcPct val="0"/>
              </a:spcBef>
              <a:spcAft>
                <a:spcPct val="35000"/>
              </a:spcAft>
            </a:pPr>
            <a:r>
              <a:rPr lang="en-IN" sz="2000" b="1" kern="1200" dirty="0" smtClean="0"/>
              <a:t>names</a:t>
            </a:r>
            <a:r>
              <a:rPr lang="en-IN" sz="2000" b="1" kern="1200" baseline="0" dirty="0" smtClean="0"/>
              <a:t> of Bogus Voters from the Voter List</a:t>
            </a:r>
            <a:endParaRPr lang="en-US" sz="2000" kern="1200" dirty="0">
              <a:solidFill>
                <a:schemeClr val="bg1"/>
              </a:solidFill>
            </a:endParaRPr>
          </a:p>
        </p:txBody>
      </p:sp>
      <p:sp>
        <p:nvSpPr>
          <p:cNvPr id="5" name="TextBox 4"/>
          <p:cNvSpPr txBox="1"/>
          <p:nvPr/>
        </p:nvSpPr>
        <p:spPr>
          <a:xfrm>
            <a:off x="838200" y="500042"/>
            <a:ext cx="73152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6.  Working</a:t>
            </a:r>
            <a:r>
              <a:rPr lang="en-IN" sz="2000" b="1" dirty="0" smtClean="0">
                <a:latin typeface="Calibri" pitchFamily="34" charset="0"/>
              </a:rPr>
              <a:t> </a:t>
            </a:r>
            <a:r>
              <a:rPr lang="en-IN" sz="2000" b="1" dirty="0" smtClean="0">
                <a:solidFill>
                  <a:schemeClr val="tx2">
                    <a:lumMod val="60000"/>
                    <a:lumOff val="40000"/>
                  </a:schemeClr>
                </a:solidFill>
                <a:latin typeface="Calibri" pitchFamily="34" charset="0"/>
              </a:rPr>
              <a:t>Hours of Election Office</a:t>
            </a:r>
            <a:endParaRPr lang="en-IN" sz="20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914400" y="1219200"/>
          <a:ext cx="7391400" cy="3002280"/>
        </p:xfrm>
        <a:graphic>
          <a:graphicData uri="http://schemas.openxmlformats.org/drawingml/2006/table">
            <a:tbl>
              <a:tblPr firstRow="1" bandRow="1">
                <a:tableStyleId>{21E4AEA4-8DFA-4A89-87EB-49C32662AFE0}</a:tableStyleId>
              </a:tblPr>
              <a:tblGrid>
                <a:gridCol w="3695700"/>
                <a:gridCol w="3695700"/>
              </a:tblGrid>
              <a:tr h="533400">
                <a:tc>
                  <a:txBody>
                    <a:bodyPr/>
                    <a:lstStyle/>
                    <a:p>
                      <a:pPr algn="l"/>
                      <a:r>
                        <a:rPr lang="en-US" sz="1800" dirty="0" smtClean="0">
                          <a:solidFill>
                            <a:schemeClr val="bg1"/>
                          </a:solidFill>
                          <a:latin typeface="Calibri" pitchFamily="34" charset="0"/>
                        </a:rPr>
                        <a:t>                 </a:t>
                      </a:r>
                      <a:endParaRPr lang="en-IN" sz="1800" dirty="0">
                        <a:solidFill>
                          <a:schemeClr val="bg1"/>
                        </a:solidFill>
                        <a:latin typeface="Calibri" pitchFamily="34" charset="0"/>
                      </a:endParaRPr>
                    </a:p>
                  </a:txBody>
                  <a:tcPr>
                    <a:solidFill>
                      <a:schemeClr val="tx2">
                        <a:lumMod val="60000"/>
                        <a:lumOff val="40000"/>
                      </a:schemeClr>
                    </a:solidFill>
                  </a:tcPr>
                </a:tc>
                <a:tc>
                  <a:txBody>
                    <a:bodyPr/>
                    <a:lstStyle/>
                    <a:p>
                      <a:r>
                        <a:rPr lang="en-US" dirty="0" smtClean="0">
                          <a:solidFill>
                            <a:schemeClr val="bg1"/>
                          </a:solidFill>
                          <a:latin typeface="Calibri" pitchFamily="34" charset="0"/>
                        </a:rPr>
                        <a:t>             </a:t>
                      </a:r>
                      <a:endParaRPr lang="en-IN" dirty="0">
                        <a:solidFill>
                          <a:schemeClr val="bg1"/>
                        </a:solidFill>
                        <a:latin typeface="Calibri" pitchFamily="34" charset="0"/>
                      </a:endParaRPr>
                    </a:p>
                  </a:txBody>
                  <a:tcPr>
                    <a:solidFill>
                      <a:schemeClr val="tx2">
                        <a:lumMod val="60000"/>
                        <a:lumOff val="40000"/>
                      </a:schemeClr>
                    </a:solidFill>
                  </a:tcPr>
                </a:tc>
              </a:tr>
              <a:tr h="370840">
                <a:tc>
                  <a:txBody>
                    <a:bodyPr/>
                    <a:lstStyle/>
                    <a:p>
                      <a:endParaRPr lang="en-IN" sz="1300" b="0" i="0" dirty="0" smtClean="0">
                        <a:solidFill>
                          <a:schemeClr val="tx1"/>
                        </a:solidFill>
                        <a:latin typeface="+mn-lt"/>
                      </a:endParaRPr>
                    </a:p>
                    <a:p>
                      <a:endParaRPr lang="en-IN" sz="1300" b="0" i="0" dirty="0" smtClean="0">
                        <a:solidFill>
                          <a:schemeClr val="tx1"/>
                        </a:solidFill>
                        <a:latin typeface="+mn-lt"/>
                      </a:endParaRPr>
                    </a:p>
                    <a:p>
                      <a:endParaRPr lang="en-IN" sz="1300" b="0" i="0" dirty="0" smtClean="0">
                        <a:solidFill>
                          <a:schemeClr val="tx1"/>
                        </a:solidFill>
                        <a:latin typeface="+mn-lt"/>
                      </a:endParaRPr>
                    </a:p>
                    <a:p>
                      <a:endParaRPr lang="en-IN" sz="1300" b="0" i="0" dirty="0" smtClean="0">
                        <a:solidFill>
                          <a:schemeClr val="tx1"/>
                        </a:solidFill>
                        <a:latin typeface="+mn-lt"/>
                      </a:endParaRPr>
                    </a:p>
                    <a:p>
                      <a:endParaRPr lang="en-IN" sz="1300" b="0" i="0" dirty="0" smtClean="0">
                        <a:solidFill>
                          <a:schemeClr val="tx1"/>
                        </a:solidFill>
                        <a:latin typeface="+mn-lt"/>
                      </a:endParaRPr>
                    </a:p>
                    <a:p>
                      <a:endParaRPr lang="en-IN" sz="1300" b="0" i="0" dirty="0" smtClean="0">
                        <a:solidFill>
                          <a:schemeClr val="tx1"/>
                        </a:solidFill>
                        <a:latin typeface="+mn-lt"/>
                      </a:endParaRPr>
                    </a:p>
                    <a:p>
                      <a:endParaRPr lang="en-IN" sz="1300" b="0" i="0" dirty="0" smtClean="0">
                        <a:solidFill>
                          <a:schemeClr val="tx1"/>
                        </a:solidFill>
                        <a:latin typeface="+mn-lt"/>
                      </a:endParaRPr>
                    </a:p>
                    <a:p>
                      <a:pPr>
                        <a:buClr>
                          <a:schemeClr val="tx2">
                            <a:lumMod val="60000"/>
                            <a:lumOff val="40000"/>
                          </a:schemeClr>
                        </a:buClr>
                        <a:buFont typeface="Wingdings" pitchFamily="2" charset="2"/>
                        <a:buChar char="§"/>
                      </a:pPr>
                      <a:r>
                        <a:rPr lang="en-IN" sz="1300" b="0" i="0" dirty="0" smtClean="0">
                          <a:solidFill>
                            <a:schemeClr val="tx1"/>
                          </a:solidFill>
                          <a:latin typeface="+mn-lt"/>
                        </a:rPr>
                        <a:t>   Election Offices are usually open only from </a:t>
                      </a:r>
                    </a:p>
                    <a:p>
                      <a:pPr>
                        <a:buClr>
                          <a:schemeClr val="tx2">
                            <a:lumMod val="60000"/>
                            <a:lumOff val="40000"/>
                          </a:schemeClr>
                        </a:buClr>
                        <a:buFont typeface="Wingdings" pitchFamily="2" charset="2"/>
                        <a:buNone/>
                      </a:pPr>
                      <a:r>
                        <a:rPr lang="en-IN" sz="1300" b="0" i="0" baseline="0" dirty="0" smtClean="0">
                          <a:solidFill>
                            <a:schemeClr val="tx1"/>
                          </a:solidFill>
                          <a:latin typeface="+mn-lt"/>
                        </a:rPr>
                        <a:t>     </a:t>
                      </a:r>
                      <a:r>
                        <a:rPr lang="en-IN" sz="1300" b="1" i="0" dirty="0" smtClean="0">
                          <a:solidFill>
                            <a:schemeClr val="accent1">
                              <a:lumMod val="75000"/>
                            </a:schemeClr>
                          </a:solidFill>
                          <a:latin typeface="+mn-lt"/>
                        </a:rPr>
                        <a:t>Monday to Friday - 10.30 am to 6 pm</a:t>
                      </a:r>
                      <a:r>
                        <a:rPr lang="en-IN" sz="1300" b="0" i="0" dirty="0" smtClean="0">
                          <a:solidFill>
                            <a:schemeClr val="tx1"/>
                          </a:solidFill>
                          <a:latin typeface="+mn-lt"/>
                        </a:rPr>
                        <a:t>. It is very </a:t>
                      </a:r>
                      <a:r>
                        <a:rPr lang="en-IN" sz="1300" b="0" i="0" baseline="0" dirty="0" smtClean="0">
                          <a:solidFill>
                            <a:schemeClr val="tx1"/>
                          </a:solidFill>
                          <a:latin typeface="+mn-lt"/>
                        </a:rPr>
                        <a:t>   </a:t>
                      </a:r>
                    </a:p>
                    <a:p>
                      <a:pPr>
                        <a:buClr>
                          <a:schemeClr val="tx2">
                            <a:lumMod val="60000"/>
                            <a:lumOff val="40000"/>
                          </a:schemeClr>
                        </a:buClr>
                        <a:buFont typeface="Wingdings" pitchFamily="2" charset="2"/>
                        <a:buNone/>
                      </a:pPr>
                      <a:r>
                        <a:rPr lang="en-IN" sz="1300" b="0" i="0" baseline="0" dirty="0" smtClean="0">
                          <a:solidFill>
                            <a:schemeClr val="tx1"/>
                          </a:solidFill>
                          <a:latin typeface="+mn-lt"/>
                        </a:rPr>
                        <a:t>     </a:t>
                      </a:r>
                      <a:r>
                        <a:rPr lang="en-IN" sz="1300" b="0" i="0" dirty="0" smtClean="0">
                          <a:solidFill>
                            <a:schemeClr val="tx1"/>
                          </a:solidFill>
                          <a:latin typeface="+mn-lt"/>
                        </a:rPr>
                        <a:t>difficult for office goers to come during this time. </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dirty="0" smtClean="0">
                          <a:latin typeface="+mn-lt"/>
                        </a:rPr>
                        <a:t>   Each VHC will be a one room office and will have </a:t>
                      </a:r>
                    </a:p>
                    <a:p>
                      <a:pPr>
                        <a:buClr>
                          <a:schemeClr val="tx2">
                            <a:lumMod val="60000"/>
                            <a:lumOff val="40000"/>
                          </a:schemeClr>
                        </a:buClr>
                        <a:buFont typeface="Wingdings" pitchFamily="2" charset="2"/>
                        <a:buNone/>
                      </a:pPr>
                      <a:r>
                        <a:rPr lang="en-IN" sz="1300" b="1" i="0" kern="1200" dirty="0" smtClean="0">
                          <a:solidFill>
                            <a:schemeClr val="accent1">
                              <a:lumMod val="75000"/>
                            </a:schemeClr>
                          </a:solidFill>
                          <a:latin typeface="+mn-lt"/>
                          <a:ea typeface="+mn-ea"/>
                          <a:cs typeface="+mn-cs"/>
                        </a:rPr>
                        <a:t>     4 employees</a:t>
                      </a:r>
                      <a:r>
                        <a:rPr lang="en-IN" sz="1300" dirty="0" smtClean="0">
                          <a:latin typeface="+mn-lt"/>
                        </a:rPr>
                        <a:t>. It</a:t>
                      </a:r>
                      <a:r>
                        <a:rPr lang="en-IN" sz="1300" baseline="0" dirty="0" smtClean="0">
                          <a:latin typeface="+mn-lt"/>
                        </a:rPr>
                        <a:t> could be set up as an additional </a:t>
                      </a:r>
                    </a:p>
                    <a:p>
                      <a:pPr>
                        <a:buClr>
                          <a:schemeClr val="tx2">
                            <a:lumMod val="60000"/>
                            <a:lumOff val="40000"/>
                          </a:schemeClr>
                        </a:buClr>
                        <a:buFont typeface="Wingdings" pitchFamily="2" charset="2"/>
                        <a:buNone/>
                      </a:pPr>
                      <a:r>
                        <a:rPr lang="en-IN" sz="1300" baseline="0" dirty="0" smtClean="0">
                          <a:latin typeface="+mn-lt"/>
                        </a:rPr>
                        <a:t>     room in Post Offices. I</a:t>
                      </a:r>
                      <a:r>
                        <a:rPr lang="en-IN" sz="1300" dirty="0" smtClean="0">
                          <a:latin typeface="+mn-lt"/>
                        </a:rPr>
                        <a:t>t will be open </a:t>
                      </a:r>
                      <a:r>
                        <a:rPr lang="en-IN" sz="1300" b="1" i="0" kern="1200" dirty="0" smtClean="0">
                          <a:solidFill>
                            <a:schemeClr val="accent1">
                              <a:lumMod val="75000"/>
                            </a:schemeClr>
                          </a:solidFill>
                          <a:latin typeface="+mn-lt"/>
                          <a:ea typeface="+mn-ea"/>
                          <a:cs typeface="+mn-cs"/>
                        </a:rPr>
                        <a:t>7 days a </a:t>
                      </a:r>
                    </a:p>
                    <a:p>
                      <a:pPr>
                        <a:buClr>
                          <a:schemeClr val="tx2">
                            <a:lumMod val="60000"/>
                            <a:lumOff val="40000"/>
                          </a:schemeClr>
                        </a:buClr>
                        <a:buFont typeface="Wingdings" pitchFamily="2" charset="2"/>
                        <a:buNone/>
                      </a:pPr>
                      <a:r>
                        <a:rPr lang="en-IN" sz="1300" b="1" i="0" kern="1200" dirty="0" smtClean="0">
                          <a:solidFill>
                            <a:schemeClr val="accent1">
                              <a:lumMod val="75000"/>
                            </a:schemeClr>
                          </a:solidFill>
                          <a:latin typeface="+mn-lt"/>
                          <a:ea typeface="+mn-ea"/>
                          <a:cs typeface="+mn-cs"/>
                        </a:rPr>
                        <a:t>     week and 365 days a year. </a:t>
                      </a:r>
                      <a:r>
                        <a:rPr lang="en-IN" sz="1300" dirty="0" smtClean="0">
                          <a:latin typeface="+mn-lt"/>
                        </a:rPr>
                        <a:t>The 3 employees in a </a:t>
                      </a:r>
                    </a:p>
                    <a:p>
                      <a:pPr>
                        <a:buClr>
                          <a:schemeClr val="tx2">
                            <a:lumMod val="60000"/>
                            <a:lumOff val="40000"/>
                          </a:schemeClr>
                        </a:buClr>
                        <a:buFont typeface="Wingdings" pitchFamily="2" charset="2"/>
                        <a:buNone/>
                      </a:pPr>
                      <a:r>
                        <a:rPr lang="en-IN" sz="1300" dirty="0" smtClean="0">
                          <a:latin typeface="+mn-lt"/>
                        </a:rPr>
                        <a:t>     VHC will get their weekly off on different days. </a:t>
                      </a:r>
                    </a:p>
                    <a:p>
                      <a:pPr>
                        <a:buClr>
                          <a:schemeClr val="tx2">
                            <a:lumMod val="60000"/>
                            <a:lumOff val="40000"/>
                          </a:schemeClr>
                        </a:buClr>
                        <a:buFont typeface="Wingdings" pitchFamily="2" charset="2"/>
                        <a:buNone/>
                      </a:pPr>
                      <a:r>
                        <a:rPr lang="en-IN" sz="1300" dirty="0" smtClean="0">
                          <a:latin typeface="+mn-lt"/>
                        </a:rPr>
                        <a:t>     Thus the office will stay open throughout the</a:t>
                      </a:r>
                      <a:r>
                        <a:rPr lang="en-IN" sz="1300" baseline="0" dirty="0" smtClean="0">
                          <a:latin typeface="+mn-lt"/>
                        </a:rPr>
                        <a:t>  </a:t>
                      </a:r>
                    </a:p>
                    <a:p>
                      <a:pPr>
                        <a:buClr>
                          <a:schemeClr val="tx2">
                            <a:lumMod val="60000"/>
                            <a:lumOff val="40000"/>
                          </a:schemeClr>
                        </a:buClr>
                        <a:buFont typeface="Wingdings" pitchFamily="2" charset="2"/>
                        <a:buNone/>
                      </a:pPr>
                      <a:r>
                        <a:rPr lang="en-IN" sz="1300" baseline="0" dirty="0" smtClean="0">
                          <a:latin typeface="+mn-lt"/>
                        </a:rPr>
                        <a:t>     </a:t>
                      </a:r>
                      <a:r>
                        <a:rPr lang="en-IN" sz="1300" dirty="0" smtClean="0">
                          <a:latin typeface="+mn-lt"/>
                        </a:rPr>
                        <a:t>whole week.</a:t>
                      </a:r>
                    </a:p>
                    <a:p>
                      <a:endParaRPr lang="en-IN" sz="1300" dirty="0" smtClean="0">
                        <a:latin typeface="+mn-lt"/>
                      </a:endParaRPr>
                    </a:p>
                    <a:p>
                      <a:pPr>
                        <a:buClr>
                          <a:schemeClr val="tx2">
                            <a:lumMod val="60000"/>
                            <a:lumOff val="40000"/>
                          </a:schemeClr>
                        </a:buClr>
                        <a:buFont typeface="Wingdings" pitchFamily="2" charset="2"/>
                        <a:buChar char="§"/>
                      </a:pPr>
                      <a:r>
                        <a:rPr lang="en-IN" sz="1300" dirty="0" smtClean="0">
                          <a:latin typeface="+mn-lt"/>
                        </a:rPr>
                        <a:t>   The </a:t>
                      </a:r>
                      <a:r>
                        <a:rPr lang="en-IN" sz="1300" b="1" i="0" kern="1200" dirty="0" smtClean="0">
                          <a:solidFill>
                            <a:schemeClr val="accent1">
                              <a:lumMod val="75000"/>
                            </a:schemeClr>
                          </a:solidFill>
                          <a:latin typeface="+mn-lt"/>
                          <a:ea typeface="+mn-ea"/>
                          <a:cs typeface="+mn-cs"/>
                        </a:rPr>
                        <a:t>working hours </a:t>
                      </a:r>
                      <a:r>
                        <a:rPr lang="en-IN" sz="1300" dirty="0" smtClean="0">
                          <a:latin typeface="+mn-lt"/>
                        </a:rPr>
                        <a:t>of VHC will be </a:t>
                      </a:r>
                      <a:r>
                        <a:rPr lang="en-IN" sz="1300" b="1" i="0" kern="1200" dirty="0" smtClean="0">
                          <a:solidFill>
                            <a:schemeClr val="accent1">
                              <a:lumMod val="75000"/>
                            </a:schemeClr>
                          </a:solidFill>
                          <a:latin typeface="+mn-lt"/>
                          <a:ea typeface="+mn-ea"/>
                          <a:cs typeface="+mn-cs"/>
                        </a:rPr>
                        <a:t>2pm to 11pm</a:t>
                      </a:r>
                      <a:r>
                        <a:rPr lang="en-IN" sz="1300" dirty="0" smtClean="0">
                          <a:latin typeface="+mn-lt"/>
                        </a:rPr>
                        <a:t>. </a:t>
                      </a:r>
                    </a:p>
                    <a:p>
                      <a:pPr>
                        <a:buClr>
                          <a:schemeClr val="tx2">
                            <a:lumMod val="60000"/>
                            <a:lumOff val="40000"/>
                          </a:schemeClr>
                        </a:buClr>
                        <a:buFont typeface="Wingdings" pitchFamily="2" charset="2"/>
                        <a:buNone/>
                      </a:pPr>
                      <a:r>
                        <a:rPr lang="en-IN" sz="1300" baseline="0" dirty="0" smtClean="0">
                          <a:latin typeface="+mn-lt"/>
                        </a:rPr>
                        <a:t>      </a:t>
                      </a:r>
                      <a:r>
                        <a:rPr lang="en-IN" sz="1300" dirty="0" smtClean="0">
                          <a:latin typeface="+mn-lt"/>
                        </a:rPr>
                        <a:t>Housewives/ Women will find the 2pm to 6 pm  </a:t>
                      </a:r>
                    </a:p>
                    <a:p>
                      <a:pPr>
                        <a:buClr>
                          <a:schemeClr val="tx2">
                            <a:lumMod val="60000"/>
                            <a:lumOff val="40000"/>
                          </a:schemeClr>
                        </a:buClr>
                        <a:buFont typeface="Wingdings" pitchFamily="2" charset="2"/>
                        <a:buNone/>
                      </a:pPr>
                      <a:r>
                        <a:rPr lang="en-IN" sz="1300" dirty="0" smtClean="0">
                          <a:latin typeface="+mn-lt"/>
                        </a:rPr>
                        <a:t>      time period convenient. Office goers will prefer  </a:t>
                      </a:r>
                    </a:p>
                    <a:p>
                      <a:pPr>
                        <a:buClr>
                          <a:schemeClr val="tx2">
                            <a:lumMod val="60000"/>
                            <a:lumOff val="40000"/>
                          </a:schemeClr>
                        </a:buClr>
                        <a:buFont typeface="Wingdings" pitchFamily="2" charset="2"/>
                        <a:buNone/>
                      </a:pPr>
                      <a:r>
                        <a:rPr lang="en-IN" sz="1300" dirty="0" smtClean="0">
                          <a:latin typeface="+mn-lt"/>
                        </a:rPr>
                        <a:t>      to come in the 6 pm to 11 pm time period.</a:t>
                      </a:r>
                    </a:p>
                  </a:txBody>
                  <a:tcPr>
                    <a:solidFill>
                      <a:schemeClr val="accent1">
                        <a:lumMod val="20000"/>
                        <a:lumOff val="80000"/>
                      </a:schemeClr>
                    </a:solidFill>
                  </a:tcPr>
                </a:tc>
              </a:tr>
            </a:tbl>
          </a:graphicData>
        </a:graphic>
      </p:graphicFrame>
      <p:sp>
        <p:nvSpPr>
          <p:cNvPr id="7" name="TextBox 6"/>
          <p:cNvSpPr txBox="1"/>
          <p:nvPr/>
        </p:nvSpPr>
        <p:spPr>
          <a:xfrm>
            <a:off x="5572132" y="1335273"/>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10" name="TextBox 9"/>
          <p:cNvSpPr txBox="1"/>
          <p:nvPr/>
        </p:nvSpPr>
        <p:spPr>
          <a:xfrm>
            <a:off x="2071670" y="1357298"/>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9" name="TextBox 8">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1"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5135"/>
            <a:ext cx="8305800" cy="461665"/>
          </a:xfrm>
          <a:prstGeom prst="rect">
            <a:avLst/>
          </a:prstGeom>
          <a:solidFill>
            <a:schemeClr val="tx2">
              <a:lumMod val="60000"/>
              <a:lumOff val="40000"/>
            </a:schemeClr>
          </a:solidFill>
        </p:spPr>
        <p:txBody>
          <a:bodyPr wrap="square" rtlCol="0">
            <a:spAutoFit/>
          </a:bodyPr>
          <a:lstStyle/>
          <a:p>
            <a:r>
              <a:rPr lang="en-IN" sz="2400" b="1" dirty="0" smtClean="0">
                <a:solidFill>
                  <a:prstClr val="white"/>
                </a:solidFill>
              </a:rPr>
              <a:t>Building Blocks of Proposed IT Based Voter Registration System</a:t>
            </a:r>
            <a:endParaRPr lang="en-IN" sz="2400" b="1" dirty="0">
              <a:solidFill>
                <a:prstClr val="white"/>
              </a:solidFill>
            </a:endParaRPr>
          </a:p>
        </p:txBody>
      </p:sp>
      <p:sp>
        <p:nvSpPr>
          <p:cNvPr id="5" name="TextBox 4">
            <a:hlinkClick r:id="rId3" action="ppaction://hlinksldjump"/>
          </p:cNvPr>
          <p:cNvSpPr txBox="1"/>
          <p:nvPr/>
        </p:nvSpPr>
        <p:spPr>
          <a:xfrm>
            <a:off x="381000" y="1295400"/>
            <a:ext cx="4038600" cy="1384995"/>
          </a:xfrm>
          <a:prstGeom prst="rect">
            <a:avLst/>
          </a:prstGeom>
          <a:solidFill>
            <a:schemeClr val="accent1">
              <a:lumMod val="20000"/>
              <a:lumOff val="80000"/>
            </a:schemeClr>
          </a:solidFill>
          <a:ln w="9525">
            <a:noFill/>
          </a:ln>
        </p:spPr>
        <p:txBody>
          <a:bodyPr wrap="square" rtlCol="0">
            <a:spAutoFit/>
          </a:bodyPr>
          <a:lstStyle/>
          <a:p>
            <a:pPr indent="-182880">
              <a:buSzPct val="120000"/>
              <a:buFontTx/>
              <a:buAutoNum type="arabicPeriod"/>
            </a:pPr>
            <a:r>
              <a:rPr lang="en-IN" sz="1400" b="1" dirty="0" smtClean="0">
                <a:solidFill>
                  <a:srgbClr val="4F81BD">
                    <a:lumMod val="75000"/>
                  </a:srgbClr>
                </a:solidFill>
              </a:rPr>
              <a:t>  Changes Required in Election Department Team Structure Slide </a:t>
            </a:r>
          </a:p>
          <a:p>
            <a:pPr indent="-182880">
              <a:buSzPct val="120000"/>
              <a:buFontTx/>
              <a:buAutoNum type="arabicPeriod"/>
            </a:pPr>
            <a:endParaRPr lang="en-IN" sz="1400" b="1" dirty="0" smtClean="0">
              <a:solidFill>
                <a:srgbClr val="4F81BD">
                  <a:lumMod val="75000"/>
                </a:srgbClr>
              </a:solidFill>
            </a:endParaRPr>
          </a:p>
          <a:p>
            <a:pPr marL="342900" indent="-342900">
              <a:buSzPct val="120000"/>
              <a:buFontTx/>
              <a:buAutoNum type="alphaLcParenR"/>
            </a:pPr>
            <a:r>
              <a:rPr lang="en-IN" sz="1400" b="1" dirty="0" smtClean="0">
                <a:solidFill>
                  <a:srgbClr val="4F81BD">
                    <a:lumMod val="75000"/>
                  </a:srgbClr>
                </a:solidFill>
              </a:rPr>
              <a:t>Current Team Structure</a:t>
            </a:r>
          </a:p>
          <a:p>
            <a:pPr marL="342900" indent="-342900">
              <a:buSzPct val="120000"/>
              <a:buFontTx/>
              <a:buAutoNum type="alphaLcParenR"/>
            </a:pPr>
            <a:r>
              <a:rPr lang="en-IN" sz="1400" b="1" dirty="0" smtClean="0">
                <a:solidFill>
                  <a:srgbClr val="4F81BD">
                    <a:lumMod val="75000"/>
                  </a:srgbClr>
                </a:solidFill>
              </a:rPr>
              <a:t>Team Structure required for Proposed IT based System</a:t>
            </a:r>
          </a:p>
        </p:txBody>
      </p:sp>
      <p:sp>
        <p:nvSpPr>
          <p:cNvPr id="6" name="TextBox 5">
            <a:hlinkClick r:id="rId4" action="ppaction://hlinksldjump"/>
          </p:cNvPr>
          <p:cNvSpPr txBox="1"/>
          <p:nvPr/>
        </p:nvSpPr>
        <p:spPr>
          <a:xfrm>
            <a:off x="4800600" y="1295400"/>
            <a:ext cx="3962400" cy="1815882"/>
          </a:xfrm>
          <a:prstGeom prst="rect">
            <a:avLst/>
          </a:prstGeom>
          <a:solidFill>
            <a:schemeClr val="accent1">
              <a:lumMod val="20000"/>
              <a:lumOff val="80000"/>
            </a:schemeClr>
          </a:solidFill>
          <a:ln w="9525">
            <a:noFill/>
          </a:ln>
        </p:spPr>
        <p:txBody>
          <a:bodyPr wrap="square" rtlCol="0">
            <a:spAutoFit/>
          </a:bodyPr>
          <a:lstStyle/>
          <a:p>
            <a:pPr marL="342900" indent="-342900">
              <a:buSzPct val="120000"/>
              <a:buFontTx/>
              <a:buAutoNum type="arabicPeriod" startAt="2"/>
            </a:pPr>
            <a:endParaRPr lang="en-IN" sz="1400" b="1" dirty="0" smtClean="0">
              <a:solidFill>
                <a:srgbClr val="4F81BD">
                  <a:lumMod val="75000"/>
                </a:srgbClr>
              </a:solidFill>
            </a:endParaRPr>
          </a:p>
          <a:p>
            <a:pPr indent="-182880">
              <a:buSzPct val="120000"/>
              <a:buFontTx/>
              <a:buAutoNum type="arabicPeriod" startAt="2"/>
            </a:pPr>
            <a:r>
              <a:rPr lang="en-IN" sz="1400" b="1" dirty="0" smtClean="0">
                <a:solidFill>
                  <a:srgbClr val="4F81BD">
                    <a:lumMod val="75000"/>
                  </a:srgbClr>
                </a:solidFill>
              </a:rPr>
              <a:t>  Accurate &amp; Detailed Maps of each Constituency should be available in Government Website</a:t>
            </a:r>
          </a:p>
          <a:p>
            <a:pPr marL="342900" indent="-342900">
              <a:buSzPct val="120000"/>
              <a:buFontTx/>
              <a:buAutoNum type="arabicPeriod" startAt="2"/>
            </a:pPr>
            <a:endParaRPr lang="en-IN" sz="1400" b="1" dirty="0" smtClean="0">
              <a:solidFill>
                <a:srgbClr val="4F81BD">
                  <a:lumMod val="75000"/>
                </a:srgbClr>
              </a:solidFill>
            </a:endParaRPr>
          </a:p>
          <a:p>
            <a:pPr marL="342900" indent="-342900">
              <a:buSzPct val="120000"/>
              <a:buFontTx/>
              <a:buAutoNum type="arabicPeriod" startAt="2"/>
            </a:pPr>
            <a:endParaRPr lang="en-IN" sz="1400" b="1" dirty="0" smtClean="0">
              <a:solidFill>
                <a:srgbClr val="4F81BD">
                  <a:lumMod val="75000"/>
                </a:srgbClr>
              </a:solidFill>
            </a:endParaRPr>
          </a:p>
          <a:p>
            <a:pPr>
              <a:buSzPct val="120000"/>
            </a:pPr>
            <a:endParaRPr lang="en-IN" sz="1400" b="1" dirty="0" smtClean="0">
              <a:solidFill>
                <a:srgbClr val="4F81BD">
                  <a:lumMod val="75000"/>
                </a:srgbClr>
              </a:solidFill>
            </a:endParaRPr>
          </a:p>
          <a:p>
            <a:pPr>
              <a:buSzPct val="120000"/>
            </a:pPr>
            <a:endParaRPr lang="en-IN" sz="1400" b="1" dirty="0" smtClean="0">
              <a:solidFill>
                <a:srgbClr val="4F81BD">
                  <a:lumMod val="75000"/>
                </a:srgbClr>
              </a:solidFill>
            </a:endParaRPr>
          </a:p>
          <a:p>
            <a:pPr>
              <a:buSzPct val="120000"/>
            </a:pPr>
            <a:endParaRPr lang="en-IN" sz="1400" b="1" dirty="0" smtClean="0">
              <a:solidFill>
                <a:srgbClr val="4F81BD">
                  <a:lumMod val="75000"/>
                </a:srgbClr>
              </a:solidFill>
            </a:endParaRPr>
          </a:p>
        </p:txBody>
      </p:sp>
      <p:sp>
        <p:nvSpPr>
          <p:cNvPr id="18" name="TextBox 17">
            <a:hlinkClick r:id="rId5" action="ppaction://hlinksldjump"/>
          </p:cNvPr>
          <p:cNvSpPr txBox="1"/>
          <p:nvPr/>
        </p:nvSpPr>
        <p:spPr>
          <a:xfrm>
            <a:off x="4800600" y="3352800"/>
            <a:ext cx="3962400" cy="1169551"/>
          </a:xfrm>
          <a:prstGeom prst="rect">
            <a:avLst/>
          </a:prstGeom>
          <a:solidFill>
            <a:schemeClr val="accent1">
              <a:lumMod val="20000"/>
              <a:lumOff val="80000"/>
            </a:schemeClr>
          </a:solidFill>
          <a:ln w="9525">
            <a:noFill/>
          </a:ln>
        </p:spPr>
        <p:txBody>
          <a:bodyPr wrap="square" rtlCol="0">
            <a:spAutoFit/>
          </a:bodyPr>
          <a:lstStyle/>
          <a:p>
            <a:pPr marL="342900" indent="-342900">
              <a:buSzPct val="120000"/>
              <a:buFontTx/>
              <a:buAutoNum type="arabicPeriod" startAt="4"/>
            </a:pPr>
            <a:r>
              <a:rPr lang="en-IN" sz="1400" b="1" dirty="0" smtClean="0">
                <a:solidFill>
                  <a:srgbClr val="4F81BD">
                    <a:lumMod val="75000"/>
                  </a:srgbClr>
                </a:solidFill>
              </a:rPr>
              <a:t>Issue – Very Difficult to identify One’s Polling booth and Constituency.</a:t>
            </a:r>
          </a:p>
          <a:p>
            <a:pPr marL="342900" indent="-342900">
              <a:buSzPct val="120000"/>
              <a:buFontTx/>
              <a:buAutoNum type="arabicPeriod" startAt="4"/>
            </a:pPr>
            <a:endParaRPr lang="en-IN" sz="1400" b="1" dirty="0" smtClean="0">
              <a:solidFill>
                <a:srgbClr val="4F81BD">
                  <a:lumMod val="75000"/>
                </a:srgbClr>
              </a:solidFill>
            </a:endParaRPr>
          </a:p>
          <a:p>
            <a:pPr marL="342900" indent="-342900">
              <a:buSzPct val="120000"/>
              <a:buFontTx/>
              <a:buAutoNum type="alphaLcParenR"/>
            </a:pPr>
            <a:r>
              <a:rPr lang="en-IN" sz="1400" b="1" dirty="0" smtClean="0">
                <a:solidFill>
                  <a:srgbClr val="4F81BD">
                    <a:lumMod val="75000"/>
                  </a:srgbClr>
                </a:solidFill>
              </a:rPr>
              <a:t>Current Situation</a:t>
            </a:r>
          </a:p>
          <a:p>
            <a:pPr marL="342900" indent="-342900">
              <a:buSzPct val="120000"/>
              <a:buFontTx/>
              <a:buAutoNum type="alphaLcParenR"/>
            </a:pPr>
            <a:r>
              <a:rPr lang="en-IN" sz="1400" b="1" dirty="0" smtClean="0">
                <a:solidFill>
                  <a:srgbClr val="4F81BD">
                    <a:lumMod val="75000"/>
                  </a:srgbClr>
                </a:solidFill>
              </a:rPr>
              <a:t>How the New System will solve this issue</a:t>
            </a:r>
          </a:p>
        </p:txBody>
      </p:sp>
      <p:sp>
        <p:nvSpPr>
          <p:cNvPr id="22" name="TextBox 21">
            <a:hlinkClick r:id="rId6" action="ppaction://hlinksldjump"/>
          </p:cNvPr>
          <p:cNvSpPr txBox="1"/>
          <p:nvPr/>
        </p:nvSpPr>
        <p:spPr>
          <a:xfrm>
            <a:off x="381000" y="4800600"/>
            <a:ext cx="4191000" cy="1215717"/>
          </a:xfrm>
          <a:prstGeom prst="rect">
            <a:avLst/>
          </a:prstGeom>
          <a:solidFill>
            <a:schemeClr val="accent1">
              <a:lumMod val="20000"/>
              <a:lumOff val="80000"/>
            </a:schemeClr>
          </a:solidFill>
          <a:ln w="9525">
            <a:noFill/>
          </a:ln>
        </p:spPr>
        <p:txBody>
          <a:bodyPr wrap="square" rtlCol="0">
            <a:spAutoFit/>
          </a:bodyPr>
          <a:lstStyle/>
          <a:p>
            <a:pPr indent="-182880">
              <a:buSzPct val="120000"/>
            </a:pPr>
            <a:r>
              <a:rPr lang="en-IN" sz="1700" b="1" dirty="0" smtClean="0">
                <a:solidFill>
                  <a:srgbClr val="4F81BD">
                    <a:lumMod val="75000"/>
                  </a:srgbClr>
                </a:solidFill>
              </a:rPr>
              <a:t>5.</a:t>
            </a:r>
            <a:r>
              <a:rPr lang="en-IN" sz="1400" b="1" dirty="0" smtClean="0">
                <a:solidFill>
                  <a:srgbClr val="4F81BD">
                    <a:lumMod val="75000"/>
                  </a:srgbClr>
                </a:solidFill>
              </a:rPr>
              <a:t>  A Citizen requires to Submit Up To 6 Separate Application Forms to process all his requirement</a:t>
            </a:r>
          </a:p>
          <a:p>
            <a:pPr indent="-182880">
              <a:buSzPct val="120000"/>
            </a:pPr>
            <a:endParaRPr lang="en-IN" sz="1400" b="1" dirty="0" smtClean="0">
              <a:solidFill>
                <a:srgbClr val="4F81BD">
                  <a:lumMod val="75000"/>
                </a:srgbClr>
              </a:solidFill>
            </a:endParaRPr>
          </a:p>
          <a:p>
            <a:pPr marL="342900" indent="-342900">
              <a:buSzPct val="120000"/>
              <a:buFontTx/>
              <a:buAutoNum type="alphaLcParenR"/>
            </a:pPr>
            <a:r>
              <a:rPr lang="en-IN" sz="1400" b="1" dirty="0" smtClean="0">
                <a:solidFill>
                  <a:srgbClr val="4F81BD">
                    <a:lumMod val="75000"/>
                  </a:srgbClr>
                </a:solidFill>
              </a:rPr>
              <a:t>Current Situation</a:t>
            </a:r>
          </a:p>
          <a:p>
            <a:pPr marL="342900" indent="-342900">
              <a:buSzPct val="120000"/>
              <a:buFontTx/>
              <a:buAutoNum type="alphaLcParenR"/>
            </a:pPr>
            <a:r>
              <a:rPr lang="en-IN" sz="1400" b="1" dirty="0" smtClean="0">
                <a:solidFill>
                  <a:srgbClr val="4F81BD">
                    <a:lumMod val="75000"/>
                  </a:srgbClr>
                </a:solidFill>
              </a:rPr>
              <a:t>How the New System will solve this issue</a:t>
            </a:r>
          </a:p>
        </p:txBody>
      </p:sp>
      <p:sp>
        <p:nvSpPr>
          <p:cNvPr id="11" name="TextBox 10">
            <a:hlinkClick r:id="rId7" action="ppaction://hlinksldjump"/>
          </p:cNvPr>
          <p:cNvSpPr txBox="1"/>
          <p:nvPr/>
        </p:nvSpPr>
        <p:spPr>
          <a:xfrm>
            <a:off x="381000" y="3352800"/>
            <a:ext cx="4191000" cy="1215717"/>
          </a:xfrm>
          <a:prstGeom prst="rect">
            <a:avLst/>
          </a:prstGeom>
          <a:solidFill>
            <a:schemeClr val="accent1">
              <a:lumMod val="20000"/>
              <a:lumOff val="80000"/>
            </a:schemeClr>
          </a:solidFill>
          <a:ln w="9525">
            <a:noFill/>
          </a:ln>
        </p:spPr>
        <p:txBody>
          <a:bodyPr wrap="square" rtlCol="0">
            <a:spAutoFit/>
          </a:bodyPr>
          <a:lstStyle/>
          <a:p>
            <a:pPr marL="342900" indent="-342900">
              <a:buSzPct val="120000"/>
            </a:pPr>
            <a:r>
              <a:rPr lang="en-IN" sz="1700" b="1" dirty="0" smtClean="0">
                <a:solidFill>
                  <a:srgbClr val="4F81BD">
                    <a:lumMod val="75000"/>
                  </a:srgbClr>
                </a:solidFill>
              </a:rPr>
              <a:t>3.   </a:t>
            </a:r>
            <a:r>
              <a:rPr lang="en-IN" sz="1400" b="1" dirty="0" smtClean="0">
                <a:solidFill>
                  <a:srgbClr val="4F81BD">
                    <a:lumMod val="75000"/>
                  </a:srgbClr>
                </a:solidFill>
              </a:rPr>
              <a:t>Issue – Large Number of Bogus Voters in Voter List</a:t>
            </a:r>
          </a:p>
          <a:p>
            <a:pPr>
              <a:buSzPct val="120000"/>
            </a:pPr>
            <a:endParaRPr lang="en-IN" sz="1400" b="1" dirty="0" smtClean="0">
              <a:solidFill>
                <a:srgbClr val="4F81BD">
                  <a:lumMod val="75000"/>
                </a:srgbClr>
              </a:solidFill>
            </a:endParaRPr>
          </a:p>
          <a:p>
            <a:pPr marL="342900" indent="-342900">
              <a:buSzPct val="120000"/>
              <a:buFontTx/>
              <a:buAutoNum type="alphaLcParenR"/>
            </a:pPr>
            <a:r>
              <a:rPr lang="en-IN" sz="1400" b="1" dirty="0" smtClean="0">
                <a:solidFill>
                  <a:srgbClr val="4F81BD">
                    <a:lumMod val="75000"/>
                  </a:srgbClr>
                </a:solidFill>
              </a:rPr>
              <a:t>Current Situation</a:t>
            </a:r>
          </a:p>
          <a:p>
            <a:pPr marL="342900" indent="-342900">
              <a:buSzPct val="120000"/>
              <a:buFontTx/>
              <a:buAutoNum type="alphaLcParenR"/>
            </a:pPr>
            <a:r>
              <a:rPr lang="en-IN" sz="1400" b="1" dirty="0" smtClean="0">
                <a:solidFill>
                  <a:srgbClr val="4F81BD">
                    <a:lumMod val="75000"/>
                  </a:srgbClr>
                </a:solidFill>
              </a:rPr>
              <a:t>How the New System will solve this issue</a:t>
            </a:r>
          </a:p>
          <a:p>
            <a:pPr marL="342900" indent="-342900">
              <a:buSzPct val="120000"/>
              <a:buFontTx/>
              <a:buAutoNum type="alphaLcParenR"/>
            </a:pPr>
            <a:endParaRPr lang="en-IN" sz="1400" b="1" dirty="0" smtClean="0">
              <a:solidFill>
                <a:srgbClr val="4F81BD">
                  <a:lumMod val="75000"/>
                </a:srgbClr>
              </a:solidFill>
            </a:endParaRPr>
          </a:p>
        </p:txBody>
      </p:sp>
      <p:sp>
        <p:nvSpPr>
          <p:cNvPr id="12" name="TextBox 11"/>
          <p:cNvSpPr txBox="1"/>
          <p:nvPr/>
        </p:nvSpPr>
        <p:spPr>
          <a:xfrm>
            <a:off x="381000" y="6248400"/>
            <a:ext cx="8382000" cy="338554"/>
          </a:xfrm>
          <a:prstGeom prst="rect">
            <a:avLst/>
          </a:prstGeom>
          <a:noFill/>
        </p:spPr>
        <p:txBody>
          <a:bodyPr wrap="square" rtlCol="0">
            <a:spAutoFit/>
          </a:bodyPr>
          <a:lstStyle/>
          <a:p>
            <a:pPr algn="ctr"/>
            <a:r>
              <a:rPr lang="en-US" sz="1600" b="1" i="1" dirty="0" smtClean="0">
                <a:solidFill>
                  <a:srgbClr val="FF0000"/>
                </a:solidFill>
              </a:rPr>
              <a:t>Click on the Light Blue Boxes to see Full Details about each of these 5 Topics.</a:t>
            </a:r>
            <a:endParaRPr lang="en-GB" sz="1600" b="1" i="1" dirty="0">
              <a:solidFill>
                <a:srgbClr val="FF0000"/>
              </a:solidFill>
            </a:endParaRPr>
          </a:p>
        </p:txBody>
      </p:sp>
      <p:sp>
        <p:nvSpPr>
          <p:cNvPr id="9" name="Slide Number Placeholder 19"/>
          <p:cNvSpPr txBox="1">
            <a:spLocks/>
          </p:cNvSpPr>
          <p:nvPr/>
        </p:nvSpPr>
        <p:spPr>
          <a:xfrm>
            <a:off x="8839200" y="6492875"/>
            <a:ext cx="30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4277103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4"/>
          <p:cNvSpPr/>
          <p:nvPr/>
        </p:nvSpPr>
        <p:spPr>
          <a:xfrm>
            <a:off x="236701" y="483152"/>
            <a:ext cx="8424147" cy="96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09651" numCol="1" spcCol="1270" anchor="ctr" anchorCtr="0">
            <a:noAutofit/>
          </a:bodyPr>
          <a:lstStyle/>
          <a:p>
            <a:pPr lvl="0" algn="l" defTabSz="1066800">
              <a:lnSpc>
                <a:spcPct val="90000"/>
              </a:lnSpc>
              <a:spcBef>
                <a:spcPct val="0"/>
              </a:spcBef>
              <a:spcAft>
                <a:spcPct val="35000"/>
              </a:spcAft>
            </a:pPr>
            <a:r>
              <a:rPr lang="en-IN" sz="2000" b="1" kern="1200" dirty="0" smtClean="0"/>
              <a:t>names</a:t>
            </a:r>
            <a:r>
              <a:rPr lang="en-IN" sz="2000" b="1" kern="1200" baseline="0" dirty="0" smtClean="0"/>
              <a:t> of Bogus Voters from the Voter List</a:t>
            </a:r>
            <a:endParaRPr lang="en-US" sz="2000" kern="1200" dirty="0">
              <a:solidFill>
                <a:schemeClr val="bg1"/>
              </a:solidFill>
            </a:endParaRPr>
          </a:p>
        </p:txBody>
      </p:sp>
      <p:sp>
        <p:nvSpPr>
          <p:cNvPr id="5" name="TextBox 4"/>
          <p:cNvSpPr txBox="1"/>
          <p:nvPr/>
        </p:nvSpPr>
        <p:spPr>
          <a:xfrm>
            <a:off x="762000" y="500042"/>
            <a:ext cx="73152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7.  Election Department Team Structure</a:t>
            </a:r>
            <a:endParaRPr lang="en-IN" sz="20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838200" y="1219200"/>
          <a:ext cx="7391400" cy="2057400"/>
        </p:xfrm>
        <a:graphic>
          <a:graphicData uri="http://schemas.openxmlformats.org/drawingml/2006/table">
            <a:tbl>
              <a:tblPr firstRow="1" bandRow="1">
                <a:tableStyleId>{21E4AEA4-8DFA-4A89-87EB-49C32662AFE0}</a:tableStyleId>
              </a:tblPr>
              <a:tblGrid>
                <a:gridCol w="3695700"/>
                <a:gridCol w="3695700"/>
              </a:tblGrid>
              <a:tr h="381000">
                <a:tc>
                  <a:txBody>
                    <a:bodyPr/>
                    <a:lstStyle/>
                    <a:p>
                      <a:pPr algn="l"/>
                      <a:endParaRPr lang="en-IN" sz="1800" dirty="0">
                        <a:solidFill>
                          <a:schemeClr val="bg1"/>
                        </a:solidFill>
                        <a:latin typeface="Calibri" pitchFamily="34" charset="0"/>
                      </a:endParaRPr>
                    </a:p>
                  </a:txBody>
                  <a:tcPr>
                    <a:solidFill>
                      <a:schemeClr val="tx2">
                        <a:lumMod val="60000"/>
                        <a:lumOff val="40000"/>
                      </a:schemeClr>
                    </a:solidFill>
                  </a:tcPr>
                </a:tc>
                <a:tc>
                  <a:txBody>
                    <a:bodyPr/>
                    <a:lstStyle/>
                    <a:p>
                      <a:endParaRPr lang="en-IN" dirty="0">
                        <a:solidFill>
                          <a:schemeClr val="bg1"/>
                        </a:solidFill>
                        <a:latin typeface="Calibri" pitchFamily="34" charset="0"/>
                      </a:endParaRPr>
                    </a:p>
                  </a:txBody>
                  <a:tcPr>
                    <a:solidFill>
                      <a:schemeClr val="tx2">
                        <a:lumMod val="60000"/>
                        <a:lumOff val="40000"/>
                      </a:schemeClr>
                    </a:solidFill>
                  </a:tcPr>
                </a:tc>
              </a:tr>
              <a:tr h="370840">
                <a:tc>
                  <a:txBody>
                    <a:bodyPr/>
                    <a:lstStyle/>
                    <a:p>
                      <a:pPr>
                        <a:buClr>
                          <a:schemeClr val="tx2">
                            <a:lumMod val="60000"/>
                            <a:lumOff val="40000"/>
                          </a:schemeClr>
                        </a:buClr>
                        <a:buFont typeface="Wingdings" pitchFamily="2" charset="2"/>
                        <a:buNone/>
                      </a:pPr>
                      <a:r>
                        <a:rPr lang="en-IN" sz="1300" b="1" i="0" dirty="0" smtClean="0">
                          <a:solidFill>
                            <a:schemeClr val="accent1">
                              <a:lumMod val="75000"/>
                            </a:schemeClr>
                          </a:solidFill>
                          <a:latin typeface="Calibri" pitchFamily="34" charset="0"/>
                        </a:rPr>
                        <a:t>     Full Time: 11             Part Time: 4000+</a:t>
                      </a:r>
                    </a:p>
                    <a:p>
                      <a:pPr>
                        <a:buClr>
                          <a:schemeClr val="tx2">
                            <a:lumMod val="60000"/>
                            <a:lumOff val="40000"/>
                          </a:schemeClr>
                        </a:buClr>
                        <a:buFont typeface="Wingdings" pitchFamily="2" charset="2"/>
                        <a:buNone/>
                      </a:pPr>
                      <a:endParaRPr lang="en-IN" sz="1300" b="1" i="0" dirty="0" smtClean="0">
                        <a:solidFill>
                          <a:schemeClr val="accent1">
                            <a:lumMod val="75000"/>
                          </a:schemeClr>
                        </a:solidFill>
                        <a:latin typeface="Calibri" pitchFamily="34" charset="0"/>
                      </a:endParaRPr>
                    </a:p>
                    <a:p>
                      <a:pPr>
                        <a:buClr>
                          <a:schemeClr val="tx2">
                            <a:lumMod val="60000"/>
                            <a:lumOff val="40000"/>
                          </a:schemeClr>
                        </a:buClr>
                        <a:buFont typeface="Wingdings" pitchFamily="2" charset="2"/>
                        <a:buChar char="§"/>
                      </a:pPr>
                      <a:r>
                        <a:rPr lang="en-IN" sz="1300" b="0" i="0" dirty="0" smtClean="0">
                          <a:solidFill>
                            <a:schemeClr val="tx1"/>
                          </a:solidFill>
                          <a:latin typeface="Calibri" pitchFamily="34" charset="0"/>
                        </a:rPr>
                        <a:t>   The current system has predominantly </a:t>
                      </a:r>
                      <a:r>
                        <a:rPr lang="en-IN" sz="1300" b="1" i="0" dirty="0" smtClean="0">
                          <a:solidFill>
                            <a:schemeClr val="accent1">
                              <a:lumMod val="75000"/>
                            </a:schemeClr>
                          </a:solidFill>
                          <a:latin typeface="Calibri" pitchFamily="34" charset="0"/>
                        </a:rPr>
                        <a:t>Part</a:t>
                      </a:r>
                      <a:r>
                        <a:rPr lang="en-IN" sz="1300" b="1" i="0" dirty="0" smtClean="0">
                          <a:solidFill>
                            <a:schemeClr val="tx1"/>
                          </a:solidFill>
                          <a:latin typeface="Calibri" pitchFamily="34" charset="0"/>
                        </a:rPr>
                        <a:t> </a:t>
                      </a:r>
                      <a:r>
                        <a:rPr lang="en-IN" sz="1300" b="1" i="0" dirty="0" smtClean="0">
                          <a:solidFill>
                            <a:schemeClr val="accent1">
                              <a:lumMod val="75000"/>
                            </a:schemeClr>
                          </a:solidFill>
                          <a:latin typeface="Calibri" pitchFamily="34" charset="0"/>
                        </a:rPr>
                        <a:t>Time</a:t>
                      </a:r>
                      <a:r>
                        <a:rPr lang="en-IN" sz="1300" b="1" i="0" dirty="0" smtClean="0">
                          <a:solidFill>
                            <a:schemeClr val="tx1"/>
                          </a:solidFill>
                          <a:latin typeface="Calibri" pitchFamily="34" charset="0"/>
                        </a:rPr>
                        <a:t> </a:t>
                      </a:r>
                    </a:p>
                    <a:p>
                      <a:pPr>
                        <a:buClr>
                          <a:schemeClr val="tx2">
                            <a:lumMod val="60000"/>
                            <a:lumOff val="40000"/>
                          </a:schemeClr>
                        </a:buClr>
                        <a:buFont typeface="Wingdings" pitchFamily="2" charset="2"/>
                        <a:buNone/>
                      </a:pPr>
                      <a:r>
                        <a:rPr lang="en-IN" sz="1300" b="1" i="0" baseline="0" dirty="0" smtClean="0">
                          <a:solidFill>
                            <a:schemeClr val="tx1"/>
                          </a:solidFill>
                          <a:latin typeface="Calibri" pitchFamily="34" charset="0"/>
                        </a:rPr>
                        <a:t>     </a:t>
                      </a:r>
                      <a:r>
                        <a:rPr lang="en-IN" sz="1300" b="0" i="0" dirty="0" smtClean="0">
                          <a:solidFill>
                            <a:schemeClr val="tx1"/>
                          </a:solidFill>
                          <a:latin typeface="Calibri" pitchFamily="34" charset="0"/>
                        </a:rPr>
                        <a:t>employees. Due to this they are themselves not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aware of many of the rules an regulations of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Voter Registration process. This leads to </a:t>
                      </a:r>
                      <a:r>
                        <a:rPr lang="en-IN" sz="1300" b="1" i="0" dirty="0" smtClean="0">
                          <a:solidFill>
                            <a:schemeClr val="accent1">
                              <a:lumMod val="75000"/>
                            </a:schemeClr>
                          </a:solidFill>
                          <a:latin typeface="Calibri" pitchFamily="34" charset="0"/>
                        </a:rPr>
                        <a:t>lot of </a:t>
                      </a:r>
                    </a:p>
                    <a:p>
                      <a:pPr>
                        <a:buClr>
                          <a:schemeClr val="tx2">
                            <a:lumMod val="60000"/>
                            <a:lumOff val="40000"/>
                          </a:schemeClr>
                        </a:buClr>
                        <a:buFont typeface="Wingdings" pitchFamily="2" charset="2"/>
                        <a:buNone/>
                      </a:pPr>
                      <a:r>
                        <a:rPr lang="en-IN" sz="1300" b="1" i="0" dirty="0" smtClean="0">
                          <a:solidFill>
                            <a:schemeClr val="accent1">
                              <a:lumMod val="75000"/>
                            </a:schemeClr>
                          </a:solidFill>
                          <a:latin typeface="Calibri" pitchFamily="34" charset="0"/>
                        </a:rPr>
                        <a:t>      errors </a:t>
                      </a:r>
                      <a:r>
                        <a:rPr lang="en-IN" sz="1300" b="0" i="0" dirty="0" smtClean="0">
                          <a:solidFill>
                            <a:schemeClr val="tx1"/>
                          </a:solidFill>
                          <a:latin typeface="Calibri" pitchFamily="34" charset="0"/>
                        </a:rPr>
                        <a:t>and large number of application forms are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a:t>
                      </a:r>
                      <a:r>
                        <a:rPr lang="en-IN" sz="1300" b="1" i="0" dirty="0" smtClean="0">
                          <a:solidFill>
                            <a:schemeClr val="accent1">
                              <a:lumMod val="75000"/>
                            </a:schemeClr>
                          </a:solidFill>
                          <a:latin typeface="Calibri" pitchFamily="34" charset="0"/>
                        </a:rPr>
                        <a:t>wrongly rejected</a:t>
                      </a:r>
                      <a:r>
                        <a:rPr lang="en-IN" sz="1300" b="0" i="0" dirty="0" smtClean="0">
                          <a:solidFill>
                            <a:schemeClr val="tx1"/>
                          </a:solidFill>
                          <a:latin typeface="Calibri" pitchFamily="34" charset="0"/>
                        </a:rPr>
                        <a:t>.</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None/>
                      </a:pPr>
                      <a:r>
                        <a:rPr lang="en-IN" sz="1300" b="1" dirty="0" smtClean="0">
                          <a:solidFill>
                            <a:schemeClr val="accent1">
                              <a:lumMod val="75000"/>
                            </a:schemeClr>
                          </a:solidFill>
                          <a:latin typeface="Calibri" pitchFamily="34" charset="0"/>
                        </a:rPr>
                        <a:t>      Full Time: 240             Part Time: 0</a:t>
                      </a:r>
                    </a:p>
                    <a:p>
                      <a:pPr>
                        <a:buClr>
                          <a:schemeClr val="tx2">
                            <a:lumMod val="60000"/>
                            <a:lumOff val="40000"/>
                          </a:schemeClr>
                        </a:buClr>
                        <a:buFont typeface="Wingdings" pitchFamily="2" charset="2"/>
                        <a:buNone/>
                      </a:pPr>
                      <a:endParaRPr lang="en-IN" sz="1300" b="1" dirty="0" smtClean="0">
                        <a:solidFill>
                          <a:schemeClr val="accent1">
                            <a:lumMod val="75000"/>
                          </a:schemeClr>
                        </a:solidFill>
                        <a:latin typeface="Calibri" pitchFamily="34" charset="0"/>
                      </a:endParaRPr>
                    </a:p>
                    <a:p>
                      <a:pPr>
                        <a:buClr>
                          <a:schemeClr val="tx2">
                            <a:lumMod val="60000"/>
                            <a:lumOff val="40000"/>
                          </a:schemeClr>
                        </a:buClr>
                        <a:buFont typeface="Wingdings" pitchFamily="2" charset="2"/>
                        <a:buChar char="§"/>
                      </a:pPr>
                      <a:r>
                        <a:rPr lang="en-IN" sz="1300" dirty="0" smtClean="0">
                          <a:latin typeface="Calibri" pitchFamily="34" charset="0"/>
                        </a:rPr>
                        <a:t>   The proposed system will have a </a:t>
                      </a:r>
                      <a:r>
                        <a:rPr lang="en-IN" sz="1300" b="1" dirty="0" smtClean="0">
                          <a:solidFill>
                            <a:schemeClr val="accent1">
                              <a:lumMod val="75000"/>
                            </a:schemeClr>
                          </a:solidFill>
                          <a:latin typeface="Calibri" pitchFamily="34" charset="0"/>
                        </a:rPr>
                        <a:t>smaller but well </a:t>
                      </a:r>
                    </a:p>
                    <a:p>
                      <a:pPr>
                        <a:buClr>
                          <a:schemeClr val="tx2">
                            <a:lumMod val="60000"/>
                            <a:lumOff val="40000"/>
                          </a:schemeClr>
                        </a:buClr>
                        <a:buFont typeface="Wingdings" pitchFamily="2" charset="2"/>
                        <a:buNone/>
                      </a:pPr>
                      <a:r>
                        <a:rPr lang="en-IN" sz="1300" b="1" baseline="0" dirty="0" smtClean="0">
                          <a:solidFill>
                            <a:schemeClr val="accent1">
                              <a:lumMod val="75000"/>
                            </a:schemeClr>
                          </a:solidFill>
                          <a:latin typeface="Calibri" pitchFamily="34" charset="0"/>
                        </a:rPr>
                        <a:t>      </a:t>
                      </a:r>
                      <a:r>
                        <a:rPr lang="en-IN" sz="1300" b="1" dirty="0" smtClean="0">
                          <a:solidFill>
                            <a:schemeClr val="accent1">
                              <a:lumMod val="75000"/>
                            </a:schemeClr>
                          </a:solidFill>
                          <a:latin typeface="Calibri" pitchFamily="34" charset="0"/>
                        </a:rPr>
                        <a:t>trained, Full Time staff</a:t>
                      </a:r>
                      <a:r>
                        <a:rPr lang="en-IN" sz="1300" b="1" dirty="0" smtClean="0">
                          <a:latin typeface="Calibri" pitchFamily="34" charset="0"/>
                        </a:rPr>
                        <a:t> </a:t>
                      </a:r>
                      <a:r>
                        <a:rPr lang="en-IN" sz="1300" dirty="0" smtClean="0">
                          <a:latin typeface="Calibri" pitchFamily="34" charset="0"/>
                        </a:rPr>
                        <a:t>which has good </a:t>
                      </a:r>
                    </a:p>
                    <a:p>
                      <a:pPr>
                        <a:buClr>
                          <a:schemeClr val="tx2">
                            <a:lumMod val="60000"/>
                            <a:lumOff val="40000"/>
                          </a:schemeClr>
                        </a:buClr>
                        <a:buFont typeface="Wingdings" pitchFamily="2" charset="2"/>
                        <a:buNone/>
                      </a:pPr>
                      <a:r>
                        <a:rPr lang="en-IN" sz="1300" dirty="0" smtClean="0">
                          <a:latin typeface="Calibri" pitchFamily="34" charset="0"/>
                        </a:rPr>
                        <a:t>      IT/Computer skills.</a:t>
                      </a:r>
                    </a:p>
                  </a:txBody>
                  <a:tcPr>
                    <a:solidFill>
                      <a:schemeClr val="accent1">
                        <a:lumMod val="20000"/>
                        <a:lumOff val="80000"/>
                      </a:schemeClr>
                    </a:solidFill>
                  </a:tcPr>
                </a:tc>
              </a:tr>
            </a:tbl>
          </a:graphicData>
        </a:graphic>
      </p:graphicFrame>
      <p:sp>
        <p:nvSpPr>
          <p:cNvPr id="9" name="TextBox 8"/>
          <p:cNvSpPr txBox="1"/>
          <p:nvPr/>
        </p:nvSpPr>
        <p:spPr>
          <a:xfrm>
            <a:off x="2000232" y="1263835"/>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10" name="TextBox 9"/>
          <p:cNvSpPr txBox="1"/>
          <p:nvPr/>
        </p:nvSpPr>
        <p:spPr>
          <a:xfrm>
            <a:off x="5500694" y="1263835"/>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8" name="TextBox 7">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1"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4"/>
          <p:cNvSpPr/>
          <p:nvPr/>
        </p:nvSpPr>
        <p:spPr>
          <a:xfrm>
            <a:off x="236701" y="483152"/>
            <a:ext cx="8424147" cy="96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09651" numCol="1" spcCol="1270" anchor="ctr" anchorCtr="0">
            <a:noAutofit/>
          </a:bodyPr>
          <a:lstStyle/>
          <a:p>
            <a:pPr lvl="0" algn="l" defTabSz="1066800">
              <a:lnSpc>
                <a:spcPct val="90000"/>
              </a:lnSpc>
              <a:spcBef>
                <a:spcPct val="0"/>
              </a:spcBef>
              <a:spcAft>
                <a:spcPct val="35000"/>
              </a:spcAft>
            </a:pPr>
            <a:r>
              <a:rPr lang="en-IN" sz="2000" b="1" kern="1200" dirty="0" smtClean="0"/>
              <a:t>names</a:t>
            </a:r>
            <a:r>
              <a:rPr lang="en-IN" sz="2000" b="1" kern="1200" baseline="0" dirty="0" smtClean="0"/>
              <a:t> of Bogus Voters from the Voter List</a:t>
            </a:r>
            <a:endParaRPr lang="en-US" sz="2000" kern="1200" dirty="0">
              <a:solidFill>
                <a:schemeClr val="bg1"/>
              </a:solidFill>
            </a:endParaRPr>
          </a:p>
        </p:txBody>
      </p:sp>
      <p:sp>
        <p:nvSpPr>
          <p:cNvPr id="5" name="TextBox 4"/>
          <p:cNvSpPr txBox="1"/>
          <p:nvPr/>
        </p:nvSpPr>
        <p:spPr>
          <a:xfrm>
            <a:off x="533400" y="500042"/>
            <a:ext cx="73152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8.  Quality</a:t>
            </a:r>
            <a:r>
              <a:rPr lang="en-IN" sz="2000" b="1" dirty="0" smtClean="0">
                <a:latin typeface="Calibri" pitchFamily="34" charset="0"/>
              </a:rPr>
              <a:t> </a:t>
            </a:r>
            <a:r>
              <a:rPr lang="en-IN" sz="2000" b="1" dirty="0" smtClean="0">
                <a:solidFill>
                  <a:schemeClr val="tx2">
                    <a:lumMod val="60000"/>
                    <a:lumOff val="40000"/>
                  </a:schemeClr>
                </a:solidFill>
                <a:latin typeface="Calibri" pitchFamily="34" charset="0"/>
              </a:rPr>
              <a:t>of Service Provided</a:t>
            </a:r>
            <a:endParaRPr lang="en-IN" sz="20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609600" y="1357299"/>
          <a:ext cx="8177242" cy="1160148"/>
        </p:xfrm>
        <a:graphic>
          <a:graphicData uri="http://schemas.openxmlformats.org/drawingml/2006/table">
            <a:tbl>
              <a:tblPr firstRow="1" bandRow="1">
                <a:tableStyleId>{21E4AEA4-8DFA-4A89-87EB-49C32662AFE0}</a:tableStyleId>
              </a:tblPr>
              <a:tblGrid>
                <a:gridCol w="4391028"/>
                <a:gridCol w="3786214"/>
              </a:tblGrid>
              <a:tr h="348620">
                <a:tc>
                  <a:txBody>
                    <a:bodyPr/>
                    <a:lstStyle/>
                    <a:p>
                      <a:pPr algn="l"/>
                      <a:r>
                        <a:rPr lang="en-US" sz="1800" dirty="0" smtClean="0">
                          <a:solidFill>
                            <a:schemeClr val="bg1"/>
                          </a:solidFill>
                          <a:latin typeface="Calibri" pitchFamily="34" charset="0"/>
                        </a:rPr>
                        <a:t>                 </a:t>
                      </a:r>
                      <a:endParaRPr lang="en-IN" sz="1800" dirty="0">
                        <a:solidFill>
                          <a:schemeClr val="bg1"/>
                        </a:solidFill>
                        <a:latin typeface="Calibri" pitchFamily="34" charset="0"/>
                      </a:endParaRPr>
                    </a:p>
                  </a:txBody>
                  <a:tcPr>
                    <a:solidFill>
                      <a:schemeClr val="tx2">
                        <a:lumMod val="60000"/>
                        <a:lumOff val="40000"/>
                      </a:schemeClr>
                    </a:solidFill>
                  </a:tcPr>
                </a:tc>
                <a:tc>
                  <a:txBody>
                    <a:bodyPr/>
                    <a:lstStyle/>
                    <a:p>
                      <a:r>
                        <a:rPr lang="en-US" dirty="0" smtClean="0">
                          <a:solidFill>
                            <a:schemeClr val="bg1"/>
                          </a:solidFill>
                          <a:latin typeface="Calibri" pitchFamily="34" charset="0"/>
                        </a:rPr>
                        <a:t>             </a:t>
                      </a:r>
                      <a:endParaRPr lang="en-IN" dirty="0">
                        <a:solidFill>
                          <a:schemeClr val="bg1"/>
                        </a:solidFill>
                        <a:latin typeface="Calibri" pitchFamily="34" charset="0"/>
                      </a:endParaRPr>
                    </a:p>
                  </a:txBody>
                  <a:tcPr>
                    <a:solidFill>
                      <a:schemeClr val="tx2">
                        <a:lumMod val="60000"/>
                        <a:lumOff val="40000"/>
                      </a:schemeClr>
                    </a:solidFill>
                  </a:tcPr>
                </a:tc>
              </a:tr>
              <a:tr h="794388">
                <a:tc>
                  <a:txBody>
                    <a:bodyPr/>
                    <a:lstStyle/>
                    <a:p>
                      <a:r>
                        <a:rPr lang="en-IN" sz="1300" b="1" i="0" dirty="0" smtClean="0">
                          <a:solidFill>
                            <a:schemeClr val="accent1">
                              <a:lumMod val="75000"/>
                            </a:schemeClr>
                          </a:solidFill>
                          <a:latin typeface="+mn-lt"/>
                        </a:rPr>
                        <a:t> Very Poor Service</a:t>
                      </a:r>
                    </a:p>
                    <a:p>
                      <a:endParaRPr lang="en-IN" sz="1300" b="0" i="0" dirty="0" smtClean="0">
                        <a:solidFill>
                          <a:schemeClr val="tx1"/>
                        </a:solidFill>
                        <a:latin typeface="+mn-lt"/>
                      </a:endParaRPr>
                    </a:p>
                    <a:p>
                      <a:pPr>
                        <a:buClr>
                          <a:schemeClr val="tx2">
                            <a:lumMod val="60000"/>
                            <a:lumOff val="40000"/>
                          </a:schemeClr>
                        </a:buClr>
                        <a:buFont typeface="Wingdings" pitchFamily="2" charset="2"/>
                        <a:buChar char="§"/>
                      </a:pPr>
                      <a:r>
                        <a:rPr lang="en-IN" sz="1300" b="0" i="0" dirty="0" smtClean="0">
                          <a:solidFill>
                            <a:schemeClr val="tx1"/>
                          </a:solidFill>
                          <a:latin typeface="+mn-lt"/>
                        </a:rPr>
                        <a:t>   Usually </a:t>
                      </a:r>
                      <a:r>
                        <a:rPr lang="en-IN" sz="1300" b="1" i="0" dirty="0" smtClean="0">
                          <a:solidFill>
                            <a:schemeClr val="accent1">
                              <a:lumMod val="75000"/>
                            </a:schemeClr>
                          </a:solidFill>
                          <a:latin typeface="+mn-lt"/>
                        </a:rPr>
                        <a:t>No Acknowledgement </a:t>
                      </a:r>
                      <a:r>
                        <a:rPr lang="en-IN" sz="1300" b="0" i="0" dirty="0" smtClean="0">
                          <a:solidFill>
                            <a:schemeClr val="tx1"/>
                          </a:solidFill>
                          <a:latin typeface="+mn-lt"/>
                        </a:rPr>
                        <a:t>Slip is Provided</a:t>
                      </a:r>
                    </a:p>
                  </a:txBody>
                  <a:tcPr>
                    <a:solidFill>
                      <a:schemeClr val="accent1">
                        <a:lumMod val="20000"/>
                        <a:lumOff val="80000"/>
                      </a:schemeClr>
                    </a:solidFill>
                  </a:tcPr>
                </a:tc>
                <a:tc>
                  <a:txBody>
                    <a:bodyPr/>
                    <a:lstStyle/>
                    <a:p>
                      <a:r>
                        <a:rPr lang="en-IN" sz="1300" b="1" dirty="0" smtClean="0">
                          <a:solidFill>
                            <a:schemeClr val="accent1">
                              <a:lumMod val="75000"/>
                            </a:schemeClr>
                          </a:solidFill>
                          <a:latin typeface="+mn-lt"/>
                        </a:rPr>
                        <a:t> Excellent Service</a:t>
                      </a:r>
                    </a:p>
                    <a:p>
                      <a:endParaRPr lang="en-IN" sz="1300" b="0" dirty="0" smtClean="0">
                        <a:latin typeface="+mn-lt"/>
                      </a:endParaRPr>
                    </a:p>
                    <a:p>
                      <a:pPr>
                        <a:buClr>
                          <a:schemeClr val="tx2">
                            <a:lumMod val="60000"/>
                            <a:lumOff val="40000"/>
                          </a:schemeClr>
                        </a:buClr>
                        <a:buFont typeface="Wingdings" pitchFamily="2" charset="2"/>
                        <a:buChar char="§"/>
                      </a:pPr>
                      <a:r>
                        <a:rPr lang="en-IN" sz="1300" b="0" dirty="0" smtClean="0">
                          <a:latin typeface="+mn-lt"/>
                        </a:rPr>
                        <a:t>   Acknowledgement provided by Email and SMS</a:t>
                      </a:r>
                      <a:endParaRPr lang="en-IN" sz="1300" dirty="0" smtClean="0">
                        <a:latin typeface="+mn-lt"/>
                      </a:endParaRPr>
                    </a:p>
                  </a:txBody>
                  <a:tcPr>
                    <a:solidFill>
                      <a:schemeClr val="accent1">
                        <a:lumMod val="20000"/>
                        <a:lumOff val="80000"/>
                      </a:schemeClr>
                    </a:solidFill>
                  </a:tcPr>
                </a:tc>
              </a:tr>
            </a:tbl>
          </a:graphicData>
        </a:graphic>
      </p:graphicFrame>
      <p:sp>
        <p:nvSpPr>
          <p:cNvPr id="10" name="TextBox 9"/>
          <p:cNvSpPr txBox="1"/>
          <p:nvPr/>
        </p:nvSpPr>
        <p:spPr>
          <a:xfrm>
            <a:off x="5929322" y="1406711"/>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11" name="TextBox 10"/>
          <p:cNvSpPr txBox="1"/>
          <p:nvPr/>
        </p:nvSpPr>
        <p:spPr>
          <a:xfrm>
            <a:off x="2071670" y="1406711"/>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9" name="TextBox 8">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2"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15" name="Table 14"/>
          <p:cNvGraphicFramePr>
            <a:graphicFrameLocks noGrp="1"/>
          </p:cNvGraphicFramePr>
          <p:nvPr/>
        </p:nvGraphicFramePr>
        <p:xfrm>
          <a:off x="609600" y="2428868"/>
          <a:ext cx="8177242" cy="289560"/>
        </p:xfrm>
        <a:graphic>
          <a:graphicData uri="http://schemas.openxmlformats.org/drawingml/2006/table">
            <a:tbl>
              <a:tblPr bandRow="1">
                <a:tableStyleId>{21E4AEA4-8DFA-4A89-87EB-49C32662AFE0}</a:tableStyleId>
              </a:tblPr>
              <a:tblGrid>
                <a:gridCol w="4391028"/>
                <a:gridCol w="3786214"/>
              </a:tblGrid>
              <a:tr h="285752">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mn-lt"/>
                        </a:rPr>
                        <a:t>   </a:t>
                      </a:r>
                      <a:r>
                        <a:rPr lang="en-IN" sz="1300" b="1" i="0" kern="1200" dirty="0" smtClean="0">
                          <a:solidFill>
                            <a:schemeClr val="accent1">
                              <a:lumMod val="75000"/>
                            </a:schemeClr>
                          </a:solidFill>
                          <a:latin typeface="+mn-lt"/>
                          <a:ea typeface="+mn-ea"/>
                          <a:cs typeface="+mn-cs"/>
                        </a:rPr>
                        <a:t>No Facility to Track Status </a:t>
                      </a:r>
                      <a:r>
                        <a:rPr lang="en-IN" sz="1300" b="0" i="0" dirty="0" smtClean="0">
                          <a:solidFill>
                            <a:schemeClr val="tx1"/>
                          </a:solidFill>
                          <a:latin typeface="+mn-lt"/>
                        </a:rPr>
                        <a:t>of Application</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b="0" baseline="0" dirty="0" smtClean="0">
                          <a:latin typeface="+mn-lt"/>
                        </a:rPr>
                        <a:t> </a:t>
                      </a:r>
                      <a:r>
                        <a:rPr lang="en-IN" sz="1300" b="0" dirty="0" smtClean="0">
                          <a:latin typeface="+mn-lt"/>
                        </a:rPr>
                        <a:t>  Application Status can be </a:t>
                      </a:r>
                      <a:r>
                        <a:rPr lang="en-IN" sz="1300" b="1" dirty="0" smtClean="0">
                          <a:solidFill>
                            <a:schemeClr val="accent1">
                              <a:lumMod val="75000"/>
                            </a:schemeClr>
                          </a:solidFill>
                          <a:latin typeface="+mn-lt"/>
                        </a:rPr>
                        <a:t>Tracked Online</a:t>
                      </a:r>
                    </a:p>
                  </a:txBody>
                  <a:tcPr>
                    <a:solidFill>
                      <a:schemeClr val="accent1">
                        <a:lumMod val="20000"/>
                        <a:lumOff val="80000"/>
                      </a:schemeClr>
                    </a:solidFill>
                  </a:tcPr>
                </a:tc>
              </a:tr>
            </a:tbl>
          </a:graphicData>
        </a:graphic>
      </p:graphicFrame>
      <p:graphicFrame>
        <p:nvGraphicFramePr>
          <p:cNvPr id="16" name="Table 15"/>
          <p:cNvGraphicFramePr>
            <a:graphicFrameLocks noGrp="1"/>
          </p:cNvGraphicFramePr>
          <p:nvPr/>
        </p:nvGraphicFramePr>
        <p:xfrm>
          <a:off x="609600" y="2714620"/>
          <a:ext cx="8177242" cy="685800"/>
        </p:xfrm>
        <a:graphic>
          <a:graphicData uri="http://schemas.openxmlformats.org/drawingml/2006/table">
            <a:tbl>
              <a:tblPr bandRow="1">
                <a:tableStyleId>{21E4AEA4-8DFA-4A89-87EB-49C32662AFE0}</a:tableStyleId>
              </a:tblPr>
              <a:tblGrid>
                <a:gridCol w="4391028"/>
                <a:gridCol w="3786214"/>
              </a:tblGrid>
              <a:tr h="285752">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mn-lt"/>
                        </a:rPr>
                        <a:t>   Usually No information is given to Applicant about </a:t>
                      </a:r>
                    </a:p>
                    <a:p>
                      <a:pPr>
                        <a:buClr>
                          <a:schemeClr val="tx2">
                            <a:lumMod val="60000"/>
                            <a:lumOff val="40000"/>
                          </a:schemeClr>
                        </a:buClr>
                        <a:buFont typeface="Wingdings" pitchFamily="2" charset="2"/>
                        <a:buNone/>
                      </a:pPr>
                      <a:r>
                        <a:rPr lang="en-IN" sz="1300" b="0" i="0" baseline="0" dirty="0" smtClean="0">
                          <a:solidFill>
                            <a:schemeClr val="tx1"/>
                          </a:solidFill>
                          <a:latin typeface="+mn-lt"/>
                        </a:rPr>
                        <a:t>     </a:t>
                      </a:r>
                      <a:r>
                        <a:rPr lang="en-IN" sz="1300" b="0" i="0" dirty="0" smtClean="0">
                          <a:solidFill>
                            <a:schemeClr val="tx1"/>
                          </a:solidFill>
                          <a:latin typeface="+mn-lt"/>
                        </a:rPr>
                        <a:t>why there Application was rejected.</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b="0" baseline="0" dirty="0" smtClean="0">
                          <a:latin typeface="+mn-lt"/>
                        </a:rPr>
                        <a:t> </a:t>
                      </a:r>
                      <a:r>
                        <a:rPr lang="en-IN" sz="1300" b="0" dirty="0" smtClean="0">
                          <a:latin typeface="+mn-lt"/>
                        </a:rPr>
                        <a:t>  If Application rejected then Email &amp; SMS sent </a:t>
                      </a:r>
                      <a:r>
                        <a:rPr lang="en-IN" sz="1300" b="0" kern="1200" dirty="0" smtClean="0">
                          <a:solidFill>
                            <a:schemeClr val="tx1"/>
                          </a:solidFill>
                          <a:latin typeface="+mn-lt"/>
                          <a:ea typeface="+mn-ea"/>
                          <a:cs typeface="+mn-cs"/>
                        </a:rPr>
                        <a:t>to</a:t>
                      </a:r>
                      <a:r>
                        <a:rPr lang="en-IN" sz="1300" b="1" kern="1200" dirty="0" smtClean="0">
                          <a:solidFill>
                            <a:schemeClr val="accent1">
                              <a:lumMod val="75000"/>
                            </a:schemeClr>
                          </a:solidFill>
                          <a:latin typeface="+mn-lt"/>
                          <a:ea typeface="+mn-ea"/>
                          <a:cs typeface="+mn-cs"/>
                        </a:rPr>
                        <a:t> </a:t>
                      </a:r>
                    </a:p>
                    <a:p>
                      <a:pPr>
                        <a:buClr>
                          <a:schemeClr val="tx2">
                            <a:lumMod val="60000"/>
                            <a:lumOff val="40000"/>
                          </a:schemeClr>
                        </a:buClr>
                        <a:buFont typeface="Wingdings" pitchFamily="2" charset="2"/>
                        <a:buNone/>
                      </a:pPr>
                      <a:r>
                        <a:rPr lang="en-IN" sz="1300" b="1" kern="1200" dirty="0" smtClean="0">
                          <a:solidFill>
                            <a:schemeClr val="accent1">
                              <a:lumMod val="75000"/>
                            </a:schemeClr>
                          </a:solidFill>
                          <a:latin typeface="+mn-lt"/>
                          <a:ea typeface="+mn-ea"/>
                          <a:cs typeface="+mn-cs"/>
                        </a:rPr>
                        <a:t>     inform about reason for rejection</a:t>
                      </a:r>
                      <a:r>
                        <a:rPr lang="en-IN" sz="1300" b="0" dirty="0" smtClean="0">
                          <a:latin typeface="+mn-lt"/>
                        </a:rPr>
                        <a:t>. Applicant can </a:t>
                      </a:r>
                    </a:p>
                    <a:p>
                      <a:pPr>
                        <a:buClr>
                          <a:schemeClr val="tx2">
                            <a:lumMod val="60000"/>
                            <a:lumOff val="40000"/>
                          </a:schemeClr>
                        </a:buClr>
                        <a:buFont typeface="Wingdings" pitchFamily="2" charset="2"/>
                        <a:buNone/>
                      </a:pPr>
                      <a:r>
                        <a:rPr lang="en-IN" sz="1300" b="0" kern="1200" dirty="0" smtClean="0">
                          <a:solidFill>
                            <a:schemeClr val="accent1">
                              <a:lumMod val="75000"/>
                            </a:schemeClr>
                          </a:solidFill>
                          <a:latin typeface="+mn-lt"/>
                          <a:ea typeface="+mn-ea"/>
                          <a:cs typeface="+mn-cs"/>
                        </a:rPr>
                        <a:t>     </a:t>
                      </a:r>
                      <a:r>
                        <a:rPr lang="en-IN" sz="1300" b="1" kern="1200" dirty="0" smtClean="0">
                          <a:solidFill>
                            <a:schemeClr val="accent1">
                              <a:lumMod val="75000"/>
                            </a:schemeClr>
                          </a:solidFill>
                          <a:latin typeface="+mn-lt"/>
                          <a:ea typeface="+mn-ea"/>
                          <a:cs typeface="+mn-cs"/>
                        </a:rPr>
                        <a:t>Correct</a:t>
                      </a:r>
                      <a:r>
                        <a:rPr lang="en-IN" sz="1300" b="0" dirty="0" smtClean="0">
                          <a:latin typeface="+mn-lt"/>
                        </a:rPr>
                        <a:t> the mistake </a:t>
                      </a:r>
                      <a:r>
                        <a:rPr lang="en-IN" sz="1300" b="1" dirty="0" smtClean="0">
                          <a:solidFill>
                            <a:schemeClr val="accent1">
                              <a:lumMod val="75000"/>
                            </a:schemeClr>
                          </a:solidFill>
                          <a:latin typeface="+mn-lt"/>
                        </a:rPr>
                        <a:t>and Reapply</a:t>
                      </a:r>
                      <a:r>
                        <a:rPr lang="en-IN" sz="1300" b="0" dirty="0" smtClean="0">
                          <a:latin typeface="+mn-lt"/>
                        </a:rPr>
                        <a:t>.</a:t>
                      </a:r>
                    </a:p>
                  </a:txBody>
                  <a:tcPr>
                    <a:solidFill>
                      <a:schemeClr val="accent1">
                        <a:lumMod val="20000"/>
                        <a:lumOff val="80000"/>
                      </a:schemeClr>
                    </a:solidFill>
                  </a:tcPr>
                </a:tc>
              </a:tr>
            </a:tbl>
          </a:graphicData>
        </a:graphic>
      </p:graphicFrame>
      <p:graphicFrame>
        <p:nvGraphicFramePr>
          <p:cNvPr id="17" name="Table 16"/>
          <p:cNvGraphicFramePr>
            <a:graphicFrameLocks noGrp="1"/>
          </p:cNvGraphicFramePr>
          <p:nvPr/>
        </p:nvGraphicFramePr>
        <p:xfrm>
          <a:off x="609600" y="3357562"/>
          <a:ext cx="8177242" cy="487680"/>
        </p:xfrm>
        <a:graphic>
          <a:graphicData uri="http://schemas.openxmlformats.org/drawingml/2006/table">
            <a:tbl>
              <a:tblPr bandRow="1">
                <a:tableStyleId>{21E4AEA4-8DFA-4A89-87EB-49C32662AFE0}</a:tableStyleId>
              </a:tblPr>
              <a:tblGrid>
                <a:gridCol w="4391028"/>
                <a:gridCol w="3786214"/>
              </a:tblGrid>
              <a:tr h="285752">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mn-lt"/>
                        </a:rPr>
                        <a:t>   Only 60% of the Applicants get their name </a:t>
                      </a:r>
                    </a:p>
                    <a:p>
                      <a:pPr>
                        <a:buClr>
                          <a:schemeClr val="tx2">
                            <a:lumMod val="60000"/>
                            <a:lumOff val="40000"/>
                          </a:schemeClr>
                        </a:buClr>
                        <a:buFont typeface="Wingdings" pitchFamily="2" charset="2"/>
                        <a:buNone/>
                      </a:pPr>
                      <a:r>
                        <a:rPr lang="en-IN" sz="1300" b="0" i="0" baseline="0" dirty="0" smtClean="0">
                          <a:solidFill>
                            <a:schemeClr val="tx1"/>
                          </a:solidFill>
                          <a:latin typeface="+mn-lt"/>
                        </a:rPr>
                        <a:t>     </a:t>
                      </a:r>
                      <a:r>
                        <a:rPr lang="en-IN" sz="1300" b="0" i="0" dirty="0" smtClean="0">
                          <a:solidFill>
                            <a:schemeClr val="tx1"/>
                          </a:solidFill>
                          <a:latin typeface="+mn-lt"/>
                        </a:rPr>
                        <a:t>successfully added  to Voter List. </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b="1" dirty="0" smtClean="0">
                          <a:solidFill>
                            <a:schemeClr val="accent1">
                              <a:lumMod val="75000"/>
                            </a:schemeClr>
                          </a:solidFill>
                          <a:latin typeface="+mn-lt"/>
                        </a:rPr>
                        <a:t>    100% </a:t>
                      </a:r>
                      <a:r>
                        <a:rPr lang="en-IN" sz="1300" b="0" dirty="0" smtClean="0">
                          <a:latin typeface="+mn-lt"/>
                        </a:rPr>
                        <a:t>applicants get name added to Voter List</a:t>
                      </a:r>
                    </a:p>
                  </a:txBody>
                  <a:tcPr>
                    <a:solidFill>
                      <a:schemeClr val="accent1">
                        <a:lumMod val="20000"/>
                        <a:lumOff val="80000"/>
                      </a:schemeClr>
                    </a:solidFill>
                  </a:tcPr>
                </a:tc>
              </a:tr>
            </a:tbl>
          </a:graphicData>
        </a:graphic>
      </p:graphicFrame>
      <p:graphicFrame>
        <p:nvGraphicFramePr>
          <p:cNvPr id="18" name="Table 17"/>
          <p:cNvGraphicFramePr>
            <a:graphicFrameLocks noGrp="1"/>
          </p:cNvGraphicFramePr>
          <p:nvPr/>
        </p:nvGraphicFramePr>
        <p:xfrm>
          <a:off x="609600" y="3786190"/>
          <a:ext cx="8177242" cy="883920"/>
        </p:xfrm>
        <a:graphic>
          <a:graphicData uri="http://schemas.openxmlformats.org/drawingml/2006/table">
            <a:tbl>
              <a:tblPr bandRow="1">
                <a:tableStyleId>{21E4AEA4-8DFA-4A89-87EB-49C32662AFE0}</a:tableStyleId>
              </a:tblPr>
              <a:tblGrid>
                <a:gridCol w="4391028"/>
                <a:gridCol w="3786214"/>
              </a:tblGrid>
              <a:tr h="285752">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mn-lt"/>
                        </a:rPr>
                        <a:t>  </a:t>
                      </a:r>
                      <a:r>
                        <a:rPr lang="en-IN" sz="1300" b="1" i="0" kern="1200" dirty="0" smtClean="0">
                          <a:solidFill>
                            <a:schemeClr val="accent1">
                              <a:lumMod val="75000"/>
                            </a:schemeClr>
                          </a:solidFill>
                          <a:latin typeface="+mn-lt"/>
                          <a:ea typeface="+mn-ea"/>
                          <a:cs typeface="+mn-cs"/>
                        </a:rPr>
                        <a:t> Huge amount of error</a:t>
                      </a:r>
                      <a:r>
                        <a:rPr lang="en-IN" sz="1300" b="0" i="0" dirty="0" smtClean="0">
                          <a:solidFill>
                            <a:schemeClr val="tx1"/>
                          </a:solidFill>
                          <a:latin typeface="+mn-lt"/>
                        </a:rPr>
                        <a:t> in Applicant detail entered in </a:t>
                      </a:r>
                    </a:p>
                    <a:p>
                      <a:pPr>
                        <a:buClr>
                          <a:schemeClr val="tx2">
                            <a:lumMod val="60000"/>
                            <a:lumOff val="40000"/>
                          </a:schemeClr>
                        </a:buClr>
                        <a:buFont typeface="Wingdings" pitchFamily="2" charset="2"/>
                        <a:buNone/>
                      </a:pPr>
                      <a:r>
                        <a:rPr lang="en-IN" sz="1300" b="0" i="0" baseline="0" dirty="0" smtClean="0">
                          <a:solidFill>
                            <a:schemeClr val="tx1"/>
                          </a:solidFill>
                          <a:latin typeface="+mn-lt"/>
                        </a:rPr>
                        <a:t>     </a:t>
                      </a:r>
                      <a:r>
                        <a:rPr lang="en-IN" sz="1300" b="0" i="0" dirty="0" smtClean="0">
                          <a:solidFill>
                            <a:schemeClr val="tx1"/>
                          </a:solidFill>
                          <a:latin typeface="+mn-lt"/>
                        </a:rPr>
                        <a:t>Voter List - wrong name, surname, age etc. In fact </a:t>
                      </a:r>
                    </a:p>
                    <a:p>
                      <a:pPr>
                        <a:buClr>
                          <a:schemeClr val="tx2">
                            <a:lumMod val="60000"/>
                            <a:lumOff val="40000"/>
                          </a:schemeClr>
                        </a:buClr>
                        <a:buFont typeface="Wingdings" pitchFamily="2" charset="2"/>
                        <a:buNone/>
                      </a:pPr>
                      <a:r>
                        <a:rPr lang="en-IN" sz="1300" b="0" i="0" dirty="0" smtClean="0">
                          <a:solidFill>
                            <a:schemeClr val="tx1"/>
                          </a:solidFill>
                          <a:latin typeface="+mn-lt"/>
                        </a:rPr>
                        <a:t>     more than 50% of voters  in voter list face this </a:t>
                      </a:r>
                    </a:p>
                    <a:p>
                      <a:pPr>
                        <a:buClr>
                          <a:schemeClr val="tx2">
                            <a:lumMod val="60000"/>
                            <a:lumOff val="40000"/>
                          </a:schemeClr>
                        </a:buClr>
                        <a:buFont typeface="Wingdings" pitchFamily="2" charset="2"/>
                        <a:buNone/>
                      </a:pPr>
                      <a:r>
                        <a:rPr lang="en-IN" sz="1300" b="0" i="0" dirty="0" smtClean="0">
                          <a:solidFill>
                            <a:schemeClr val="tx1"/>
                          </a:solidFill>
                          <a:latin typeface="+mn-lt"/>
                        </a:rPr>
                        <a:t>     problem.</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b="1" dirty="0" smtClean="0">
                          <a:solidFill>
                            <a:schemeClr val="accent1">
                              <a:lumMod val="75000"/>
                            </a:schemeClr>
                          </a:solidFill>
                          <a:latin typeface="+mn-lt"/>
                        </a:rPr>
                        <a:t>    </a:t>
                      </a:r>
                      <a:r>
                        <a:rPr lang="en-IN" sz="1300" b="1" kern="1200" dirty="0" smtClean="0">
                          <a:solidFill>
                            <a:schemeClr val="accent1">
                              <a:lumMod val="75000"/>
                            </a:schemeClr>
                          </a:solidFill>
                          <a:latin typeface="+mn-lt"/>
                          <a:ea typeface="+mn-ea"/>
                          <a:cs typeface="+mn-cs"/>
                        </a:rPr>
                        <a:t>100% </a:t>
                      </a:r>
                      <a:r>
                        <a:rPr lang="en-IN" sz="1300" b="0" dirty="0" smtClean="0">
                          <a:latin typeface="+mn-lt"/>
                        </a:rPr>
                        <a:t>accurate details entered – name, age, </a:t>
                      </a:r>
                    </a:p>
                    <a:p>
                      <a:pPr>
                        <a:buClr>
                          <a:schemeClr val="tx2">
                            <a:lumMod val="60000"/>
                            <a:lumOff val="40000"/>
                          </a:schemeClr>
                        </a:buClr>
                        <a:buFont typeface="Wingdings" pitchFamily="2" charset="2"/>
                        <a:buNone/>
                      </a:pPr>
                      <a:r>
                        <a:rPr lang="en-IN" sz="1300" b="0" dirty="0" smtClean="0">
                          <a:latin typeface="+mn-lt"/>
                        </a:rPr>
                        <a:t>     surname etc</a:t>
                      </a:r>
                    </a:p>
                  </a:txBody>
                  <a:tcPr>
                    <a:solidFill>
                      <a:schemeClr val="accent1">
                        <a:lumMod val="20000"/>
                        <a:lumOff val="80000"/>
                      </a:schemeClr>
                    </a:solidFill>
                  </a:tcPr>
                </a:tc>
              </a:tr>
            </a:tbl>
          </a:graphicData>
        </a:graphic>
      </p:graphicFrame>
      <p:graphicFrame>
        <p:nvGraphicFramePr>
          <p:cNvPr id="19" name="Table 18"/>
          <p:cNvGraphicFramePr>
            <a:graphicFrameLocks noGrp="1"/>
          </p:cNvGraphicFramePr>
          <p:nvPr/>
        </p:nvGraphicFramePr>
        <p:xfrm>
          <a:off x="609600" y="4643446"/>
          <a:ext cx="8177242" cy="883920"/>
        </p:xfrm>
        <a:graphic>
          <a:graphicData uri="http://schemas.openxmlformats.org/drawingml/2006/table">
            <a:tbl>
              <a:tblPr bandRow="1">
                <a:tableStyleId>{21E4AEA4-8DFA-4A89-87EB-49C32662AFE0}</a:tableStyleId>
              </a:tblPr>
              <a:tblGrid>
                <a:gridCol w="4391028"/>
                <a:gridCol w="3786214"/>
              </a:tblGrid>
              <a:tr h="526730">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mn-lt"/>
                        </a:rPr>
                        <a:t>  </a:t>
                      </a:r>
                      <a:r>
                        <a:rPr lang="en-IN" sz="1300" b="1" i="0" kern="1200" dirty="0" smtClean="0">
                          <a:solidFill>
                            <a:schemeClr val="accent1">
                              <a:lumMod val="75000"/>
                            </a:schemeClr>
                          </a:solidFill>
                          <a:latin typeface="+mn-lt"/>
                          <a:ea typeface="+mn-ea"/>
                          <a:cs typeface="+mn-cs"/>
                        </a:rPr>
                        <a:t> Every Single Address </a:t>
                      </a:r>
                      <a:r>
                        <a:rPr lang="en-IN" sz="1300" b="0" i="0" dirty="0" smtClean="0">
                          <a:solidFill>
                            <a:schemeClr val="tx1"/>
                          </a:solidFill>
                          <a:latin typeface="+mn-lt"/>
                        </a:rPr>
                        <a:t>entered in Voter List database is      </a:t>
                      </a:r>
                    </a:p>
                    <a:p>
                      <a:pPr>
                        <a:buClr>
                          <a:schemeClr val="tx2">
                            <a:lumMod val="60000"/>
                            <a:lumOff val="40000"/>
                          </a:schemeClr>
                        </a:buClr>
                        <a:buFont typeface="Wingdings" pitchFamily="2" charset="2"/>
                        <a:buNone/>
                      </a:pPr>
                      <a:r>
                        <a:rPr lang="en-IN" sz="1300" b="1" i="0" kern="1200" dirty="0" smtClean="0">
                          <a:solidFill>
                            <a:schemeClr val="accent1">
                              <a:lumMod val="75000"/>
                            </a:schemeClr>
                          </a:solidFill>
                          <a:latin typeface="+mn-lt"/>
                          <a:ea typeface="+mn-ea"/>
                          <a:cs typeface="+mn-cs"/>
                        </a:rPr>
                        <a:t>     wrong/ incomplete</a:t>
                      </a:r>
                      <a:r>
                        <a:rPr lang="en-IN" sz="1300" b="0" i="0" dirty="0" smtClean="0">
                          <a:solidFill>
                            <a:schemeClr val="tx1"/>
                          </a:solidFill>
                          <a:latin typeface="+mn-lt"/>
                        </a:rPr>
                        <a:t>. This happens as government has not </a:t>
                      </a:r>
                      <a:r>
                        <a:rPr lang="en-IN" sz="1300" b="0" i="0" baseline="0" dirty="0" smtClean="0">
                          <a:solidFill>
                            <a:schemeClr val="tx1"/>
                          </a:solidFill>
                          <a:latin typeface="+mn-lt"/>
                        </a:rPr>
                        <a:t>  </a:t>
                      </a:r>
                    </a:p>
                    <a:p>
                      <a:pPr>
                        <a:buClr>
                          <a:schemeClr val="tx2">
                            <a:lumMod val="60000"/>
                            <a:lumOff val="40000"/>
                          </a:schemeClr>
                        </a:buClr>
                        <a:buFont typeface="Wingdings" pitchFamily="2" charset="2"/>
                        <a:buNone/>
                      </a:pPr>
                      <a:r>
                        <a:rPr lang="en-IN" sz="1300" b="0" i="0" baseline="0" dirty="0" smtClean="0">
                          <a:solidFill>
                            <a:schemeClr val="tx1"/>
                          </a:solidFill>
                          <a:latin typeface="+mn-lt"/>
                        </a:rPr>
                        <a:t>     </a:t>
                      </a:r>
                      <a:r>
                        <a:rPr lang="en-IN" sz="1300" b="0" i="0" dirty="0" smtClean="0">
                          <a:solidFill>
                            <a:schemeClr val="tx1"/>
                          </a:solidFill>
                          <a:latin typeface="+mn-lt"/>
                        </a:rPr>
                        <a:t>added 90-95% of Housing Societies in </a:t>
                      </a:r>
                      <a:r>
                        <a:rPr lang="en-IN" sz="1300" b="0" i="0" dirty="0" err="1" smtClean="0">
                          <a:solidFill>
                            <a:schemeClr val="tx1"/>
                          </a:solidFill>
                          <a:latin typeface="+mn-lt"/>
                        </a:rPr>
                        <a:t>Pune</a:t>
                      </a:r>
                      <a:r>
                        <a:rPr lang="en-IN" sz="1300" b="0" i="0" dirty="0" smtClean="0">
                          <a:solidFill>
                            <a:schemeClr val="tx1"/>
                          </a:solidFill>
                          <a:latin typeface="+mn-lt"/>
                        </a:rPr>
                        <a:t> to </a:t>
                      </a:r>
                    </a:p>
                    <a:p>
                      <a:pPr>
                        <a:buClr>
                          <a:schemeClr val="tx2">
                            <a:lumMod val="60000"/>
                            <a:lumOff val="40000"/>
                          </a:schemeClr>
                        </a:buClr>
                        <a:buFont typeface="Wingdings" pitchFamily="2" charset="2"/>
                        <a:buNone/>
                      </a:pPr>
                      <a:r>
                        <a:rPr lang="en-IN" sz="1300" b="0" i="0" dirty="0" smtClean="0">
                          <a:solidFill>
                            <a:schemeClr val="tx1"/>
                          </a:solidFill>
                          <a:latin typeface="+mn-lt"/>
                        </a:rPr>
                        <a:t>     their IT system as Sections.</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b="1" dirty="0" smtClean="0">
                          <a:solidFill>
                            <a:schemeClr val="accent1">
                              <a:lumMod val="75000"/>
                            </a:schemeClr>
                          </a:solidFill>
                          <a:latin typeface="+mn-lt"/>
                        </a:rPr>
                        <a:t>    </a:t>
                      </a:r>
                      <a:r>
                        <a:rPr lang="en-IN" sz="1300" b="1" kern="1200" dirty="0" smtClean="0">
                          <a:solidFill>
                            <a:schemeClr val="accent1">
                              <a:lumMod val="75000"/>
                            </a:schemeClr>
                          </a:solidFill>
                          <a:latin typeface="+mn-lt"/>
                          <a:ea typeface="+mn-ea"/>
                          <a:cs typeface="+mn-cs"/>
                        </a:rPr>
                        <a:t>100% </a:t>
                      </a:r>
                      <a:r>
                        <a:rPr lang="en-IN" sz="1300" b="0" dirty="0" smtClean="0">
                          <a:latin typeface="+mn-lt"/>
                        </a:rPr>
                        <a:t>applicants get full and correct </a:t>
                      </a:r>
                    </a:p>
                    <a:p>
                      <a:pPr>
                        <a:buClr>
                          <a:schemeClr val="tx2">
                            <a:lumMod val="60000"/>
                            <a:lumOff val="40000"/>
                          </a:schemeClr>
                        </a:buClr>
                        <a:buFont typeface="Wingdings" pitchFamily="2" charset="2"/>
                        <a:buNone/>
                      </a:pPr>
                      <a:r>
                        <a:rPr lang="en-IN" sz="1300" b="0" baseline="0" dirty="0" smtClean="0">
                          <a:latin typeface="+mn-lt"/>
                        </a:rPr>
                        <a:t>     </a:t>
                      </a:r>
                      <a:r>
                        <a:rPr lang="en-IN" sz="1300" b="0" dirty="0" smtClean="0">
                          <a:latin typeface="+mn-lt"/>
                        </a:rPr>
                        <a:t>address entered</a:t>
                      </a:r>
                      <a:endParaRPr lang="en-IN" sz="1300" dirty="0" smtClean="0">
                        <a:latin typeface="+mn-lt"/>
                      </a:endParaRPr>
                    </a:p>
                  </a:txBody>
                  <a:tcPr>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4"/>
          <p:cNvSpPr/>
          <p:nvPr/>
        </p:nvSpPr>
        <p:spPr>
          <a:xfrm>
            <a:off x="389101" y="483152"/>
            <a:ext cx="8424147" cy="96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09651" numCol="1" spcCol="1270" anchor="ctr" anchorCtr="0">
            <a:noAutofit/>
          </a:bodyPr>
          <a:lstStyle/>
          <a:p>
            <a:pPr lvl="0" algn="l" defTabSz="1066800">
              <a:lnSpc>
                <a:spcPct val="90000"/>
              </a:lnSpc>
              <a:spcBef>
                <a:spcPct val="0"/>
              </a:spcBef>
              <a:spcAft>
                <a:spcPct val="35000"/>
              </a:spcAft>
            </a:pPr>
            <a:r>
              <a:rPr lang="en-IN" sz="2000" b="1" kern="1200" dirty="0" smtClean="0"/>
              <a:t>names</a:t>
            </a:r>
            <a:r>
              <a:rPr lang="en-IN" sz="2000" b="1" kern="1200" baseline="0" dirty="0" smtClean="0"/>
              <a:t> of Bogus Voters from the Voter List</a:t>
            </a:r>
            <a:endParaRPr lang="en-US" sz="2000" kern="1200" dirty="0">
              <a:solidFill>
                <a:schemeClr val="bg1"/>
              </a:solidFill>
            </a:endParaRPr>
          </a:p>
        </p:txBody>
      </p:sp>
      <p:sp>
        <p:nvSpPr>
          <p:cNvPr id="5" name="TextBox 4"/>
          <p:cNvSpPr txBox="1"/>
          <p:nvPr/>
        </p:nvSpPr>
        <p:spPr>
          <a:xfrm>
            <a:off x="381000" y="385684"/>
            <a:ext cx="73152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9.  Notifying/Informing the Applicant</a:t>
            </a:r>
            <a:endParaRPr lang="en-IN" sz="20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457200" y="981092"/>
          <a:ext cx="8382000" cy="2085368"/>
        </p:xfrm>
        <a:graphic>
          <a:graphicData uri="http://schemas.openxmlformats.org/drawingml/2006/table">
            <a:tbl>
              <a:tblPr firstRow="1" bandRow="1">
                <a:tableStyleId>{21E4AEA4-8DFA-4A89-87EB-49C32662AFE0}</a:tableStyleId>
              </a:tblPr>
              <a:tblGrid>
                <a:gridCol w="3886200"/>
                <a:gridCol w="4495800"/>
              </a:tblGrid>
              <a:tr h="156796">
                <a:tc>
                  <a:txBody>
                    <a:bodyPr/>
                    <a:lstStyle/>
                    <a:p>
                      <a:pPr algn="l"/>
                      <a:r>
                        <a:rPr lang="en-US" sz="1800" dirty="0" smtClean="0">
                          <a:solidFill>
                            <a:schemeClr val="bg1"/>
                          </a:solidFill>
                          <a:latin typeface="Calibri" pitchFamily="34" charset="0"/>
                        </a:rPr>
                        <a:t>                 </a:t>
                      </a:r>
                      <a:endParaRPr lang="en-IN" sz="1800" dirty="0">
                        <a:solidFill>
                          <a:schemeClr val="bg1"/>
                        </a:solidFill>
                        <a:latin typeface="Calibri" pitchFamily="34" charset="0"/>
                      </a:endParaRPr>
                    </a:p>
                  </a:txBody>
                  <a:tcPr>
                    <a:solidFill>
                      <a:schemeClr val="tx2">
                        <a:lumMod val="60000"/>
                        <a:lumOff val="40000"/>
                      </a:schemeClr>
                    </a:solidFill>
                  </a:tcPr>
                </a:tc>
                <a:tc>
                  <a:txBody>
                    <a:bodyPr/>
                    <a:lstStyle/>
                    <a:p>
                      <a:r>
                        <a:rPr lang="en-US" dirty="0" smtClean="0">
                          <a:solidFill>
                            <a:schemeClr val="bg1"/>
                          </a:solidFill>
                          <a:latin typeface="Calibri" pitchFamily="34" charset="0"/>
                        </a:rPr>
                        <a:t>             </a:t>
                      </a:r>
                      <a:endParaRPr lang="en-IN" dirty="0">
                        <a:solidFill>
                          <a:schemeClr val="bg1"/>
                        </a:solidFill>
                        <a:latin typeface="Calibri" pitchFamily="34" charset="0"/>
                      </a:endParaRPr>
                    </a:p>
                  </a:txBody>
                  <a:tcPr>
                    <a:solidFill>
                      <a:schemeClr val="tx2">
                        <a:lumMod val="60000"/>
                        <a:lumOff val="40000"/>
                      </a:schemeClr>
                    </a:solidFill>
                  </a:tcPr>
                </a:tc>
              </a:tr>
              <a:tr h="1719608">
                <a:tc>
                  <a:txBody>
                    <a:bodyPr/>
                    <a:lstStyle/>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Today the Election Department's database does </a:t>
                      </a:r>
                      <a:r>
                        <a:rPr lang="en-IN" sz="1300" b="1" i="0" dirty="0" smtClean="0">
                          <a:solidFill>
                            <a:schemeClr val="accent1">
                              <a:lumMod val="75000"/>
                            </a:schemeClr>
                          </a:solidFill>
                          <a:latin typeface="Calibri" pitchFamily="34" charset="0"/>
                        </a:rPr>
                        <a:t>Not store Phone Number, Email id or Correct Address</a:t>
                      </a:r>
                      <a:r>
                        <a:rPr lang="en-IN" sz="1300" b="0" i="0" dirty="0" smtClean="0">
                          <a:solidFill>
                            <a:schemeClr val="tx1"/>
                          </a:solidFill>
                          <a:latin typeface="Calibri" pitchFamily="34" charset="0"/>
                        </a:rPr>
                        <a:t> of the Applicant. So it has </a:t>
                      </a:r>
                      <a:r>
                        <a:rPr lang="en-IN" sz="1300" b="1" i="0" dirty="0" smtClean="0">
                          <a:solidFill>
                            <a:schemeClr val="accent1">
                              <a:lumMod val="75000"/>
                            </a:schemeClr>
                          </a:solidFill>
                          <a:latin typeface="Calibri" pitchFamily="34" charset="0"/>
                        </a:rPr>
                        <a:t>no method to notify citizens </a:t>
                      </a:r>
                      <a:r>
                        <a:rPr lang="en-IN" sz="1300" b="0" i="0" dirty="0" smtClean="0">
                          <a:solidFill>
                            <a:schemeClr val="tx1"/>
                          </a:solidFill>
                          <a:latin typeface="Calibri" pitchFamily="34" charset="0"/>
                        </a:rPr>
                        <a:t>about important information like –</a:t>
                      </a:r>
                    </a:p>
                    <a:p>
                      <a:pPr>
                        <a:buClr>
                          <a:schemeClr val="tx2">
                            <a:lumMod val="60000"/>
                            <a:lumOff val="40000"/>
                          </a:schemeClr>
                        </a:buClr>
                        <a:buFont typeface="Wingdings" pitchFamily="2" charset="2"/>
                        <a:buChar char="§"/>
                      </a:pPr>
                      <a:r>
                        <a:rPr lang="en-IN" sz="1300" b="0" i="0" baseline="0" dirty="0" smtClean="0">
                          <a:solidFill>
                            <a:schemeClr val="tx1"/>
                          </a:solidFill>
                          <a:latin typeface="Calibri" pitchFamily="34" charset="0"/>
                        </a:rPr>
                        <a:t>   </a:t>
                      </a:r>
                      <a:r>
                        <a:rPr lang="en-IN" sz="1300" b="1" i="0" dirty="0" smtClean="0">
                          <a:solidFill>
                            <a:schemeClr val="accent1">
                              <a:lumMod val="75000"/>
                            </a:schemeClr>
                          </a:solidFill>
                          <a:latin typeface="Calibri" pitchFamily="34" charset="0"/>
                        </a:rPr>
                        <a:t>No Alert/Notification is sent </a:t>
                      </a:r>
                      <a:r>
                        <a:rPr lang="en-IN" sz="1300" b="0" i="0" dirty="0" smtClean="0">
                          <a:solidFill>
                            <a:schemeClr val="tx1"/>
                          </a:solidFill>
                          <a:latin typeface="Calibri" pitchFamily="34" charset="0"/>
                        </a:rPr>
                        <a:t>to Voter when his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Voter ID Card is Printed or name is added to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Voter  List. </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None/>
                      </a:pPr>
                      <a:r>
                        <a:rPr lang="en-IN" sz="1300" b="1" dirty="0" smtClean="0">
                          <a:solidFill>
                            <a:schemeClr val="accent1">
                              <a:lumMod val="75000"/>
                            </a:schemeClr>
                          </a:solidFill>
                          <a:latin typeface="Calibri" pitchFamily="34" charset="0"/>
                        </a:rPr>
                        <a:t> Phone Number, Email id and Complete/Accurate Address</a:t>
                      </a:r>
                      <a:r>
                        <a:rPr lang="en-IN" sz="1300" dirty="0" smtClean="0">
                          <a:latin typeface="Calibri" pitchFamily="34" charset="0"/>
                        </a:rPr>
                        <a:t> of the Applicant will be </a:t>
                      </a:r>
                      <a:r>
                        <a:rPr lang="en-IN" sz="1300" b="1" dirty="0" smtClean="0">
                          <a:solidFill>
                            <a:schemeClr val="accent1">
                              <a:lumMod val="75000"/>
                            </a:schemeClr>
                          </a:solidFill>
                          <a:latin typeface="Calibri" pitchFamily="34" charset="0"/>
                        </a:rPr>
                        <a:t>Stored in the Database </a:t>
                      </a:r>
                      <a:r>
                        <a:rPr lang="en-IN" sz="1300" dirty="0" smtClean="0">
                          <a:latin typeface="Calibri" pitchFamily="34" charset="0"/>
                        </a:rPr>
                        <a:t>of the Election Department.</a:t>
                      </a:r>
                    </a:p>
                    <a:p>
                      <a:endParaRPr lang="en-IN" sz="1300" dirty="0" smtClean="0">
                        <a:latin typeface="Calibri" pitchFamily="34" charset="0"/>
                      </a:endParaRPr>
                    </a:p>
                    <a:p>
                      <a:pPr>
                        <a:buClr>
                          <a:schemeClr val="tx2">
                            <a:lumMod val="60000"/>
                            <a:lumOff val="40000"/>
                          </a:schemeClr>
                        </a:buClr>
                        <a:buFont typeface="Wingdings" pitchFamily="2" charset="2"/>
                        <a:buChar char="§"/>
                      </a:pPr>
                      <a:r>
                        <a:rPr lang="en-IN" sz="1300" baseline="0" dirty="0" smtClean="0">
                          <a:latin typeface="Calibri" pitchFamily="34" charset="0"/>
                        </a:rPr>
                        <a:t>   </a:t>
                      </a:r>
                      <a:r>
                        <a:rPr lang="en-IN" sz="1300" dirty="0" smtClean="0">
                          <a:latin typeface="Calibri" pitchFamily="34" charset="0"/>
                        </a:rPr>
                        <a:t>Email &amp; SMS Alert sent when name added to Voter List or </a:t>
                      </a:r>
                    </a:p>
                    <a:p>
                      <a:pPr>
                        <a:buClr>
                          <a:schemeClr val="tx2">
                            <a:lumMod val="60000"/>
                            <a:lumOff val="40000"/>
                          </a:schemeClr>
                        </a:buClr>
                        <a:buFont typeface="Wingdings" pitchFamily="2" charset="2"/>
                        <a:buNone/>
                      </a:pPr>
                      <a:r>
                        <a:rPr lang="en-IN" sz="1300" dirty="0" smtClean="0">
                          <a:latin typeface="Calibri" pitchFamily="34" charset="0"/>
                        </a:rPr>
                        <a:t>     Voter Id Card is printed</a:t>
                      </a:r>
                    </a:p>
                  </a:txBody>
                  <a:tcPr>
                    <a:solidFill>
                      <a:schemeClr val="accent1">
                        <a:lumMod val="20000"/>
                        <a:lumOff val="80000"/>
                      </a:schemeClr>
                    </a:solidFill>
                  </a:tcPr>
                </a:tc>
              </a:tr>
            </a:tbl>
          </a:graphicData>
        </a:graphic>
      </p:graphicFrame>
      <p:sp>
        <p:nvSpPr>
          <p:cNvPr id="9" name="TextBox 8"/>
          <p:cNvSpPr txBox="1"/>
          <p:nvPr/>
        </p:nvSpPr>
        <p:spPr>
          <a:xfrm>
            <a:off x="1714480" y="1000108"/>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10" name="TextBox 9"/>
          <p:cNvSpPr txBox="1"/>
          <p:nvPr/>
        </p:nvSpPr>
        <p:spPr>
          <a:xfrm>
            <a:off x="5715008" y="1000108"/>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11" name="TextBox 10">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2"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13" name="Table 12"/>
          <p:cNvGraphicFramePr>
            <a:graphicFrameLocks noGrp="1"/>
          </p:cNvGraphicFramePr>
          <p:nvPr/>
        </p:nvGraphicFramePr>
        <p:xfrm>
          <a:off x="476280" y="2830832"/>
          <a:ext cx="8382000" cy="883920"/>
        </p:xfrm>
        <a:graphic>
          <a:graphicData uri="http://schemas.openxmlformats.org/drawingml/2006/table">
            <a:tbl>
              <a:tblPr firstRow="1" bandRow="1">
                <a:tableStyleId>{21E4AEA4-8DFA-4A89-87EB-49C32662AFE0}</a:tableStyleId>
              </a:tblPr>
              <a:tblGrid>
                <a:gridCol w="3886200"/>
                <a:gridCol w="4495800"/>
              </a:tblGrid>
              <a:tr h="714380">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Calibri" pitchFamily="34" charset="0"/>
                        </a:rPr>
                        <a:t>   </a:t>
                      </a:r>
                      <a:r>
                        <a:rPr lang="en-IN" sz="1300" b="0" i="0" baseline="0" dirty="0" smtClean="0">
                          <a:solidFill>
                            <a:schemeClr val="tx1"/>
                          </a:solidFill>
                          <a:latin typeface="Calibri" pitchFamily="34" charset="0"/>
                        </a:rPr>
                        <a:t> </a:t>
                      </a:r>
                      <a:r>
                        <a:rPr lang="en-IN" sz="1300" b="0" i="0" dirty="0" smtClean="0">
                          <a:solidFill>
                            <a:schemeClr val="tx1"/>
                          </a:solidFill>
                          <a:latin typeface="Calibri" pitchFamily="34" charset="0"/>
                        </a:rPr>
                        <a:t>Due to this people have no Idea about when/where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to collect their Voter Id Card and </a:t>
                      </a:r>
                      <a:r>
                        <a:rPr lang="en-IN" sz="1300" b="1" i="0" dirty="0" smtClean="0">
                          <a:solidFill>
                            <a:schemeClr val="accent1">
                              <a:lumMod val="75000"/>
                            </a:schemeClr>
                          </a:solidFill>
                          <a:latin typeface="Calibri" pitchFamily="34" charset="0"/>
                        </a:rPr>
                        <a:t>less than 20% of </a:t>
                      </a:r>
                      <a:r>
                        <a:rPr lang="en-IN" sz="1300" b="1" i="0" baseline="0" dirty="0" smtClean="0">
                          <a:solidFill>
                            <a:schemeClr val="accent1">
                              <a:lumMod val="75000"/>
                            </a:schemeClr>
                          </a:solidFill>
                          <a:latin typeface="Calibri" pitchFamily="34" charset="0"/>
                        </a:rPr>
                        <a:t> </a:t>
                      </a:r>
                    </a:p>
                    <a:p>
                      <a:pPr>
                        <a:buClr>
                          <a:schemeClr val="tx2">
                            <a:lumMod val="60000"/>
                            <a:lumOff val="40000"/>
                          </a:schemeClr>
                        </a:buClr>
                        <a:buFont typeface="Wingdings" pitchFamily="2" charset="2"/>
                        <a:buNone/>
                      </a:pPr>
                      <a:r>
                        <a:rPr lang="en-IN" sz="1300" b="1" i="0" baseline="0" dirty="0" smtClean="0">
                          <a:solidFill>
                            <a:schemeClr val="accent1">
                              <a:lumMod val="75000"/>
                            </a:schemeClr>
                          </a:solidFill>
                          <a:latin typeface="Calibri" pitchFamily="34" charset="0"/>
                        </a:rPr>
                        <a:t>      </a:t>
                      </a:r>
                      <a:r>
                        <a:rPr lang="en-IN" sz="1300" b="1" i="0" dirty="0" smtClean="0">
                          <a:solidFill>
                            <a:schemeClr val="accent1">
                              <a:lumMod val="75000"/>
                            </a:schemeClr>
                          </a:solidFill>
                          <a:latin typeface="Calibri" pitchFamily="34" charset="0"/>
                        </a:rPr>
                        <a:t>printed Voter ID Cards are collected by citizens</a:t>
                      </a:r>
                      <a:r>
                        <a:rPr lang="en-IN" sz="1300" b="0" i="0" dirty="0" smtClean="0">
                          <a:solidFill>
                            <a:schemeClr val="accent1">
                              <a:lumMod val="75000"/>
                            </a:schemeClr>
                          </a:solidFill>
                          <a:latin typeface="Calibri" pitchFamily="34" charset="0"/>
                        </a:rPr>
                        <a:t>.</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baseline="0" dirty="0" smtClean="0">
                          <a:latin typeface="Calibri" pitchFamily="34" charset="0"/>
                        </a:rPr>
                        <a:t>  </a:t>
                      </a:r>
                      <a:r>
                        <a:rPr lang="en-IN" sz="1300" dirty="0" smtClean="0">
                          <a:latin typeface="Calibri" pitchFamily="34" charset="0"/>
                        </a:rPr>
                        <a:t> </a:t>
                      </a:r>
                      <a:r>
                        <a:rPr lang="en-IN" sz="1300" b="1" dirty="0" smtClean="0">
                          <a:solidFill>
                            <a:schemeClr val="accent1">
                              <a:lumMod val="75000"/>
                            </a:schemeClr>
                          </a:solidFill>
                          <a:latin typeface="Calibri" pitchFamily="34" charset="0"/>
                        </a:rPr>
                        <a:t>100% </a:t>
                      </a:r>
                      <a:r>
                        <a:rPr lang="en-IN" sz="1300" b="0" dirty="0" smtClean="0">
                          <a:solidFill>
                            <a:schemeClr val="tx1"/>
                          </a:solidFill>
                          <a:latin typeface="Calibri" pitchFamily="34" charset="0"/>
                        </a:rPr>
                        <a:t>applicants</a:t>
                      </a:r>
                      <a:r>
                        <a:rPr lang="en-IN" sz="1300" dirty="0" smtClean="0">
                          <a:latin typeface="Calibri" pitchFamily="34" charset="0"/>
                        </a:rPr>
                        <a:t> </a:t>
                      </a:r>
                      <a:r>
                        <a:rPr lang="en-IN" sz="1300" b="1" dirty="0" smtClean="0">
                          <a:solidFill>
                            <a:schemeClr val="accent1">
                              <a:lumMod val="75000"/>
                            </a:schemeClr>
                          </a:solidFill>
                          <a:latin typeface="Calibri" pitchFamily="34" charset="0"/>
                        </a:rPr>
                        <a:t>receive their Voter ID Cards</a:t>
                      </a:r>
                    </a:p>
                    <a:p>
                      <a:endParaRPr lang="en-IN" sz="1300" dirty="0" smtClean="0">
                        <a:latin typeface="Calibri" pitchFamily="34" charset="0"/>
                      </a:endParaRPr>
                    </a:p>
                    <a:p>
                      <a:endParaRPr lang="en-US" sz="1300" dirty="0" smtClean="0">
                        <a:latin typeface="Calibri" pitchFamily="34" charset="0"/>
                      </a:endParaRPr>
                    </a:p>
                    <a:p>
                      <a:endParaRPr lang="en-US" sz="1300" dirty="0" smtClean="0">
                        <a:latin typeface="Calibri" pitchFamily="34" charset="0"/>
                      </a:endParaRPr>
                    </a:p>
                  </a:txBody>
                  <a:tcPr>
                    <a:solidFill>
                      <a:schemeClr val="accent1">
                        <a:lumMod val="20000"/>
                        <a:lumOff val="80000"/>
                      </a:schemeClr>
                    </a:solidFill>
                  </a:tcPr>
                </a:tc>
              </a:tr>
            </a:tbl>
          </a:graphicData>
        </a:graphic>
      </p:graphicFrame>
      <p:graphicFrame>
        <p:nvGraphicFramePr>
          <p:cNvPr id="16" name="Table 15"/>
          <p:cNvGraphicFramePr>
            <a:graphicFrameLocks noGrp="1"/>
          </p:cNvGraphicFramePr>
          <p:nvPr/>
        </p:nvGraphicFramePr>
        <p:xfrm>
          <a:off x="476280" y="3714752"/>
          <a:ext cx="8382000" cy="2295508"/>
        </p:xfrm>
        <a:graphic>
          <a:graphicData uri="http://schemas.openxmlformats.org/drawingml/2006/table">
            <a:tbl>
              <a:tblPr firstRow="1" bandRow="1">
                <a:tableStyleId>{21E4AEA4-8DFA-4A89-87EB-49C32662AFE0}</a:tableStyleId>
              </a:tblPr>
              <a:tblGrid>
                <a:gridCol w="3886200"/>
                <a:gridCol w="4495800"/>
              </a:tblGrid>
              <a:tr h="2295508">
                <a:tc>
                  <a:txBody>
                    <a:bodyPr/>
                    <a:lstStyle/>
                    <a:p>
                      <a:pPr>
                        <a:buClr>
                          <a:schemeClr val="tx2">
                            <a:lumMod val="60000"/>
                            <a:lumOff val="40000"/>
                          </a:schemeClr>
                        </a:buClr>
                        <a:buFont typeface="Wingdings" pitchFamily="2" charset="2"/>
                        <a:buNone/>
                      </a:pPr>
                      <a:endParaRPr lang="en-IN" sz="1300" b="0" i="0" dirty="0" smtClean="0">
                        <a:solidFill>
                          <a:schemeClr val="accent1">
                            <a:lumMod val="75000"/>
                          </a:schemeClr>
                        </a:solidFill>
                        <a:latin typeface="Calibri" pitchFamily="34" charset="0"/>
                      </a:endParaRP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b="0" baseline="0" dirty="0" smtClean="0">
                          <a:solidFill>
                            <a:schemeClr val="tx1"/>
                          </a:solidFill>
                          <a:latin typeface="Calibri" pitchFamily="34" charset="0"/>
                        </a:rPr>
                        <a:t>   </a:t>
                      </a:r>
                      <a:r>
                        <a:rPr lang="en-IN" sz="1300" b="0" dirty="0" smtClean="0">
                          <a:solidFill>
                            <a:schemeClr val="tx1"/>
                          </a:solidFill>
                          <a:latin typeface="Calibri" pitchFamily="34" charset="0"/>
                        </a:rPr>
                        <a:t>In 2014 Lok Sabha election, more than</a:t>
                      </a:r>
                      <a:r>
                        <a:rPr lang="en-IN" sz="1300" dirty="0" smtClean="0">
                          <a:latin typeface="Calibri" pitchFamily="34" charset="0"/>
                        </a:rPr>
                        <a:t> </a:t>
                      </a:r>
                      <a:r>
                        <a:rPr lang="en-IN" sz="1300" b="1" dirty="0" smtClean="0">
                          <a:solidFill>
                            <a:schemeClr val="accent1">
                              <a:lumMod val="75000"/>
                            </a:schemeClr>
                          </a:solidFill>
                          <a:latin typeface="Calibri" pitchFamily="34" charset="0"/>
                        </a:rPr>
                        <a:t>1 Lakh voters</a:t>
                      </a:r>
                      <a:r>
                        <a:rPr lang="en-IN" sz="1300" b="1" dirty="0" smtClean="0">
                          <a:solidFill>
                            <a:schemeClr val="tx1"/>
                          </a:solidFill>
                          <a:latin typeface="Calibri" pitchFamily="34" charset="0"/>
                        </a:rPr>
                        <a:t> </a:t>
                      </a:r>
                      <a:r>
                        <a:rPr lang="en-IN" sz="1300" b="0" dirty="0" smtClean="0">
                          <a:solidFill>
                            <a:schemeClr val="tx1"/>
                          </a:solidFill>
                          <a:latin typeface="Calibri" pitchFamily="34" charset="0"/>
                        </a:rPr>
                        <a:t>in </a:t>
                      </a:r>
                      <a:r>
                        <a:rPr lang="en-IN" sz="1300" b="0" dirty="0" err="1" smtClean="0">
                          <a:solidFill>
                            <a:schemeClr val="tx1"/>
                          </a:solidFill>
                          <a:latin typeface="Calibri" pitchFamily="34" charset="0"/>
                        </a:rPr>
                        <a:t>Pune</a:t>
                      </a:r>
                      <a:r>
                        <a:rPr lang="en-IN" sz="1300" b="0" dirty="0" smtClean="0">
                          <a:solidFill>
                            <a:schemeClr val="tx1"/>
                          </a:solidFill>
                          <a:latin typeface="Calibri" pitchFamily="34" charset="0"/>
                        </a:rPr>
                        <a:t> </a:t>
                      </a:r>
                    </a:p>
                    <a:p>
                      <a:pPr>
                        <a:buClr>
                          <a:schemeClr val="tx2">
                            <a:lumMod val="60000"/>
                            <a:lumOff val="40000"/>
                          </a:schemeClr>
                        </a:buClr>
                        <a:buFont typeface="Wingdings" pitchFamily="2" charset="2"/>
                        <a:buNone/>
                      </a:pPr>
                      <a:r>
                        <a:rPr lang="en-IN" sz="1300" b="0" dirty="0" smtClean="0">
                          <a:solidFill>
                            <a:schemeClr val="tx1"/>
                          </a:solidFill>
                          <a:latin typeface="Calibri" pitchFamily="34" charset="0"/>
                        </a:rPr>
                        <a:t>     were </a:t>
                      </a:r>
                      <a:r>
                        <a:rPr lang="en-IN" sz="1300" b="1" dirty="0" smtClean="0">
                          <a:solidFill>
                            <a:schemeClr val="accent1">
                              <a:lumMod val="75000"/>
                            </a:schemeClr>
                          </a:solidFill>
                          <a:latin typeface="Calibri" pitchFamily="34" charset="0"/>
                        </a:rPr>
                        <a:t>Deprived of their Democratic Right to Vote</a:t>
                      </a:r>
                      <a:r>
                        <a:rPr lang="en-IN" sz="1300" dirty="0" smtClean="0">
                          <a:solidFill>
                            <a:schemeClr val="accent1">
                              <a:lumMod val="75000"/>
                            </a:schemeClr>
                          </a:solidFill>
                          <a:latin typeface="Calibri" pitchFamily="34" charset="0"/>
                        </a:rPr>
                        <a:t> </a:t>
                      </a:r>
                      <a:r>
                        <a:rPr lang="en-IN" sz="1300" b="0" dirty="0" smtClean="0">
                          <a:solidFill>
                            <a:schemeClr val="tx1"/>
                          </a:solidFill>
                          <a:latin typeface="Calibri" pitchFamily="34" charset="0"/>
                        </a:rPr>
                        <a:t>as</a:t>
                      </a:r>
                      <a:r>
                        <a:rPr lang="en-IN" sz="1300" dirty="0" smtClean="0">
                          <a:latin typeface="Calibri" pitchFamily="34" charset="0"/>
                        </a:rPr>
                        <a:t> </a:t>
                      </a:r>
                      <a:r>
                        <a:rPr lang="en-IN" sz="1300" b="1" dirty="0" smtClean="0">
                          <a:solidFill>
                            <a:schemeClr val="accent1">
                              <a:lumMod val="75000"/>
                            </a:schemeClr>
                          </a:solidFill>
                          <a:latin typeface="Calibri" pitchFamily="34" charset="0"/>
                        </a:rPr>
                        <a:t>their   </a:t>
                      </a:r>
                    </a:p>
                    <a:p>
                      <a:pPr>
                        <a:buClr>
                          <a:schemeClr val="tx2">
                            <a:lumMod val="60000"/>
                            <a:lumOff val="40000"/>
                          </a:schemeClr>
                        </a:buClr>
                        <a:buFont typeface="Wingdings" pitchFamily="2" charset="2"/>
                        <a:buNone/>
                      </a:pPr>
                      <a:r>
                        <a:rPr lang="en-IN" sz="1300" b="1" dirty="0" smtClean="0">
                          <a:solidFill>
                            <a:schemeClr val="accent1">
                              <a:lumMod val="75000"/>
                            </a:schemeClr>
                          </a:solidFill>
                          <a:latin typeface="Calibri" pitchFamily="34" charset="0"/>
                        </a:rPr>
                        <a:t>     names </a:t>
                      </a:r>
                      <a:r>
                        <a:rPr lang="en-IN" sz="1300" b="0" dirty="0" smtClean="0">
                          <a:solidFill>
                            <a:schemeClr val="tx1"/>
                          </a:solidFill>
                          <a:latin typeface="Calibri" pitchFamily="34" charset="0"/>
                        </a:rPr>
                        <a:t>had been </a:t>
                      </a:r>
                      <a:r>
                        <a:rPr lang="en-IN" sz="1300" b="1" dirty="0" smtClean="0">
                          <a:solidFill>
                            <a:schemeClr val="accent1">
                              <a:lumMod val="75000"/>
                            </a:schemeClr>
                          </a:solidFill>
                          <a:latin typeface="Calibri" pitchFamily="34" charset="0"/>
                        </a:rPr>
                        <a:t>Wrongly Deleted from the Voter list. </a:t>
                      </a:r>
                    </a:p>
                    <a:p>
                      <a:pPr>
                        <a:buClr>
                          <a:schemeClr val="tx2">
                            <a:lumMod val="60000"/>
                            <a:lumOff val="40000"/>
                          </a:schemeClr>
                        </a:buClr>
                        <a:buFont typeface="Wingdings" pitchFamily="2" charset="2"/>
                        <a:buNone/>
                      </a:pPr>
                      <a:endParaRPr lang="en-US" sz="1300" dirty="0" smtClean="0">
                        <a:latin typeface="Calibri" pitchFamily="34" charset="0"/>
                      </a:endParaRPr>
                    </a:p>
                    <a:p>
                      <a:pPr>
                        <a:buClr>
                          <a:schemeClr val="tx2">
                            <a:lumMod val="60000"/>
                            <a:lumOff val="40000"/>
                          </a:schemeClr>
                        </a:buClr>
                        <a:buFont typeface="Wingdings" pitchFamily="2" charset="2"/>
                        <a:buNone/>
                      </a:pPr>
                      <a:endParaRPr lang="en-IN" sz="1300" dirty="0" smtClean="0">
                        <a:latin typeface="Calibri" pitchFamily="34" charset="0"/>
                      </a:endParaRPr>
                    </a:p>
                    <a:p>
                      <a:r>
                        <a:rPr lang="en-IN" sz="1300" b="0" dirty="0" smtClean="0">
                          <a:solidFill>
                            <a:schemeClr val="tx1"/>
                          </a:solidFill>
                          <a:latin typeface="Calibri" pitchFamily="34" charset="0"/>
                        </a:rPr>
                        <a:t>Such problem will be avoided in the new system as a </a:t>
                      </a:r>
                      <a:r>
                        <a:rPr lang="en-IN" sz="1300" b="1" dirty="0" smtClean="0">
                          <a:solidFill>
                            <a:schemeClr val="accent1">
                              <a:lumMod val="75000"/>
                            </a:schemeClr>
                          </a:solidFill>
                          <a:latin typeface="Calibri" pitchFamily="34" charset="0"/>
                        </a:rPr>
                        <a:t>Notification/ Alert</a:t>
                      </a:r>
                      <a:r>
                        <a:rPr lang="en-IN" sz="1300" dirty="0" smtClean="0">
                          <a:solidFill>
                            <a:schemeClr val="accent1">
                              <a:lumMod val="75000"/>
                            </a:schemeClr>
                          </a:solidFill>
                          <a:latin typeface="Calibri" pitchFamily="34" charset="0"/>
                        </a:rPr>
                        <a:t> </a:t>
                      </a:r>
                      <a:r>
                        <a:rPr lang="en-IN" sz="1300" b="0" dirty="0" smtClean="0">
                          <a:solidFill>
                            <a:schemeClr val="tx1"/>
                          </a:solidFill>
                          <a:latin typeface="Calibri" pitchFamily="34" charset="0"/>
                        </a:rPr>
                        <a:t>will be </a:t>
                      </a:r>
                      <a:r>
                        <a:rPr lang="en-IN" sz="1300" b="1" dirty="0" smtClean="0">
                          <a:solidFill>
                            <a:schemeClr val="accent1">
                              <a:lumMod val="75000"/>
                            </a:schemeClr>
                          </a:solidFill>
                          <a:latin typeface="Calibri" pitchFamily="34" charset="0"/>
                        </a:rPr>
                        <a:t>sent</a:t>
                      </a:r>
                      <a:r>
                        <a:rPr lang="en-IN" sz="1300" dirty="0" smtClean="0">
                          <a:latin typeface="Calibri" pitchFamily="34" charset="0"/>
                        </a:rPr>
                        <a:t> </a:t>
                      </a:r>
                      <a:r>
                        <a:rPr lang="en-IN" sz="1300" b="0" dirty="0" smtClean="0">
                          <a:solidFill>
                            <a:schemeClr val="tx1"/>
                          </a:solidFill>
                          <a:latin typeface="Calibri" pitchFamily="34" charset="0"/>
                        </a:rPr>
                        <a:t>to the citizen by</a:t>
                      </a:r>
                      <a:r>
                        <a:rPr lang="en-IN" sz="1300" dirty="0" smtClean="0">
                          <a:latin typeface="Calibri" pitchFamily="34" charset="0"/>
                        </a:rPr>
                        <a:t> </a:t>
                      </a:r>
                      <a:r>
                        <a:rPr lang="en-IN" sz="1300" b="1" dirty="0" smtClean="0">
                          <a:solidFill>
                            <a:schemeClr val="accent1">
                              <a:lumMod val="75000"/>
                            </a:schemeClr>
                          </a:solidFill>
                          <a:latin typeface="Calibri" pitchFamily="34" charset="0"/>
                        </a:rPr>
                        <a:t>ALL 3 modes – SMS, Email and Postal Letter</a:t>
                      </a:r>
                      <a:r>
                        <a:rPr lang="en-IN" sz="1300" dirty="0" smtClean="0">
                          <a:latin typeface="Calibri" pitchFamily="34" charset="0"/>
                        </a:rPr>
                        <a:t> </a:t>
                      </a:r>
                      <a:r>
                        <a:rPr lang="en-IN" sz="1300" b="0" dirty="0" smtClean="0">
                          <a:solidFill>
                            <a:schemeClr val="tx1"/>
                          </a:solidFill>
                          <a:latin typeface="Calibri" pitchFamily="34" charset="0"/>
                        </a:rPr>
                        <a:t>when his name is deleted from the Voter List. The citizen can immediately follow up and ensure that his name is added back to the Voter List before the election.</a:t>
                      </a:r>
                    </a:p>
                  </a:txBody>
                  <a:tcPr>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5684"/>
            <a:ext cx="7848600" cy="400110"/>
          </a:xfrm>
          <a:prstGeom prst="rect">
            <a:avLst/>
          </a:prstGeom>
          <a:noFill/>
        </p:spPr>
        <p:txBody>
          <a:bodyPr wrap="square" rtlCol="0">
            <a:spAutoFit/>
          </a:bodyPr>
          <a:lstStyle/>
          <a:p>
            <a:pPr marL="514350" indent="-514350">
              <a:buAutoNum type="arabicPeriod" startAt="10"/>
            </a:pPr>
            <a:r>
              <a:rPr lang="en-IN" sz="2000" b="1" dirty="0" smtClean="0">
                <a:solidFill>
                  <a:schemeClr val="tx2">
                    <a:lumMod val="60000"/>
                    <a:lumOff val="40000"/>
                  </a:schemeClr>
                </a:solidFill>
                <a:latin typeface="Calibri" pitchFamily="34" charset="0"/>
              </a:rPr>
              <a:t> Storing ALL Info related to Additions &amp; Deletions made in Voter List</a:t>
            </a:r>
            <a:endParaRPr lang="en-IN" sz="20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609600" y="1142984"/>
          <a:ext cx="7848600" cy="3783354"/>
        </p:xfrm>
        <a:graphic>
          <a:graphicData uri="http://schemas.openxmlformats.org/drawingml/2006/table">
            <a:tbl>
              <a:tblPr firstRow="1" bandRow="1">
                <a:tableStyleId>{21E4AEA4-8DFA-4A89-87EB-49C32662AFE0}</a:tableStyleId>
              </a:tblPr>
              <a:tblGrid>
                <a:gridCol w="3810000"/>
                <a:gridCol w="4038600"/>
              </a:tblGrid>
              <a:tr h="297182">
                <a:tc>
                  <a:txBody>
                    <a:bodyPr/>
                    <a:lstStyle/>
                    <a:p>
                      <a:pPr algn="l"/>
                      <a:endParaRPr lang="en-IN" sz="1800" dirty="0">
                        <a:solidFill>
                          <a:schemeClr val="bg1"/>
                        </a:solidFill>
                        <a:latin typeface="Calibri" pitchFamily="34" charset="0"/>
                      </a:endParaRPr>
                    </a:p>
                  </a:txBody>
                  <a:tcPr>
                    <a:solidFill>
                      <a:schemeClr val="tx2">
                        <a:lumMod val="60000"/>
                        <a:lumOff val="40000"/>
                      </a:schemeClr>
                    </a:solidFill>
                  </a:tcPr>
                </a:tc>
                <a:tc>
                  <a:txBody>
                    <a:bodyPr/>
                    <a:lstStyle/>
                    <a:p>
                      <a:endParaRPr lang="en-IN" dirty="0">
                        <a:solidFill>
                          <a:schemeClr val="bg1"/>
                        </a:solidFill>
                        <a:latin typeface="Calibri" pitchFamily="34" charset="0"/>
                      </a:endParaRPr>
                    </a:p>
                  </a:txBody>
                  <a:tcPr>
                    <a:solidFill>
                      <a:schemeClr val="tx2">
                        <a:lumMod val="60000"/>
                        <a:lumOff val="40000"/>
                      </a:schemeClr>
                    </a:solidFill>
                  </a:tcPr>
                </a:tc>
              </a:tr>
              <a:tr h="3417594">
                <a:tc>
                  <a:txBody>
                    <a:bodyPr/>
                    <a:lstStyle/>
                    <a:p>
                      <a:pPr>
                        <a:buClr>
                          <a:schemeClr val="tx2">
                            <a:lumMod val="60000"/>
                            <a:lumOff val="40000"/>
                          </a:schemeClr>
                        </a:buClr>
                        <a:buFont typeface="Wingdings" pitchFamily="2" charset="2"/>
                        <a:buChar char="§"/>
                      </a:pPr>
                      <a:r>
                        <a:rPr lang="en-IN" sz="1300" b="1" i="0" dirty="0" smtClean="0">
                          <a:solidFill>
                            <a:schemeClr val="tx1"/>
                          </a:solidFill>
                          <a:latin typeface="Calibri" pitchFamily="34" charset="0"/>
                        </a:rPr>
                        <a:t>   </a:t>
                      </a:r>
                      <a:r>
                        <a:rPr lang="en-IN" sz="1300" b="0" i="0" dirty="0" smtClean="0">
                          <a:solidFill>
                            <a:schemeClr val="tx1"/>
                          </a:solidFill>
                          <a:latin typeface="Calibri" pitchFamily="34" charset="0"/>
                        </a:rPr>
                        <a:t>In the current paper based system, it is </a:t>
                      </a:r>
                      <a:r>
                        <a:rPr lang="en-IN" sz="1300" b="1" i="0" dirty="0" smtClean="0">
                          <a:solidFill>
                            <a:schemeClr val="accent1">
                              <a:lumMod val="75000"/>
                            </a:schemeClr>
                          </a:solidFill>
                          <a:latin typeface="Calibri" pitchFamily="34" charset="0"/>
                        </a:rPr>
                        <a:t>Impossible</a:t>
                      </a:r>
                      <a:r>
                        <a:rPr lang="en-IN" sz="1300" b="0" i="0" dirty="0" smtClean="0">
                          <a:solidFill>
                            <a:schemeClr val="tx1"/>
                          </a:solidFill>
                          <a:latin typeface="Calibri" pitchFamily="34" charset="0"/>
                        </a:rPr>
                        <a:t>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to Store the information related to</a:t>
                      </a:r>
                      <a:r>
                        <a:rPr lang="en-IN" sz="1300" b="0" i="0" baseline="0" dirty="0" smtClean="0">
                          <a:solidFill>
                            <a:schemeClr val="tx1"/>
                          </a:solidFill>
                          <a:latin typeface="Calibri" pitchFamily="34" charset="0"/>
                        </a:rPr>
                        <a:t> </a:t>
                      </a:r>
                    </a:p>
                    <a:p>
                      <a:pPr>
                        <a:buClr>
                          <a:schemeClr val="tx2">
                            <a:lumMod val="60000"/>
                            <a:lumOff val="40000"/>
                          </a:schemeClr>
                        </a:buClr>
                        <a:buFont typeface="Wingdings" pitchFamily="2" charset="2"/>
                        <a:buNone/>
                      </a:pPr>
                      <a:r>
                        <a:rPr lang="en-IN" sz="1300" b="0" i="0" baseline="0" dirty="0" smtClean="0">
                          <a:solidFill>
                            <a:schemeClr val="tx1"/>
                          </a:solidFill>
                          <a:latin typeface="Calibri" pitchFamily="34" charset="0"/>
                        </a:rPr>
                        <a:t>     </a:t>
                      </a:r>
                      <a:r>
                        <a:rPr lang="en-IN" sz="1300" b="0" i="0" dirty="0" smtClean="0">
                          <a:solidFill>
                            <a:schemeClr val="tx1"/>
                          </a:solidFill>
                          <a:latin typeface="Calibri" pitchFamily="34" charset="0"/>
                        </a:rPr>
                        <a:t>addition/deletion/modification of names, to the </a:t>
                      </a:r>
                    </a:p>
                    <a:p>
                      <a:pPr>
                        <a:buClr>
                          <a:schemeClr val="tx2">
                            <a:lumMod val="60000"/>
                            <a:lumOff val="40000"/>
                          </a:schemeClr>
                        </a:buClr>
                        <a:buFont typeface="Wingdings" pitchFamily="2" charset="2"/>
                        <a:buNone/>
                      </a:pPr>
                      <a:r>
                        <a:rPr lang="en-IN" sz="1300" b="0" i="0" dirty="0" smtClean="0">
                          <a:solidFill>
                            <a:schemeClr val="tx1"/>
                          </a:solidFill>
                          <a:latin typeface="Calibri" pitchFamily="34" charset="0"/>
                        </a:rPr>
                        <a:t>      Voter List. Examples of such information are -</a:t>
                      </a:r>
                    </a:p>
                    <a:p>
                      <a:r>
                        <a:rPr lang="en-IN" sz="1300" b="1" i="0" dirty="0" smtClean="0">
                          <a:solidFill>
                            <a:schemeClr val="accent1">
                              <a:lumMod val="75000"/>
                            </a:schemeClr>
                          </a:solidFill>
                          <a:latin typeface="Calibri" pitchFamily="34" charset="0"/>
                        </a:rPr>
                        <a:t>      1. Form 6/7/8/8A </a:t>
                      </a:r>
                      <a:r>
                        <a:rPr lang="en-IN" sz="1300" b="0" i="0" dirty="0" smtClean="0">
                          <a:solidFill>
                            <a:schemeClr val="tx1"/>
                          </a:solidFill>
                          <a:latin typeface="Calibri" pitchFamily="34" charset="0"/>
                        </a:rPr>
                        <a:t>submitted by Applicants</a:t>
                      </a:r>
                    </a:p>
                    <a:p>
                      <a:r>
                        <a:rPr lang="en-IN" sz="1300" b="1" i="0" dirty="0" smtClean="0">
                          <a:solidFill>
                            <a:schemeClr val="accent1">
                              <a:lumMod val="75000"/>
                            </a:schemeClr>
                          </a:solidFill>
                          <a:latin typeface="Calibri" pitchFamily="34" charset="0"/>
                        </a:rPr>
                        <a:t>      2. ID, Age and Address Proof documents   </a:t>
                      </a:r>
                    </a:p>
                    <a:p>
                      <a:r>
                        <a:rPr lang="en-IN" sz="1300" b="1" i="0" dirty="0" smtClean="0">
                          <a:solidFill>
                            <a:schemeClr val="accent1">
                              <a:lumMod val="75000"/>
                            </a:schemeClr>
                          </a:solidFill>
                          <a:latin typeface="Calibri" pitchFamily="34" charset="0"/>
                        </a:rPr>
                        <a:t>          </a:t>
                      </a:r>
                      <a:r>
                        <a:rPr lang="en-IN" sz="1300" b="0" i="0" dirty="0" smtClean="0">
                          <a:solidFill>
                            <a:schemeClr val="tx1"/>
                          </a:solidFill>
                          <a:latin typeface="Calibri" pitchFamily="34" charset="0"/>
                        </a:rPr>
                        <a:t>submitted by Applicants</a:t>
                      </a:r>
                    </a:p>
                    <a:p>
                      <a:r>
                        <a:rPr lang="en-IN" sz="1300" b="1" i="0" dirty="0" smtClean="0">
                          <a:solidFill>
                            <a:schemeClr val="accent1">
                              <a:lumMod val="75000"/>
                            </a:schemeClr>
                          </a:solidFill>
                          <a:latin typeface="Calibri" pitchFamily="34" charset="0"/>
                        </a:rPr>
                        <a:t>      3. Identity of election dept employees </a:t>
                      </a:r>
                      <a:r>
                        <a:rPr lang="en-IN" sz="1300" b="0" i="0" dirty="0" smtClean="0">
                          <a:solidFill>
                            <a:schemeClr val="tx1"/>
                          </a:solidFill>
                          <a:latin typeface="Calibri" pitchFamily="34" charset="0"/>
                        </a:rPr>
                        <a:t>who </a:t>
                      </a:r>
                    </a:p>
                    <a:p>
                      <a:r>
                        <a:rPr lang="en-IN" sz="1300" b="0" i="0" dirty="0" smtClean="0">
                          <a:solidFill>
                            <a:schemeClr val="tx1"/>
                          </a:solidFill>
                          <a:latin typeface="Calibri" pitchFamily="34" charset="0"/>
                        </a:rPr>
                        <a:t>          Approved/ Processed/ Rejected that application </a:t>
                      </a:r>
                    </a:p>
                    <a:p>
                      <a:r>
                        <a:rPr lang="en-IN" sz="1300" b="0" i="0" dirty="0" smtClean="0">
                          <a:solidFill>
                            <a:schemeClr val="tx1"/>
                          </a:solidFill>
                          <a:latin typeface="Calibri" pitchFamily="34" charset="0"/>
                        </a:rPr>
                        <a:t>          form. Details of actions performed by these  </a:t>
                      </a:r>
                    </a:p>
                    <a:p>
                      <a:r>
                        <a:rPr lang="en-IN" sz="1300" b="0" i="0" dirty="0" smtClean="0">
                          <a:solidFill>
                            <a:schemeClr val="tx1"/>
                          </a:solidFill>
                          <a:latin typeface="Calibri" pitchFamily="34" charset="0"/>
                        </a:rPr>
                        <a:t>          election department employee.</a:t>
                      </a:r>
                    </a:p>
                    <a:p>
                      <a:endParaRPr lang="en-US" sz="1300" b="0" i="0" dirty="0" smtClean="0">
                        <a:solidFill>
                          <a:schemeClr val="tx1"/>
                        </a:solidFill>
                        <a:latin typeface="Calibri" pitchFamily="34" charset="0"/>
                      </a:endParaRPr>
                    </a:p>
                    <a:p>
                      <a:r>
                        <a:rPr lang="en-IN" sz="1300" b="0" i="0" dirty="0" smtClean="0">
                          <a:solidFill>
                            <a:schemeClr val="tx1"/>
                          </a:solidFill>
                          <a:latin typeface="Calibri" pitchFamily="34" charset="0"/>
                        </a:rPr>
                        <a:t>Even if this information was stored, it would be </a:t>
                      </a:r>
                      <a:r>
                        <a:rPr lang="en-IN" sz="1300" b="1" i="0" dirty="0" smtClean="0">
                          <a:solidFill>
                            <a:schemeClr val="accent1">
                              <a:lumMod val="75000"/>
                            </a:schemeClr>
                          </a:solidFill>
                          <a:latin typeface="Calibri" pitchFamily="34" charset="0"/>
                        </a:rPr>
                        <a:t>impossible to pick out the required document from tonnes of stored paper bundles.</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dirty="0" smtClean="0">
                          <a:latin typeface="Calibri" pitchFamily="34" charset="0"/>
                        </a:rPr>
                        <a:t>   All details (</a:t>
                      </a:r>
                      <a:r>
                        <a:rPr lang="en-IN" sz="1300" b="1" dirty="0" smtClean="0">
                          <a:solidFill>
                            <a:schemeClr val="accent1">
                              <a:lumMod val="75000"/>
                            </a:schemeClr>
                          </a:solidFill>
                          <a:latin typeface="Calibri" pitchFamily="34" charset="0"/>
                        </a:rPr>
                        <a:t>Forms 6/7/8/8A, Proof Docs, Election  </a:t>
                      </a:r>
                    </a:p>
                    <a:p>
                      <a:pPr>
                        <a:buClr>
                          <a:schemeClr val="tx2">
                            <a:lumMod val="60000"/>
                            <a:lumOff val="40000"/>
                          </a:schemeClr>
                        </a:buClr>
                        <a:buFont typeface="Wingdings" pitchFamily="2" charset="2"/>
                        <a:buNone/>
                      </a:pPr>
                      <a:r>
                        <a:rPr lang="en-IN" sz="1300" b="1" baseline="0" dirty="0" smtClean="0">
                          <a:solidFill>
                            <a:schemeClr val="accent1">
                              <a:lumMod val="75000"/>
                            </a:schemeClr>
                          </a:solidFill>
                          <a:latin typeface="Calibri" pitchFamily="34" charset="0"/>
                        </a:rPr>
                        <a:t>     </a:t>
                      </a:r>
                      <a:r>
                        <a:rPr lang="en-IN" sz="1300" b="1" dirty="0" smtClean="0">
                          <a:solidFill>
                            <a:schemeClr val="accent1">
                              <a:lumMod val="75000"/>
                            </a:schemeClr>
                          </a:solidFill>
                          <a:latin typeface="Calibri" pitchFamily="34" charset="0"/>
                        </a:rPr>
                        <a:t>Officer's identity and Action taken by him</a:t>
                      </a:r>
                      <a:r>
                        <a:rPr lang="en-IN" sz="1300" dirty="0" smtClean="0">
                          <a:latin typeface="Calibri" pitchFamily="34" charset="0"/>
                        </a:rPr>
                        <a:t>) will be </a:t>
                      </a:r>
                    </a:p>
                    <a:p>
                      <a:pPr>
                        <a:buClr>
                          <a:schemeClr val="tx2">
                            <a:lumMod val="60000"/>
                            <a:lumOff val="40000"/>
                          </a:schemeClr>
                        </a:buClr>
                        <a:buFont typeface="Wingdings" pitchFamily="2" charset="2"/>
                        <a:buNone/>
                      </a:pPr>
                      <a:r>
                        <a:rPr lang="en-IN" sz="1300" dirty="0" smtClean="0">
                          <a:latin typeface="Calibri" pitchFamily="34" charset="0"/>
                        </a:rPr>
                        <a:t>     Safely Stored in the IT based system. The IT based  </a:t>
                      </a:r>
                    </a:p>
                    <a:p>
                      <a:pPr>
                        <a:buClr>
                          <a:schemeClr val="tx2">
                            <a:lumMod val="60000"/>
                            <a:lumOff val="40000"/>
                          </a:schemeClr>
                        </a:buClr>
                        <a:buFont typeface="Wingdings" pitchFamily="2" charset="2"/>
                        <a:buNone/>
                      </a:pPr>
                      <a:r>
                        <a:rPr lang="en-IN" sz="1300" dirty="0" smtClean="0">
                          <a:latin typeface="Calibri" pitchFamily="34" charset="0"/>
                        </a:rPr>
                        <a:t>     system will also allow us to </a:t>
                      </a:r>
                      <a:r>
                        <a:rPr lang="en-IN" sz="1300" b="1" dirty="0" smtClean="0">
                          <a:solidFill>
                            <a:schemeClr val="accent1">
                              <a:lumMod val="75000"/>
                            </a:schemeClr>
                          </a:solidFill>
                          <a:latin typeface="Calibri" pitchFamily="34" charset="0"/>
                        </a:rPr>
                        <a:t>Easily Access </a:t>
                      </a:r>
                      <a:r>
                        <a:rPr lang="en-IN" sz="1300" dirty="0" smtClean="0">
                          <a:latin typeface="Calibri" pitchFamily="34" charset="0"/>
                        </a:rPr>
                        <a:t>this </a:t>
                      </a:r>
                    </a:p>
                    <a:p>
                      <a:pPr>
                        <a:buClr>
                          <a:schemeClr val="tx2">
                            <a:lumMod val="60000"/>
                            <a:lumOff val="40000"/>
                          </a:schemeClr>
                        </a:buClr>
                        <a:buFont typeface="Wingdings" pitchFamily="2" charset="2"/>
                        <a:buNone/>
                      </a:pPr>
                      <a:r>
                        <a:rPr lang="en-IN" sz="1300" dirty="0" smtClean="0">
                          <a:latin typeface="Calibri" pitchFamily="34" charset="0"/>
                        </a:rPr>
                        <a:t>      information at the Click of a button.</a:t>
                      </a:r>
                    </a:p>
                    <a:p>
                      <a:endParaRPr lang="en-IN" sz="1300" dirty="0" smtClean="0">
                        <a:latin typeface="Calibri" pitchFamily="34" charset="0"/>
                      </a:endParaRPr>
                    </a:p>
                    <a:p>
                      <a:r>
                        <a:rPr lang="en-IN" sz="1300" b="1" kern="1200" dirty="0" smtClean="0">
                          <a:solidFill>
                            <a:schemeClr val="accent1">
                              <a:lumMod val="75000"/>
                            </a:schemeClr>
                          </a:solidFill>
                          <a:latin typeface="Calibri" pitchFamily="34" charset="0"/>
                          <a:ea typeface="+mn-ea"/>
                          <a:cs typeface="+mn-cs"/>
                        </a:rPr>
                        <a:t>Advantage -</a:t>
                      </a:r>
                    </a:p>
                    <a:p>
                      <a:r>
                        <a:rPr lang="en-IN" sz="1300" dirty="0" smtClean="0">
                          <a:latin typeface="Calibri" pitchFamily="34" charset="0"/>
                        </a:rPr>
                        <a:t>More than</a:t>
                      </a:r>
                      <a:r>
                        <a:rPr lang="en-IN" sz="1300" b="1" kern="1200" dirty="0" smtClean="0">
                          <a:solidFill>
                            <a:schemeClr val="accent1">
                              <a:lumMod val="75000"/>
                            </a:schemeClr>
                          </a:solidFill>
                          <a:latin typeface="Calibri" pitchFamily="34" charset="0"/>
                          <a:ea typeface="+mn-ea"/>
                          <a:cs typeface="+mn-cs"/>
                        </a:rPr>
                        <a:t> 4 lakh names (25% of entire voter list) were deleted </a:t>
                      </a:r>
                      <a:r>
                        <a:rPr lang="en-IN" sz="1300" dirty="0" smtClean="0">
                          <a:latin typeface="Calibri" pitchFamily="34" charset="0"/>
                        </a:rPr>
                        <a:t>from the voter list of Pune Constituency </a:t>
                      </a:r>
                      <a:r>
                        <a:rPr lang="en-IN" sz="1300" b="1" kern="1200" dirty="0" smtClean="0">
                          <a:solidFill>
                            <a:schemeClr val="accent1">
                              <a:lumMod val="75000"/>
                            </a:schemeClr>
                          </a:solidFill>
                          <a:latin typeface="Calibri" pitchFamily="34" charset="0"/>
                          <a:ea typeface="+mn-ea"/>
                          <a:cs typeface="+mn-cs"/>
                        </a:rPr>
                        <a:t>in just 1 year - 2013</a:t>
                      </a:r>
                      <a:r>
                        <a:rPr lang="en-IN" sz="1300" dirty="0" smtClean="0">
                          <a:latin typeface="Calibri" pitchFamily="34" charset="0"/>
                        </a:rPr>
                        <a:t>. Thousands and even </a:t>
                      </a:r>
                      <a:r>
                        <a:rPr lang="en-IN" sz="1300" b="1" kern="1200" dirty="0" smtClean="0">
                          <a:solidFill>
                            <a:schemeClr val="accent1">
                              <a:lumMod val="75000"/>
                            </a:schemeClr>
                          </a:solidFill>
                          <a:latin typeface="Calibri" pitchFamily="34" charset="0"/>
                          <a:ea typeface="+mn-ea"/>
                          <a:cs typeface="+mn-cs"/>
                        </a:rPr>
                        <a:t>Lakhs of Citizens </a:t>
                      </a:r>
                      <a:r>
                        <a:rPr lang="en-IN" sz="1300" dirty="0" smtClean="0">
                          <a:latin typeface="Calibri" pitchFamily="34" charset="0"/>
                        </a:rPr>
                        <a:t>have </a:t>
                      </a:r>
                      <a:r>
                        <a:rPr lang="en-IN" sz="1300" b="1" kern="1200" dirty="0" smtClean="0">
                          <a:solidFill>
                            <a:schemeClr val="accent1">
                              <a:lumMod val="75000"/>
                            </a:schemeClr>
                          </a:solidFill>
                          <a:latin typeface="Calibri" pitchFamily="34" charset="0"/>
                          <a:ea typeface="+mn-ea"/>
                          <a:cs typeface="+mn-cs"/>
                        </a:rPr>
                        <a:t>complained</a:t>
                      </a:r>
                      <a:r>
                        <a:rPr lang="en-IN" sz="1300" dirty="0" smtClean="0">
                          <a:latin typeface="Calibri" pitchFamily="34" charset="0"/>
                        </a:rPr>
                        <a:t> that their name was</a:t>
                      </a:r>
                      <a:r>
                        <a:rPr lang="en-IN" sz="1300" baseline="0" dirty="0" smtClean="0">
                          <a:latin typeface="Calibri" pitchFamily="34" charset="0"/>
                        </a:rPr>
                        <a:t> </a:t>
                      </a:r>
                      <a:r>
                        <a:rPr lang="en-IN" sz="1300" dirty="0" smtClean="0">
                          <a:latin typeface="Calibri" pitchFamily="34" charset="0"/>
                        </a:rPr>
                        <a:t>wrongly deleted.</a:t>
                      </a:r>
                    </a:p>
                    <a:p>
                      <a:endParaRPr lang="en-IN" sz="1300" dirty="0" smtClean="0">
                        <a:latin typeface="Calibri" pitchFamily="34" charset="0"/>
                      </a:endParaRPr>
                    </a:p>
                    <a:p>
                      <a:r>
                        <a:rPr lang="en-IN" sz="1300" dirty="0" smtClean="0">
                          <a:latin typeface="Calibri" pitchFamily="34" charset="0"/>
                        </a:rPr>
                        <a:t>This facility will allow us to investigate such problems properly.</a:t>
                      </a:r>
                      <a:r>
                        <a:rPr lang="en-IN" sz="1300" b="1" kern="1200" dirty="0" smtClean="0">
                          <a:solidFill>
                            <a:schemeClr val="accent1">
                              <a:lumMod val="75000"/>
                            </a:schemeClr>
                          </a:solidFill>
                          <a:latin typeface="Calibri" pitchFamily="34" charset="0"/>
                          <a:ea typeface="+mn-ea"/>
                          <a:cs typeface="+mn-cs"/>
                        </a:rPr>
                        <a:t> Strict action </a:t>
                      </a:r>
                      <a:r>
                        <a:rPr lang="en-IN" sz="1300" dirty="0" smtClean="0">
                          <a:latin typeface="Calibri" pitchFamily="34" charset="0"/>
                        </a:rPr>
                        <a:t>can be taken </a:t>
                      </a:r>
                      <a:r>
                        <a:rPr lang="en-IN" sz="1300" b="1" kern="1200" dirty="0" smtClean="0">
                          <a:solidFill>
                            <a:schemeClr val="accent1">
                              <a:lumMod val="75000"/>
                            </a:schemeClr>
                          </a:solidFill>
                          <a:latin typeface="Calibri" pitchFamily="34" charset="0"/>
                          <a:ea typeface="+mn-ea"/>
                          <a:cs typeface="+mn-cs"/>
                        </a:rPr>
                        <a:t>against</a:t>
                      </a:r>
                      <a:r>
                        <a:rPr lang="en-IN" sz="1300" dirty="0" smtClean="0">
                          <a:latin typeface="Calibri" pitchFamily="34" charset="0"/>
                        </a:rPr>
                        <a:t> those responsible for </a:t>
                      </a:r>
                      <a:r>
                        <a:rPr lang="en-IN" sz="1300" b="1" kern="1200" dirty="0" smtClean="0">
                          <a:solidFill>
                            <a:schemeClr val="accent1">
                              <a:lumMod val="75000"/>
                            </a:schemeClr>
                          </a:solidFill>
                          <a:latin typeface="Calibri" pitchFamily="34" charset="0"/>
                          <a:ea typeface="+mn-ea"/>
                          <a:cs typeface="+mn-cs"/>
                        </a:rPr>
                        <a:t>large scale wrong doings.</a:t>
                      </a:r>
                      <a:r>
                        <a:rPr lang="en-IN" sz="1300" dirty="0" smtClean="0">
                          <a:latin typeface="Calibri" pitchFamily="34" charset="0"/>
                        </a:rPr>
                        <a:t> This will ensure that such issues are not repeated in the future.</a:t>
                      </a:r>
                    </a:p>
                  </a:txBody>
                  <a:tcPr>
                    <a:solidFill>
                      <a:schemeClr val="accent1">
                        <a:lumMod val="20000"/>
                        <a:lumOff val="80000"/>
                      </a:schemeClr>
                    </a:solidFill>
                  </a:tcPr>
                </a:tc>
              </a:tr>
            </a:tbl>
          </a:graphicData>
        </a:graphic>
      </p:graphicFrame>
      <p:sp>
        <p:nvSpPr>
          <p:cNvPr id="10" name="TextBox 9"/>
          <p:cNvSpPr txBox="1"/>
          <p:nvPr/>
        </p:nvSpPr>
        <p:spPr>
          <a:xfrm>
            <a:off x="5500694" y="1192397"/>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11" name="TextBox 10"/>
          <p:cNvSpPr txBox="1"/>
          <p:nvPr/>
        </p:nvSpPr>
        <p:spPr>
          <a:xfrm>
            <a:off x="1785918" y="1192397"/>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9" name="TextBox 8">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2"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57122"/>
            <a:ext cx="7315200" cy="400110"/>
          </a:xfrm>
          <a:prstGeom prst="rect">
            <a:avLst/>
          </a:prstGeom>
          <a:noFill/>
        </p:spPr>
        <p:txBody>
          <a:bodyPr wrap="square" rtlCol="0">
            <a:spAutoFit/>
          </a:bodyPr>
          <a:lstStyle/>
          <a:p>
            <a:pPr marL="514350" indent="-514350">
              <a:buAutoNum type="arabicPeriod" startAt="11"/>
            </a:pPr>
            <a:r>
              <a:rPr lang="en-IN" sz="2000" b="1" dirty="0" smtClean="0">
                <a:solidFill>
                  <a:schemeClr val="tx2">
                    <a:lumMod val="60000"/>
                    <a:lumOff val="40000"/>
                  </a:schemeClr>
                </a:solidFill>
                <a:latin typeface="Calibri" pitchFamily="34" charset="0"/>
              </a:rPr>
              <a:t>Enrolment to Graduate Constituency &amp; Teacher Constituency</a:t>
            </a:r>
            <a:endParaRPr lang="en-IN" sz="28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609600" y="1971660"/>
          <a:ext cx="7848600" cy="2143140"/>
        </p:xfrm>
        <a:graphic>
          <a:graphicData uri="http://schemas.openxmlformats.org/drawingml/2006/table">
            <a:tbl>
              <a:tblPr firstRow="1" bandRow="1">
                <a:tableStyleId>{21E4AEA4-8DFA-4A89-87EB-49C32662AFE0}</a:tableStyleId>
              </a:tblPr>
              <a:tblGrid>
                <a:gridCol w="3810000"/>
                <a:gridCol w="4038600"/>
              </a:tblGrid>
              <a:tr h="380924">
                <a:tc>
                  <a:txBody>
                    <a:bodyPr/>
                    <a:lstStyle/>
                    <a:p>
                      <a:pPr algn="l"/>
                      <a:r>
                        <a:rPr lang="en-US" sz="1800" dirty="0" smtClean="0">
                          <a:solidFill>
                            <a:schemeClr val="bg1"/>
                          </a:solidFill>
                          <a:latin typeface="Calibri" pitchFamily="34" charset="0"/>
                        </a:rPr>
                        <a:t>  </a:t>
                      </a:r>
                      <a:r>
                        <a:rPr lang="en-US" sz="1800" baseline="0" dirty="0" smtClean="0">
                          <a:solidFill>
                            <a:schemeClr val="bg1"/>
                          </a:solidFill>
                          <a:latin typeface="Calibri" pitchFamily="34" charset="0"/>
                        </a:rPr>
                        <a:t>                </a:t>
                      </a:r>
                      <a:r>
                        <a:rPr lang="en-US" sz="1800" dirty="0" smtClean="0">
                          <a:solidFill>
                            <a:schemeClr val="bg1"/>
                          </a:solidFill>
                          <a:latin typeface="Calibri" pitchFamily="34" charset="0"/>
                        </a:rPr>
                        <a:t> </a:t>
                      </a:r>
                      <a:endParaRPr lang="en-IN" sz="1800" dirty="0">
                        <a:solidFill>
                          <a:schemeClr val="bg1"/>
                        </a:solidFill>
                        <a:latin typeface="Calibri" pitchFamily="34" charset="0"/>
                      </a:endParaRPr>
                    </a:p>
                  </a:txBody>
                  <a:tcPr>
                    <a:solidFill>
                      <a:schemeClr val="tx2">
                        <a:lumMod val="60000"/>
                        <a:lumOff val="40000"/>
                      </a:schemeClr>
                    </a:solidFill>
                  </a:tcPr>
                </a:tc>
                <a:tc>
                  <a:txBody>
                    <a:bodyPr/>
                    <a:lstStyle/>
                    <a:p>
                      <a:r>
                        <a:rPr lang="en-US" dirty="0" smtClean="0">
                          <a:solidFill>
                            <a:schemeClr val="bg1"/>
                          </a:solidFill>
                          <a:latin typeface="Calibri" pitchFamily="34" charset="0"/>
                        </a:rPr>
                        <a:t>                </a:t>
                      </a:r>
                      <a:endParaRPr lang="en-IN" dirty="0">
                        <a:solidFill>
                          <a:schemeClr val="bg1"/>
                        </a:solidFill>
                        <a:latin typeface="Calibri" pitchFamily="34" charset="0"/>
                      </a:endParaRPr>
                    </a:p>
                  </a:txBody>
                  <a:tcPr>
                    <a:solidFill>
                      <a:schemeClr val="tx2">
                        <a:lumMod val="60000"/>
                        <a:lumOff val="40000"/>
                      </a:schemeClr>
                    </a:solidFill>
                  </a:tcPr>
                </a:tc>
              </a:tr>
              <a:tr h="1762216">
                <a:tc>
                  <a:txBody>
                    <a:bodyPr/>
                    <a:lstStyle/>
                    <a:p>
                      <a:r>
                        <a:rPr lang="en-IN" sz="1300" b="1" i="0" dirty="0" smtClean="0">
                          <a:solidFill>
                            <a:schemeClr val="accent1">
                              <a:lumMod val="75000"/>
                            </a:schemeClr>
                          </a:solidFill>
                          <a:latin typeface="+mn-lt"/>
                        </a:rPr>
                        <a:t> Very Low Enrolment</a:t>
                      </a:r>
                    </a:p>
                    <a:p>
                      <a:endParaRPr lang="en-IN" sz="1300" b="0" i="0" dirty="0" smtClean="0">
                        <a:solidFill>
                          <a:schemeClr val="tx1"/>
                        </a:solidFill>
                        <a:latin typeface="+mn-lt"/>
                      </a:endParaRPr>
                    </a:p>
                    <a:p>
                      <a:pPr>
                        <a:buClr>
                          <a:schemeClr val="tx2">
                            <a:lumMod val="60000"/>
                            <a:lumOff val="40000"/>
                          </a:schemeClr>
                        </a:buClr>
                        <a:buFont typeface="Wingdings" pitchFamily="2" charset="2"/>
                        <a:buChar char="§"/>
                      </a:pPr>
                      <a:r>
                        <a:rPr lang="en-IN" sz="1300" b="0" i="0" dirty="0" smtClean="0">
                          <a:solidFill>
                            <a:schemeClr val="tx1"/>
                          </a:solidFill>
                          <a:latin typeface="+mn-lt"/>
                        </a:rPr>
                        <a:t>   There is very </a:t>
                      </a:r>
                      <a:r>
                        <a:rPr lang="en-IN" sz="1300" b="1" kern="1200" dirty="0" smtClean="0">
                          <a:solidFill>
                            <a:schemeClr val="accent1">
                              <a:lumMod val="75000"/>
                            </a:schemeClr>
                          </a:solidFill>
                          <a:latin typeface="+mn-lt"/>
                          <a:ea typeface="+mn-ea"/>
                          <a:cs typeface="+mn-cs"/>
                        </a:rPr>
                        <a:t>Low awareness </a:t>
                      </a:r>
                      <a:r>
                        <a:rPr lang="en-IN" sz="1300" b="0" i="0" dirty="0" smtClean="0">
                          <a:solidFill>
                            <a:schemeClr val="tx1"/>
                          </a:solidFill>
                          <a:latin typeface="+mn-lt"/>
                        </a:rPr>
                        <a:t>about this rule. Also </a:t>
                      </a:r>
                    </a:p>
                    <a:p>
                      <a:pPr>
                        <a:buClr>
                          <a:schemeClr val="tx2">
                            <a:lumMod val="60000"/>
                            <a:lumOff val="40000"/>
                          </a:schemeClr>
                        </a:buClr>
                        <a:buFont typeface="Wingdings" pitchFamily="2" charset="2"/>
                        <a:buNone/>
                      </a:pPr>
                      <a:r>
                        <a:rPr lang="en-IN" sz="1300" b="0" i="0" baseline="0" dirty="0" smtClean="0">
                          <a:solidFill>
                            <a:schemeClr val="tx1"/>
                          </a:solidFill>
                          <a:latin typeface="+mn-lt"/>
                        </a:rPr>
                        <a:t>     </a:t>
                      </a:r>
                      <a:r>
                        <a:rPr lang="en-IN" sz="1300" b="0" i="0" dirty="0" smtClean="0">
                          <a:solidFill>
                            <a:schemeClr val="tx1"/>
                          </a:solidFill>
                          <a:latin typeface="+mn-lt"/>
                        </a:rPr>
                        <a:t>citizens need to submit </a:t>
                      </a:r>
                      <a:r>
                        <a:rPr lang="en-IN" sz="1300" b="1" kern="1200" dirty="0" smtClean="0">
                          <a:solidFill>
                            <a:schemeClr val="accent1">
                              <a:lumMod val="75000"/>
                            </a:schemeClr>
                          </a:solidFill>
                          <a:latin typeface="+mn-lt"/>
                          <a:ea typeface="+mn-ea"/>
                          <a:cs typeface="+mn-cs"/>
                        </a:rPr>
                        <a:t>3 separate application </a:t>
                      </a:r>
                    </a:p>
                    <a:p>
                      <a:pPr>
                        <a:buClr>
                          <a:schemeClr val="tx2">
                            <a:lumMod val="60000"/>
                            <a:lumOff val="40000"/>
                          </a:schemeClr>
                        </a:buClr>
                        <a:buFont typeface="Wingdings" pitchFamily="2" charset="2"/>
                        <a:buNone/>
                      </a:pPr>
                      <a:r>
                        <a:rPr lang="en-IN" sz="1300" b="1" kern="1200" dirty="0" smtClean="0">
                          <a:solidFill>
                            <a:schemeClr val="accent1">
                              <a:lumMod val="75000"/>
                            </a:schemeClr>
                          </a:solidFill>
                          <a:latin typeface="+mn-lt"/>
                          <a:ea typeface="+mn-ea"/>
                          <a:cs typeface="+mn-cs"/>
                        </a:rPr>
                        <a:t>     forms</a:t>
                      </a:r>
                      <a:r>
                        <a:rPr lang="en-IN" sz="1300" b="0" i="0" dirty="0" smtClean="0">
                          <a:solidFill>
                            <a:schemeClr val="tx1"/>
                          </a:solidFill>
                          <a:latin typeface="+mn-lt"/>
                        </a:rPr>
                        <a:t> to register to General Voter, Graduate and </a:t>
                      </a:r>
                    </a:p>
                    <a:p>
                      <a:pPr>
                        <a:buClr>
                          <a:schemeClr val="tx2">
                            <a:lumMod val="60000"/>
                            <a:lumOff val="40000"/>
                          </a:schemeClr>
                        </a:buClr>
                        <a:buFont typeface="Wingdings" pitchFamily="2" charset="2"/>
                        <a:buNone/>
                      </a:pPr>
                      <a:r>
                        <a:rPr lang="en-IN" sz="1300" b="0" i="0" dirty="0" smtClean="0">
                          <a:solidFill>
                            <a:schemeClr val="tx1"/>
                          </a:solidFill>
                          <a:latin typeface="+mn-lt"/>
                        </a:rPr>
                        <a:t>     Teacher Constituencies. Citizens get discouraged </a:t>
                      </a:r>
                    </a:p>
                    <a:p>
                      <a:pPr>
                        <a:buClr>
                          <a:schemeClr val="tx2">
                            <a:lumMod val="60000"/>
                            <a:lumOff val="40000"/>
                          </a:schemeClr>
                        </a:buClr>
                        <a:buFont typeface="Wingdings" pitchFamily="2" charset="2"/>
                        <a:buNone/>
                      </a:pPr>
                      <a:r>
                        <a:rPr lang="en-IN" sz="1300" b="0" i="0" dirty="0" smtClean="0">
                          <a:solidFill>
                            <a:schemeClr val="tx1"/>
                          </a:solidFill>
                          <a:latin typeface="+mn-lt"/>
                        </a:rPr>
                        <a:t>      by so much hassle.</a:t>
                      </a:r>
                      <a:endParaRPr lang="en-IN" sz="1300" b="1" i="0" dirty="0" smtClean="0">
                        <a:solidFill>
                          <a:schemeClr val="accent1">
                            <a:lumMod val="75000"/>
                          </a:schemeClr>
                        </a:solidFill>
                        <a:latin typeface="+mn-lt"/>
                      </a:endParaRPr>
                    </a:p>
                  </a:txBody>
                  <a:tcPr>
                    <a:solidFill>
                      <a:schemeClr val="accent1">
                        <a:lumMod val="20000"/>
                        <a:lumOff val="80000"/>
                      </a:schemeClr>
                    </a:solidFill>
                  </a:tcPr>
                </a:tc>
                <a:tc>
                  <a:txBody>
                    <a:bodyPr/>
                    <a:lstStyle/>
                    <a:p>
                      <a:r>
                        <a:rPr lang="en-IN" sz="1300" b="1" dirty="0" smtClean="0">
                          <a:solidFill>
                            <a:schemeClr val="accent1">
                              <a:lumMod val="75000"/>
                            </a:schemeClr>
                          </a:solidFill>
                          <a:latin typeface="+mn-lt"/>
                        </a:rPr>
                        <a:t>Full Enrolment</a:t>
                      </a:r>
                    </a:p>
                    <a:p>
                      <a:endParaRPr lang="en-IN" sz="1300" dirty="0" smtClean="0">
                        <a:latin typeface="+mn-lt"/>
                      </a:endParaRPr>
                    </a:p>
                    <a:p>
                      <a:pPr>
                        <a:buClr>
                          <a:schemeClr val="tx2">
                            <a:lumMod val="60000"/>
                            <a:lumOff val="40000"/>
                          </a:schemeClr>
                        </a:buClr>
                        <a:buFont typeface="Wingdings" pitchFamily="2" charset="2"/>
                        <a:buChar char="§"/>
                      </a:pPr>
                      <a:r>
                        <a:rPr lang="en-IN" sz="1300" dirty="0" smtClean="0">
                          <a:latin typeface="+mn-lt"/>
                        </a:rPr>
                        <a:t>   Only </a:t>
                      </a:r>
                      <a:r>
                        <a:rPr lang="en-IN" sz="1300" b="1" kern="1200" dirty="0" smtClean="0">
                          <a:solidFill>
                            <a:schemeClr val="accent1">
                              <a:lumMod val="75000"/>
                            </a:schemeClr>
                          </a:solidFill>
                          <a:latin typeface="+mn-lt"/>
                          <a:ea typeface="+mn-ea"/>
                          <a:cs typeface="+mn-cs"/>
                        </a:rPr>
                        <a:t>One simple Application form </a:t>
                      </a:r>
                      <a:r>
                        <a:rPr lang="en-IN" sz="1300" dirty="0" smtClean="0">
                          <a:latin typeface="+mn-lt"/>
                        </a:rPr>
                        <a:t>needs to be </a:t>
                      </a:r>
                    </a:p>
                    <a:p>
                      <a:pPr>
                        <a:buClr>
                          <a:schemeClr val="tx2">
                            <a:lumMod val="60000"/>
                            <a:lumOff val="40000"/>
                          </a:schemeClr>
                        </a:buClr>
                        <a:buFont typeface="Wingdings" pitchFamily="2" charset="2"/>
                        <a:buNone/>
                      </a:pPr>
                      <a:r>
                        <a:rPr lang="en-IN" sz="1300" dirty="0" smtClean="0">
                          <a:latin typeface="+mn-lt"/>
                        </a:rPr>
                        <a:t>      submitted </a:t>
                      </a:r>
                      <a:r>
                        <a:rPr lang="en-IN" sz="1300" b="1" kern="1200" dirty="0" smtClean="0">
                          <a:solidFill>
                            <a:schemeClr val="accent1">
                              <a:lumMod val="75000"/>
                            </a:schemeClr>
                          </a:solidFill>
                          <a:latin typeface="+mn-lt"/>
                          <a:ea typeface="+mn-ea"/>
                          <a:cs typeface="+mn-cs"/>
                        </a:rPr>
                        <a:t>Online</a:t>
                      </a:r>
                      <a:r>
                        <a:rPr lang="en-IN" sz="1300" dirty="0" smtClean="0">
                          <a:latin typeface="+mn-lt"/>
                        </a:rPr>
                        <a:t> to register to all 3 types of </a:t>
                      </a:r>
                    </a:p>
                    <a:p>
                      <a:pPr>
                        <a:buClr>
                          <a:schemeClr val="tx2">
                            <a:lumMod val="60000"/>
                            <a:lumOff val="40000"/>
                          </a:schemeClr>
                        </a:buClr>
                        <a:buFont typeface="Wingdings" pitchFamily="2" charset="2"/>
                        <a:buNone/>
                      </a:pPr>
                      <a:r>
                        <a:rPr lang="en-IN" sz="1300" baseline="0" dirty="0" smtClean="0">
                          <a:latin typeface="+mn-lt"/>
                        </a:rPr>
                        <a:t>      </a:t>
                      </a:r>
                      <a:r>
                        <a:rPr lang="en-IN" sz="1300" dirty="0" smtClean="0">
                          <a:latin typeface="+mn-lt"/>
                        </a:rPr>
                        <a:t>constituency.</a:t>
                      </a:r>
                    </a:p>
                  </a:txBody>
                  <a:tcPr>
                    <a:solidFill>
                      <a:schemeClr val="accent1">
                        <a:lumMod val="20000"/>
                        <a:lumOff val="80000"/>
                      </a:schemeClr>
                    </a:solidFill>
                  </a:tcPr>
                </a:tc>
              </a:tr>
            </a:tbl>
          </a:graphicData>
        </a:graphic>
      </p:graphicFrame>
      <p:graphicFrame>
        <p:nvGraphicFramePr>
          <p:cNvPr id="7" name="Table 6"/>
          <p:cNvGraphicFramePr>
            <a:graphicFrameLocks noGrp="1"/>
          </p:cNvGraphicFramePr>
          <p:nvPr/>
        </p:nvGraphicFramePr>
        <p:xfrm>
          <a:off x="609600" y="1285860"/>
          <a:ext cx="7848600" cy="685800"/>
        </p:xfrm>
        <a:graphic>
          <a:graphicData uri="http://schemas.openxmlformats.org/drawingml/2006/table">
            <a:tbl>
              <a:tblPr firstRow="1" bandRow="1">
                <a:tableStyleId>{5C22544A-7EE6-4342-B048-85BDC9FD1C3A}</a:tableStyleId>
              </a:tblPr>
              <a:tblGrid>
                <a:gridCol w="7848600"/>
              </a:tblGrid>
              <a:tr h="381000">
                <a:tc>
                  <a:txBody>
                    <a:bodyPr/>
                    <a:lstStyle/>
                    <a:p>
                      <a:r>
                        <a:rPr lang="en-IN" sz="1300" b="0" dirty="0" smtClean="0">
                          <a:solidFill>
                            <a:schemeClr val="tx1"/>
                          </a:solidFill>
                        </a:rPr>
                        <a:t>Maharashtra has a </a:t>
                      </a:r>
                      <a:r>
                        <a:rPr lang="en-IN" sz="1300" b="1" dirty="0" smtClean="0">
                          <a:solidFill>
                            <a:schemeClr val="accent1">
                              <a:lumMod val="75000"/>
                            </a:schemeClr>
                          </a:solidFill>
                        </a:rPr>
                        <a:t>78 seat Vidhan Parishad. </a:t>
                      </a:r>
                      <a:r>
                        <a:rPr lang="en-IN" sz="1300" b="0" dirty="0" smtClean="0">
                          <a:solidFill>
                            <a:schemeClr val="tx1"/>
                          </a:solidFill>
                        </a:rPr>
                        <a:t>It is equivalent to Rajya Sabha at national level. Of these 78 seats, 14 seats are elected by Teachers and Graduate citizens of Maharashtra. To vote for these seats a person needs to enrol in appropriate Graduate &amp; Teacher Constituencies.</a:t>
                      </a:r>
                      <a:endParaRPr lang="en-IN" sz="1300" b="0" dirty="0">
                        <a:solidFill>
                          <a:schemeClr val="tx1"/>
                        </a:solidFill>
                      </a:endParaRPr>
                    </a:p>
                  </a:txBody>
                  <a:tcPr>
                    <a:solidFill>
                      <a:schemeClr val="accent1">
                        <a:lumMod val="20000"/>
                        <a:lumOff val="80000"/>
                      </a:schemeClr>
                    </a:solidFill>
                  </a:tcPr>
                </a:tc>
              </a:tr>
            </a:tbl>
          </a:graphicData>
        </a:graphic>
      </p:graphicFrame>
      <p:sp>
        <p:nvSpPr>
          <p:cNvPr id="8" name="TextBox 7"/>
          <p:cNvSpPr txBox="1"/>
          <p:nvPr/>
        </p:nvSpPr>
        <p:spPr>
          <a:xfrm>
            <a:off x="1785918" y="2021073"/>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11" name="TextBox 10"/>
          <p:cNvSpPr txBox="1"/>
          <p:nvPr/>
        </p:nvSpPr>
        <p:spPr>
          <a:xfrm>
            <a:off x="5500694" y="2021073"/>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10" name="TextBox 9">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2"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4"/>
          <p:cNvSpPr/>
          <p:nvPr/>
        </p:nvSpPr>
        <p:spPr>
          <a:xfrm>
            <a:off x="236701" y="483152"/>
            <a:ext cx="8424147" cy="96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09651" numCol="1" spcCol="1270" anchor="ctr" anchorCtr="0">
            <a:noAutofit/>
          </a:bodyPr>
          <a:lstStyle/>
          <a:p>
            <a:pPr lvl="0" algn="l" defTabSz="1066800">
              <a:lnSpc>
                <a:spcPct val="90000"/>
              </a:lnSpc>
              <a:spcBef>
                <a:spcPct val="0"/>
              </a:spcBef>
              <a:spcAft>
                <a:spcPct val="35000"/>
              </a:spcAft>
            </a:pPr>
            <a:r>
              <a:rPr lang="en-IN" sz="2000" b="1" kern="1200" dirty="0" smtClean="0"/>
              <a:t>names</a:t>
            </a:r>
            <a:r>
              <a:rPr lang="en-IN" sz="2000" b="1" kern="1200" baseline="0" dirty="0" smtClean="0"/>
              <a:t> of Bogus Voters from the Voter List</a:t>
            </a:r>
            <a:endParaRPr lang="en-US" sz="2000" kern="1200" dirty="0">
              <a:solidFill>
                <a:schemeClr val="bg1"/>
              </a:solidFill>
            </a:endParaRPr>
          </a:p>
        </p:txBody>
      </p:sp>
      <p:sp>
        <p:nvSpPr>
          <p:cNvPr id="5" name="TextBox 4"/>
          <p:cNvSpPr txBox="1"/>
          <p:nvPr/>
        </p:nvSpPr>
        <p:spPr>
          <a:xfrm>
            <a:off x="609600" y="500042"/>
            <a:ext cx="73152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12.  Efficiency of Voter Registration Process</a:t>
            </a:r>
            <a:endParaRPr lang="en-IN" sz="20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685800" y="1325888"/>
          <a:ext cx="7848600" cy="3246120"/>
        </p:xfrm>
        <a:graphic>
          <a:graphicData uri="http://schemas.openxmlformats.org/drawingml/2006/table">
            <a:tbl>
              <a:tblPr firstRow="1" bandRow="1">
                <a:tableStyleId>{21E4AEA4-8DFA-4A89-87EB-49C32662AFE0}</a:tableStyleId>
              </a:tblPr>
              <a:tblGrid>
                <a:gridCol w="3810000"/>
                <a:gridCol w="4038600"/>
              </a:tblGrid>
              <a:tr h="381000">
                <a:tc>
                  <a:txBody>
                    <a:bodyPr/>
                    <a:lstStyle/>
                    <a:p>
                      <a:pPr algn="l"/>
                      <a:r>
                        <a:rPr lang="en-US" sz="1800" dirty="0" smtClean="0">
                          <a:solidFill>
                            <a:schemeClr val="bg1"/>
                          </a:solidFill>
                          <a:latin typeface="Calibri" pitchFamily="34" charset="0"/>
                        </a:rPr>
                        <a:t>  </a:t>
                      </a:r>
                      <a:r>
                        <a:rPr lang="en-US" sz="1800" baseline="0" dirty="0" smtClean="0">
                          <a:solidFill>
                            <a:schemeClr val="bg1"/>
                          </a:solidFill>
                          <a:latin typeface="Calibri" pitchFamily="34" charset="0"/>
                        </a:rPr>
                        <a:t>                </a:t>
                      </a:r>
                      <a:r>
                        <a:rPr lang="en-US" sz="1800" dirty="0" smtClean="0">
                          <a:solidFill>
                            <a:schemeClr val="bg1"/>
                          </a:solidFill>
                          <a:latin typeface="Calibri" pitchFamily="34" charset="0"/>
                        </a:rPr>
                        <a:t> </a:t>
                      </a:r>
                      <a:endParaRPr lang="en-IN" sz="1800" dirty="0">
                        <a:solidFill>
                          <a:schemeClr val="bg1"/>
                        </a:solidFill>
                        <a:latin typeface="Calibri" pitchFamily="34" charset="0"/>
                      </a:endParaRPr>
                    </a:p>
                  </a:txBody>
                  <a:tcPr>
                    <a:solidFill>
                      <a:schemeClr val="tx2">
                        <a:lumMod val="60000"/>
                        <a:lumOff val="40000"/>
                      </a:schemeClr>
                    </a:solidFill>
                  </a:tcPr>
                </a:tc>
                <a:tc>
                  <a:txBody>
                    <a:bodyPr/>
                    <a:lstStyle/>
                    <a:p>
                      <a:r>
                        <a:rPr lang="en-US" dirty="0" smtClean="0">
                          <a:solidFill>
                            <a:schemeClr val="bg1"/>
                          </a:solidFill>
                          <a:latin typeface="Calibri" pitchFamily="34" charset="0"/>
                        </a:rPr>
                        <a:t>                </a:t>
                      </a:r>
                      <a:endParaRPr lang="en-IN" dirty="0">
                        <a:solidFill>
                          <a:schemeClr val="bg1"/>
                        </a:solidFill>
                        <a:latin typeface="Calibri" pitchFamily="34" charset="0"/>
                      </a:endParaRPr>
                    </a:p>
                  </a:txBody>
                  <a:tcPr>
                    <a:solidFill>
                      <a:schemeClr val="tx2">
                        <a:lumMod val="60000"/>
                        <a:lumOff val="40000"/>
                      </a:schemeClr>
                    </a:solidFill>
                  </a:tcPr>
                </a:tc>
              </a:tr>
              <a:tr h="2430370">
                <a:tc>
                  <a:txBody>
                    <a:bodyPr/>
                    <a:lstStyle/>
                    <a:p>
                      <a:r>
                        <a:rPr lang="en-IN" sz="1300" b="1" i="0" dirty="0" smtClean="0">
                          <a:solidFill>
                            <a:schemeClr val="accent1">
                              <a:lumMod val="75000"/>
                            </a:schemeClr>
                          </a:solidFill>
                          <a:latin typeface="+mn-lt"/>
                        </a:rPr>
                        <a:t>Manual, Duplication of Effort and Error Prone</a:t>
                      </a:r>
                      <a:r>
                        <a:rPr lang="en-IN" sz="1300" b="1" i="0" baseline="0" dirty="0" smtClean="0">
                          <a:solidFill>
                            <a:schemeClr val="accent1">
                              <a:lumMod val="75000"/>
                            </a:schemeClr>
                          </a:solidFill>
                          <a:latin typeface="+mn-lt"/>
                        </a:rPr>
                        <a:t> </a:t>
                      </a:r>
                      <a:r>
                        <a:rPr lang="en-IN" sz="1300" b="1" i="0" dirty="0" smtClean="0">
                          <a:solidFill>
                            <a:schemeClr val="accent1">
                              <a:lumMod val="75000"/>
                            </a:schemeClr>
                          </a:solidFill>
                          <a:latin typeface="+mn-lt"/>
                        </a:rPr>
                        <a:t>Process</a:t>
                      </a:r>
                    </a:p>
                    <a:p>
                      <a:endParaRPr lang="en-IN" sz="1300" b="0" i="0" dirty="0" smtClean="0">
                        <a:solidFill>
                          <a:schemeClr val="tx1"/>
                        </a:solidFill>
                        <a:latin typeface="+mn-lt"/>
                      </a:endParaRPr>
                    </a:p>
                    <a:p>
                      <a:pPr>
                        <a:buClr>
                          <a:schemeClr val="tx2">
                            <a:lumMod val="60000"/>
                            <a:lumOff val="40000"/>
                          </a:schemeClr>
                        </a:buClr>
                        <a:buFont typeface="Wingdings" pitchFamily="2" charset="2"/>
                        <a:buChar char="§"/>
                      </a:pPr>
                      <a:r>
                        <a:rPr lang="en-IN" sz="1300" b="0" i="0" dirty="0" smtClean="0">
                          <a:solidFill>
                            <a:schemeClr val="tx1"/>
                          </a:solidFill>
                          <a:latin typeface="+mn-lt"/>
                        </a:rPr>
                        <a:t>   Currently if a Citizen changes his address and </a:t>
                      </a:r>
                    </a:p>
                    <a:p>
                      <a:pPr>
                        <a:buClr>
                          <a:schemeClr val="tx2">
                            <a:lumMod val="60000"/>
                            <a:lumOff val="40000"/>
                          </a:schemeClr>
                        </a:buClr>
                        <a:buFont typeface="Wingdings" pitchFamily="2" charset="2"/>
                        <a:buNone/>
                      </a:pPr>
                      <a:r>
                        <a:rPr lang="en-IN" sz="1300" b="0" i="0" dirty="0" smtClean="0">
                          <a:solidFill>
                            <a:schemeClr val="tx1"/>
                          </a:solidFill>
                          <a:latin typeface="+mn-lt"/>
                        </a:rPr>
                        <a:t>     wants to transfer his General, Graduate and </a:t>
                      </a:r>
                    </a:p>
                    <a:p>
                      <a:pPr>
                        <a:buClr>
                          <a:schemeClr val="tx2">
                            <a:lumMod val="60000"/>
                            <a:lumOff val="40000"/>
                          </a:schemeClr>
                        </a:buClr>
                        <a:buFont typeface="Wingdings" pitchFamily="2" charset="2"/>
                        <a:buNone/>
                      </a:pPr>
                      <a:r>
                        <a:rPr lang="en-IN" sz="1300" b="0" i="0" dirty="0" smtClean="0">
                          <a:solidFill>
                            <a:schemeClr val="tx1"/>
                          </a:solidFill>
                          <a:latin typeface="+mn-lt"/>
                        </a:rPr>
                        <a:t>     Teacher Constituency registration; then he needs </a:t>
                      </a:r>
                    </a:p>
                    <a:p>
                      <a:pPr>
                        <a:buClr>
                          <a:schemeClr val="tx2">
                            <a:lumMod val="60000"/>
                            <a:lumOff val="40000"/>
                          </a:schemeClr>
                        </a:buClr>
                        <a:buFont typeface="Wingdings" pitchFamily="2" charset="2"/>
                        <a:buNone/>
                      </a:pPr>
                      <a:r>
                        <a:rPr lang="en-IN" sz="1300" b="0" i="0" dirty="0" smtClean="0">
                          <a:solidFill>
                            <a:schemeClr val="tx1"/>
                          </a:solidFill>
                          <a:latin typeface="+mn-lt"/>
                        </a:rPr>
                        <a:t>     to </a:t>
                      </a:r>
                      <a:r>
                        <a:rPr lang="en-IN" sz="1300" b="1" i="0" kern="1200" dirty="0" smtClean="0">
                          <a:solidFill>
                            <a:schemeClr val="accent1">
                              <a:lumMod val="75000"/>
                            </a:schemeClr>
                          </a:solidFill>
                          <a:latin typeface="+mn-lt"/>
                          <a:ea typeface="+mn-ea"/>
                          <a:cs typeface="+mn-cs"/>
                        </a:rPr>
                        <a:t>submit 6 Separate Application forms. </a:t>
                      </a:r>
                      <a:r>
                        <a:rPr lang="en-IN" sz="1300" b="0" i="0" dirty="0" smtClean="0">
                          <a:solidFill>
                            <a:schemeClr val="tx1"/>
                          </a:solidFill>
                          <a:latin typeface="+mn-lt"/>
                        </a:rPr>
                        <a:t>(3 to add </a:t>
                      </a:r>
                    </a:p>
                    <a:p>
                      <a:pPr>
                        <a:buClr>
                          <a:schemeClr val="tx2">
                            <a:lumMod val="60000"/>
                            <a:lumOff val="40000"/>
                          </a:schemeClr>
                        </a:buClr>
                        <a:buFont typeface="Wingdings" pitchFamily="2" charset="2"/>
                        <a:buNone/>
                      </a:pPr>
                      <a:r>
                        <a:rPr lang="en-IN" sz="1300" b="0" i="0" dirty="0" smtClean="0">
                          <a:solidFill>
                            <a:schemeClr val="tx1"/>
                          </a:solidFill>
                          <a:latin typeface="+mn-lt"/>
                        </a:rPr>
                        <a:t>     name in new constituencies and 3 to delete name </a:t>
                      </a:r>
                    </a:p>
                    <a:p>
                      <a:pPr>
                        <a:buClr>
                          <a:schemeClr val="tx2">
                            <a:lumMod val="60000"/>
                            <a:lumOff val="40000"/>
                          </a:schemeClr>
                        </a:buClr>
                        <a:buFont typeface="Wingdings" pitchFamily="2" charset="2"/>
                        <a:buNone/>
                      </a:pPr>
                      <a:r>
                        <a:rPr lang="en-IN" sz="1300" b="0" i="0" dirty="0" smtClean="0">
                          <a:solidFill>
                            <a:schemeClr val="tx1"/>
                          </a:solidFill>
                          <a:latin typeface="+mn-lt"/>
                        </a:rPr>
                        <a:t>     from old constituencies)</a:t>
                      </a:r>
                    </a:p>
                    <a:p>
                      <a:pPr>
                        <a:buClr>
                          <a:schemeClr val="tx2">
                            <a:lumMod val="60000"/>
                            <a:lumOff val="40000"/>
                          </a:schemeClr>
                        </a:buClr>
                        <a:buFont typeface="Wingdings" pitchFamily="2" charset="2"/>
                        <a:buNone/>
                      </a:pPr>
                      <a:endParaRPr lang="en-IN" sz="1300" b="0" i="0" dirty="0" smtClean="0">
                        <a:solidFill>
                          <a:schemeClr val="tx1"/>
                        </a:solidFill>
                        <a:latin typeface="+mn-lt"/>
                      </a:endParaRPr>
                    </a:p>
                    <a:p>
                      <a:pPr>
                        <a:buClr>
                          <a:schemeClr val="tx2">
                            <a:lumMod val="60000"/>
                            <a:lumOff val="40000"/>
                          </a:schemeClr>
                        </a:buClr>
                        <a:buFont typeface="Wingdings" pitchFamily="2" charset="2"/>
                        <a:buChar char="§"/>
                      </a:pPr>
                      <a:r>
                        <a:rPr lang="en-IN" sz="1300" b="0" i="0" baseline="0" dirty="0" smtClean="0">
                          <a:solidFill>
                            <a:schemeClr val="tx1"/>
                          </a:solidFill>
                          <a:latin typeface="+mn-lt"/>
                        </a:rPr>
                        <a:t>   </a:t>
                      </a:r>
                      <a:r>
                        <a:rPr lang="en-IN" sz="1300" b="0" i="0" dirty="0" smtClean="0">
                          <a:solidFill>
                            <a:schemeClr val="tx1"/>
                          </a:solidFill>
                          <a:latin typeface="+mn-lt"/>
                        </a:rPr>
                        <a:t>Due to a </a:t>
                      </a:r>
                      <a:r>
                        <a:rPr lang="en-IN" sz="1300" b="1" i="0" kern="1200" dirty="0" smtClean="0">
                          <a:solidFill>
                            <a:schemeClr val="accent1">
                              <a:lumMod val="75000"/>
                            </a:schemeClr>
                          </a:solidFill>
                          <a:latin typeface="+mn-lt"/>
                          <a:ea typeface="+mn-ea"/>
                          <a:cs typeface="+mn-cs"/>
                        </a:rPr>
                        <a:t>Manual, Repetitive process </a:t>
                      </a:r>
                      <a:r>
                        <a:rPr lang="en-IN" sz="1300" b="0" i="0" dirty="0" smtClean="0">
                          <a:solidFill>
                            <a:schemeClr val="tx1"/>
                          </a:solidFill>
                          <a:latin typeface="+mn-lt"/>
                        </a:rPr>
                        <a:t>Election </a:t>
                      </a:r>
                    </a:p>
                    <a:p>
                      <a:pPr>
                        <a:buClr>
                          <a:schemeClr val="tx2">
                            <a:lumMod val="60000"/>
                            <a:lumOff val="40000"/>
                          </a:schemeClr>
                        </a:buClr>
                        <a:buFont typeface="Wingdings" pitchFamily="2" charset="2"/>
                        <a:buNone/>
                      </a:pPr>
                      <a:r>
                        <a:rPr lang="en-IN" sz="1300" b="0" i="0" dirty="0" smtClean="0">
                          <a:solidFill>
                            <a:schemeClr val="tx1"/>
                          </a:solidFill>
                          <a:latin typeface="+mn-lt"/>
                        </a:rPr>
                        <a:t>     Department needs to put nearly </a:t>
                      </a:r>
                      <a:r>
                        <a:rPr lang="en-IN" sz="1300" b="1" i="0" kern="1200" dirty="0" smtClean="0">
                          <a:solidFill>
                            <a:schemeClr val="accent1">
                              <a:lumMod val="75000"/>
                            </a:schemeClr>
                          </a:solidFill>
                          <a:latin typeface="+mn-lt"/>
                          <a:ea typeface="+mn-ea"/>
                          <a:cs typeface="+mn-cs"/>
                        </a:rPr>
                        <a:t>4 hours of effort</a:t>
                      </a:r>
                      <a:r>
                        <a:rPr lang="en-IN" sz="1300" b="0" i="0" dirty="0" smtClean="0">
                          <a:solidFill>
                            <a:schemeClr val="tx1"/>
                          </a:solidFill>
                          <a:latin typeface="+mn-lt"/>
                        </a:rPr>
                        <a:t>   </a:t>
                      </a:r>
                    </a:p>
                    <a:p>
                      <a:pPr>
                        <a:buClr>
                          <a:schemeClr val="tx2">
                            <a:lumMod val="60000"/>
                            <a:lumOff val="40000"/>
                          </a:schemeClr>
                        </a:buClr>
                        <a:buFont typeface="Wingdings" pitchFamily="2" charset="2"/>
                        <a:buNone/>
                      </a:pPr>
                      <a:r>
                        <a:rPr lang="en-IN" sz="1300" b="0" i="0" dirty="0" smtClean="0">
                          <a:solidFill>
                            <a:schemeClr val="tx1"/>
                          </a:solidFill>
                          <a:latin typeface="+mn-lt"/>
                        </a:rPr>
                        <a:t>     to process these 6 applications from a single </a:t>
                      </a:r>
                    </a:p>
                    <a:p>
                      <a:pPr>
                        <a:buClr>
                          <a:schemeClr val="tx2">
                            <a:lumMod val="60000"/>
                            <a:lumOff val="40000"/>
                          </a:schemeClr>
                        </a:buClr>
                        <a:buFont typeface="Wingdings" pitchFamily="2" charset="2"/>
                        <a:buNone/>
                      </a:pPr>
                      <a:r>
                        <a:rPr lang="en-IN" sz="1300" b="0" i="0" dirty="0" smtClean="0">
                          <a:solidFill>
                            <a:schemeClr val="tx1"/>
                          </a:solidFill>
                          <a:latin typeface="+mn-lt"/>
                        </a:rPr>
                        <a:t>     citizen.</a:t>
                      </a:r>
                      <a:endParaRPr lang="en-IN" sz="1300" b="1" i="0" dirty="0" smtClean="0">
                        <a:solidFill>
                          <a:schemeClr val="accent1">
                            <a:lumMod val="75000"/>
                          </a:schemeClr>
                        </a:solidFill>
                        <a:latin typeface="+mn-lt"/>
                      </a:endParaRPr>
                    </a:p>
                  </a:txBody>
                  <a:tcPr>
                    <a:solidFill>
                      <a:schemeClr val="accent1">
                        <a:lumMod val="20000"/>
                        <a:lumOff val="80000"/>
                      </a:schemeClr>
                    </a:solidFill>
                  </a:tcPr>
                </a:tc>
                <a:tc>
                  <a:txBody>
                    <a:bodyPr/>
                    <a:lstStyle/>
                    <a:p>
                      <a:r>
                        <a:rPr lang="en-IN" sz="1300" b="1" i="0" kern="1200" dirty="0" smtClean="0">
                          <a:solidFill>
                            <a:schemeClr val="accent1">
                              <a:lumMod val="75000"/>
                            </a:schemeClr>
                          </a:solidFill>
                          <a:latin typeface="+mn-lt"/>
                          <a:ea typeface="+mn-ea"/>
                          <a:cs typeface="+mn-cs"/>
                        </a:rPr>
                        <a:t>Automated, Well Designed Process resulting in Zero Errors</a:t>
                      </a:r>
                    </a:p>
                    <a:p>
                      <a:endParaRPr lang="en-IN" sz="1300" b="0" dirty="0" smtClean="0">
                        <a:solidFill>
                          <a:schemeClr val="tx1"/>
                        </a:solidFill>
                        <a:latin typeface="+mn-lt"/>
                      </a:endParaRPr>
                    </a:p>
                    <a:p>
                      <a:pPr>
                        <a:buClr>
                          <a:schemeClr val="tx2">
                            <a:lumMod val="60000"/>
                            <a:lumOff val="40000"/>
                          </a:schemeClr>
                        </a:buClr>
                        <a:buFont typeface="Wingdings" pitchFamily="2" charset="2"/>
                        <a:buChar char="§"/>
                      </a:pPr>
                      <a:r>
                        <a:rPr lang="en-IN" sz="1300" b="0" dirty="0" smtClean="0">
                          <a:solidFill>
                            <a:schemeClr val="tx1"/>
                          </a:solidFill>
                          <a:latin typeface="+mn-lt"/>
                        </a:rPr>
                        <a:t>   A citizen will need to submit </a:t>
                      </a:r>
                      <a:r>
                        <a:rPr lang="en-IN" sz="1300" b="1" i="0" kern="1200" dirty="0" smtClean="0">
                          <a:solidFill>
                            <a:schemeClr val="accent1">
                              <a:lumMod val="75000"/>
                            </a:schemeClr>
                          </a:solidFill>
                          <a:latin typeface="+mn-lt"/>
                          <a:ea typeface="+mn-ea"/>
                          <a:cs typeface="+mn-cs"/>
                        </a:rPr>
                        <a:t>Only 1 Application Form</a:t>
                      </a:r>
                      <a:r>
                        <a:rPr lang="en-IN" sz="1300" b="0" dirty="0" smtClean="0">
                          <a:solidFill>
                            <a:schemeClr val="tx1"/>
                          </a:solidFill>
                          <a:latin typeface="+mn-lt"/>
                        </a:rPr>
                        <a:t>  </a:t>
                      </a:r>
                    </a:p>
                    <a:p>
                      <a:pPr>
                        <a:buClr>
                          <a:schemeClr val="tx2">
                            <a:lumMod val="60000"/>
                            <a:lumOff val="40000"/>
                          </a:schemeClr>
                        </a:buClr>
                        <a:buFont typeface="Wingdings" pitchFamily="2" charset="2"/>
                        <a:buNone/>
                      </a:pPr>
                      <a:r>
                        <a:rPr lang="en-IN" sz="1300" b="0" baseline="0" dirty="0" smtClean="0">
                          <a:solidFill>
                            <a:schemeClr val="tx1"/>
                          </a:solidFill>
                          <a:latin typeface="+mn-lt"/>
                        </a:rPr>
                        <a:t>     </a:t>
                      </a:r>
                      <a:r>
                        <a:rPr lang="en-IN" sz="1300" b="0" dirty="0" smtClean="0">
                          <a:solidFill>
                            <a:schemeClr val="tx1"/>
                          </a:solidFill>
                          <a:latin typeface="+mn-lt"/>
                        </a:rPr>
                        <a:t>to transfer his General, Graduate and Teacher </a:t>
                      </a:r>
                    </a:p>
                    <a:p>
                      <a:pPr>
                        <a:buClr>
                          <a:schemeClr val="tx2">
                            <a:lumMod val="60000"/>
                            <a:lumOff val="40000"/>
                          </a:schemeClr>
                        </a:buClr>
                        <a:buFont typeface="Wingdings" pitchFamily="2" charset="2"/>
                        <a:buNone/>
                      </a:pPr>
                      <a:r>
                        <a:rPr lang="en-IN" sz="1300" b="0" dirty="0" smtClean="0">
                          <a:solidFill>
                            <a:schemeClr val="tx1"/>
                          </a:solidFill>
                          <a:latin typeface="+mn-lt"/>
                        </a:rPr>
                        <a:t>     Constituency registration.</a:t>
                      </a:r>
                    </a:p>
                    <a:p>
                      <a:endParaRPr lang="en-IN" sz="1300" b="0" dirty="0" smtClean="0">
                        <a:solidFill>
                          <a:schemeClr val="tx1"/>
                        </a:solidFill>
                        <a:latin typeface="+mn-lt"/>
                      </a:endParaRPr>
                    </a:p>
                    <a:p>
                      <a:endParaRPr lang="en-IN" sz="1300" b="0" dirty="0" smtClean="0">
                        <a:solidFill>
                          <a:schemeClr val="tx1"/>
                        </a:solidFill>
                        <a:latin typeface="+mn-lt"/>
                      </a:endParaRPr>
                    </a:p>
                    <a:p>
                      <a:endParaRPr lang="en-IN" sz="1300" b="0" dirty="0" smtClean="0">
                        <a:solidFill>
                          <a:schemeClr val="tx1"/>
                        </a:solidFill>
                        <a:latin typeface="+mn-lt"/>
                      </a:endParaRPr>
                    </a:p>
                    <a:p>
                      <a:endParaRPr lang="en-IN" sz="1300" b="0" dirty="0" smtClean="0">
                        <a:solidFill>
                          <a:schemeClr val="tx1"/>
                        </a:solidFill>
                        <a:latin typeface="+mn-lt"/>
                      </a:endParaRPr>
                    </a:p>
                    <a:p>
                      <a:pPr>
                        <a:buClr>
                          <a:schemeClr val="tx2">
                            <a:lumMod val="60000"/>
                            <a:lumOff val="40000"/>
                          </a:schemeClr>
                        </a:buClr>
                        <a:buFont typeface="Wingdings" pitchFamily="2" charset="2"/>
                        <a:buChar char="§"/>
                      </a:pPr>
                      <a:r>
                        <a:rPr lang="en-IN" sz="1300" b="0" dirty="0" smtClean="0">
                          <a:solidFill>
                            <a:schemeClr val="tx1"/>
                          </a:solidFill>
                          <a:latin typeface="+mn-lt"/>
                        </a:rPr>
                        <a:t>   Using the </a:t>
                      </a:r>
                      <a:r>
                        <a:rPr lang="en-IN" sz="1300" b="1" i="0" kern="1200" dirty="0" smtClean="0">
                          <a:solidFill>
                            <a:schemeClr val="accent1">
                              <a:lumMod val="75000"/>
                            </a:schemeClr>
                          </a:solidFill>
                          <a:latin typeface="+mn-lt"/>
                          <a:ea typeface="+mn-ea"/>
                          <a:cs typeface="+mn-cs"/>
                        </a:rPr>
                        <a:t>Automated IT system</a:t>
                      </a:r>
                      <a:r>
                        <a:rPr lang="en-IN" sz="1300" b="0" dirty="0" smtClean="0">
                          <a:solidFill>
                            <a:schemeClr val="tx1"/>
                          </a:solidFill>
                          <a:latin typeface="+mn-lt"/>
                        </a:rPr>
                        <a:t>, all the requests of an </a:t>
                      </a:r>
                    </a:p>
                    <a:p>
                      <a:pPr>
                        <a:buClr>
                          <a:schemeClr val="tx2">
                            <a:lumMod val="60000"/>
                            <a:lumOff val="40000"/>
                          </a:schemeClr>
                        </a:buClr>
                        <a:buFont typeface="Wingdings" pitchFamily="2" charset="2"/>
                        <a:buNone/>
                      </a:pPr>
                      <a:r>
                        <a:rPr lang="en-IN" sz="1300" b="0" baseline="0" dirty="0" smtClean="0">
                          <a:solidFill>
                            <a:schemeClr val="tx1"/>
                          </a:solidFill>
                          <a:latin typeface="+mn-lt"/>
                        </a:rPr>
                        <a:t>     </a:t>
                      </a:r>
                      <a:r>
                        <a:rPr lang="en-IN" sz="1300" b="0" dirty="0" smtClean="0">
                          <a:solidFill>
                            <a:schemeClr val="tx1"/>
                          </a:solidFill>
                          <a:latin typeface="+mn-lt"/>
                        </a:rPr>
                        <a:t>Applicant can be processed with just </a:t>
                      </a:r>
                      <a:r>
                        <a:rPr lang="en-IN" sz="1300" b="1" i="0" kern="1200" dirty="0" smtClean="0">
                          <a:solidFill>
                            <a:schemeClr val="accent1">
                              <a:lumMod val="75000"/>
                            </a:schemeClr>
                          </a:solidFill>
                          <a:latin typeface="+mn-lt"/>
                          <a:ea typeface="+mn-ea"/>
                          <a:cs typeface="+mn-cs"/>
                        </a:rPr>
                        <a:t>30 minutes of   </a:t>
                      </a:r>
                    </a:p>
                    <a:p>
                      <a:pPr>
                        <a:buClr>
                          <a:schemeClr val="tx2">
                            <a:lumMod val="60000"/>
                            <a:lumOff val="40000"/>
                          </a:schemeClr>
                        </a:buClr>
                        <a:buFont typeface="Wingdings" pitchFamily="2" charset="2"/>
                        <a:buNone/>
                      </a:pPr>
                      <a:r>
                        <a:rPr lang="en-IN" sz="1300" b="1" i="0" kern="1200" dirty="0" smtClean="0">
                          <a:solidFill>
                            <a:schemeClr val="accent1">
                              <a:lumMod val="75000"/>
                            </a:schemeClr>
                          </a:solidFill>
                          <a:latin typeface="+mn-lt"/>
                          <a:ea typeface="+mn-ea"/>
                          <a:cs typeface="+mn-cs"/>
                        </a:rPr>
                        <a:t>     effort</a:t>
                      </a:r>
                    </a:p>
                  </a:txBody>
                  <a:tcPr>
                    <a:solidFill>
                      <a:schemeClr val="accent1">
                        <a:lumMod val="20000"/>
                        <a:lumOff val="80000"/>
                      </a:schemeClr>
                    </a:solidFill>
                  </a:tcPr>
                </a:tc>
              </a:tr>
            </a:tbl>
          </a:graphicData>
        </a:graphic>
      </p:graphicFrame>
      <p:sp>
        <p:nvSpPr>
          <p:cNvPr id="10" name="TextBox 9"/>
          <p:cNvSpPr txBox="1"/>
          <p:nvPr/>
        </p:nvSpPr>
        <p:spPr>
          <a:xfrm>
            <a:off x="5572132" y="1380047"/>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11" name="TextBox 10"/>
          <p:cNvSpPr txBox="1"/>
          <p:nvPr/>
        </p:nvSpPr>
        <p:spPr>
          <a:xfrm>
            <a:off x="1857356" y="1380047"/>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9" name="TextBox 8">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2"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4"/>
          <p:cNvSpPr/>
          <p:nvPr/>
        </p:nvSpPr>
        <p:spPr>
          <a:xfrm>
            <a:off x="236701" y="483152"/>
            <a:ext cx="8424147" cy="96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09651" numCol="1" spcCol="1270" anchor="ctr" anchorCtr="0">
            <a:noAutofit/>
          </a:bodyPr>
          <a:lstStyle/>
          <a:p>
            <a:pPr lvl="0" algn="l" defTabSz="1066800">
              <a:lnSpc>
                <a:spcPct val="90000"/>
              </a:lnSpc>
              <a:spcBef>
                <a:spcPct val="0"/>
              </a:spcBef>
              <a:spcAft>
                <a:spcPct val="35000"/>
              </a:spcAft>
            </a:pPr>
            <a:r>
              <a:rPr lang="en-IN" sz="2000" b="1" kern="1200" dirty="0" smtClean="0"/>
              <a:t>names</a:t>
            </a:r>
            <a:r>
              <a:rPr lang="en-IN" sz="2000" b="1" kern="1200" baseline="0" dirty="0" smtClean="0"/>
              <a:t> of Bogus Voters from the Voter List</a:t>
            </a:r>
            <a:endParaRPr lang="en-US" sz="2000" kern="1200" dirty="0">
              <a:solidFill>
                <a:schemeClr val="bg1"/>
              </a:solidFill>
            </a:endParaRPr>
          </a:p>
        </p:txBody>
      </p:sp>
      <p:sp>
        <p:nvSpPr>
          <p:cNvPr id="5" name="TextBox 4"/>
          <p:cNvSpPr txBox="1"/>
          <p:nvPr/>
        </p:nvSpPr>
        <p:spPr>
          <a:xfrm>
            <a:off x="609600" y="500042"/>
            <a:ext cx="73152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13.  Environment Friendliness</a:t>
            </a:r>
            <a:endParaRPr lang="en-IN" sz="20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685800" y="1281114"/>
          <a:ext cx="7848600" cy="2362200"/>
        </p:xfrm>
        <a:graphic>
          <a:graphicData uri="http://schemas.openxmlformats.org/drawingml/2006/table">
            <a:tbl>
              <a:tblPr firstRow="1" bandRow="1">
                <a:tableStyleId>{21E4AEA4-8DFA-4A89-87EB-49C32662AFE0}</a:tableStyleId>
              </a:tblPr>
              <a:tblGrid>
                <a:gridCol w="3810000"/>
                <a:gridCol w="4038600"/>
              </a:tblGrid>
              <a:tr h="381000">
                <a:tc>
                  <a:txBody>
                    <a:bodyPr/>
                    <a:lstStyle/>
                    <a:p>
                      <a:pPr algn="l"/>
                      <a:endParaRPr lang="en-IN" sz="1800" dirty="0">
                        <a:solidFill>
                          <a:schemeClr val="bg1"/>
                        </a:solidFill>
                        <a:latin typeface="Calibri" pitchFamily="34" charset="0"/>
                      </a:endParaRPr>
                    </a:p>
                  </a:txBody>
                  <a:tcPr>
                    <a:solidFill>
                      <a:schemeClr val="tx2">
                        <a:lumMod val="60000"/>
                        <a:lumOff val="40000"/>
                      </a:schemeClr>
                    </a:solidFill>
                  </a:tcPr>
                </a:tc>
                <a:tc>
                  <a:txBody>
                    <a:bodyPr/>
                    <a:lstStyle/>
                    <a:p>
                      <a:r>
                        <a:rPr lang="en-US" dirty="0" smtClean="0">
                          <a:solidFill>
                            <a:schemeClr val="bg1"/>
                          </a:solidFill>
                          <a:latin typeface="Calibri" pitchFamily="34" charset="0"/>
                        </a:rPr>
                        <a:t>                </a:t>
                      </a:r>
                      <a:endParaRPr lang="en-IN" dirty="0">
                        <a:solidFill>
                          <a:schemeClr val="bg1"/>
                        </a:solidFill>
                        <a:latin typeface="Calibri" pitchFamily="34" charset="0"/>
                      </a:endParaRPr>
                    </a:p>
                  </a:txBody>
                  <a:tcPr>
                    <a:solidFill>
                      <a:schemeClr val="tx2">
                        <a:lumMod val="60000"/>
                        <a:lumOff val="40000"/>
                      </a:schemeClr>
                    </a:solidFill>
                  </a:tcPr>
                </a:tc>
              </a:tr>
              <a:tr h="1981200">
                <a:tc>
                  <a:txBody>
                    <a:bodyPr/>
                    <a:lstStyle/>
                    <a:p>
                      <a:pPr>
                        <a:buClr>
                          <a:schemeClr val="tx2">
                            <a:lumMod val="60000"/>
                            <a:lumOff val="40000"/>
                          </a:schemeClr>
                        </a:buClr>
                        <a:buFont typeface="Wingdings" pitchFamily="2" charset="2"/>
                        <a:buChar char="§"/>
                      </a:pPr>
                      <a:r>
                        <a:rPr lang="en-IN" sz="1300" b="1" i="0" dirty="0" smtClean="0">
                          <a:solidFill>
                            <a:schemeClr val="accent1">
                              <a:lumMod val="75000"/>
                            </a:schemeClr>
                          </a:solidFill>
                          <a:latin typeface="+mn-lt"/>
                        </a:rPr>
                        <a:t>   1.2 crore pages* used per year</a:t>
                      </a:r>
                      <a:r>
                        <a:rPr lang="en-IN" sz="1300" b="1" i="0" baseline="0" dirty="0" smtClean="0">
                          <a:solidFill>
                            <a:schemeClr val="accent1">
                              <a:lumMod val="75000"/>
                            </a:schemeClr>
                          </a:solidFill>
                          <a:latin typeface="+mn-lt"/>
                        </a:rPr>
                        <a:t> </a:t>
                      </a:r>
                    </a:p>
                    <a:p>
                      <a:pPr>
                        <a:buClr>
                          <a:schemeClr val="tx2">
                            <a:lumMod val="60000"/>
                            <a:lumOff val="40000"/>
                          </a:schemeClr>
                        </a:buClr>
                        <a:buFont typeface="Wingdings" pitchFamily="2" charset="2"/>
                        <a:buNone/>
                      </a:pPr>
                      <a:r>
                        <a:rPr lang="en-IN" sz="1300" b="1" i="0" baseline="0" dirty="0" smtClean="0">
                          <a:solidFill>
                            <a:schemeClr val="accent1">
                              <a:lumMod val="75000"/>
                            </a:schemeClr>
                          </a:solidFill>
                          <a:latin typeface="+mn-lt"/>
                        </a:rPr>
                        <a:t>     </a:t>
                      </a:r>
                      <a:r>
                        <a:rPr lang="en-IN" sz="1300" b="1" i="0" dirty="0" smtClean="0">
                          <a:solidFill>
                            <a:schemeClr val="accent1">
                              <a:lumMod val="75000"/>
                            </a:schemeClr>
                          </a:solidFill>
                          <a:latin typeface="+mn-lt"/>
                        </a:rPr>
                        <a:t>This will cost 1 crore rupees</a:t>
                      </a:r>
                    </a:p>
                    <a:p>
                      <a:r>
                        <a:rPr lang="en-IN" sz="1300" b="1" i="0" dirty="0" smtClean="0">
                          <a:solidFill>
                            <a:schemeClr val="accent1">
                              <a:lumMod val="75000"/>
                            </a:schemeClr>
                          </a:solidFill>
                          <a:latin typeface="+mn-lt"/>
                        </a:rPr>
                        <a:t>     1500 trees are Cut down to make this much paper</a:t>
                      </a:r>
                    </a:p>
                    <a:p>
                      <a:r>
                        <a:rPr lang="en-IN" sz="1300" b="0" i="0" dirty="0" smtClean="0">
                          <a:solidFill>
                            <a:schemeClr val="tx1"/>
                          </a:solidFill>
                          <a:latin typeface="+mn-lt"/>
                        </a:rPr>
                        <a:t>     Huge amount of space and effort is required to  </a:t>
                      </a:r>
                    </a:p>
                    <a:p>
                      <a:r>
                        <a:rPr lang="en-IN" sz="1300" b="0" i="0" dirty="0" smtClean="0">
                          <a:solidFill>
                            <a:schemeClr val="tx1"/>
                          </a:solidFill>
                          <a:latin typeface="+mn-lt"/>
                        </a:rPr>
                        <a:t>     store this paper and to transport it.</a:t>
                      </a:r>
                    </a:p>
                    <a:p>
                      <a:endParaRPr lang="en-IN" sz="1300" b="0" i="0" dirty="0" smtClean="0">
                        <a:solidFill>
                          <a:schemeClr val="tx1"/>
                        </a:solidFill>
                        <a:latin typeface="+mn-lt"/>
                      </a:endParaRPr>
                    </a:p>
                    <a:p>
                      <a:endParaRPr lang="en-IN" sz="1300" b="0" i="0" dirty="0" smtClean="0">
                        <a:solidFill>
                          <a:schemeClr val="tx1"/>
                        </a:solidFill>
                        <a:latin typeface="+mn-lt"/>
                      </a:endParaRPr>
                    </a:p>
                    <a:p>
                      <a:r>
                        <a:rPr lang="en-IN" sz="1300" b="0" i="0" dirty="0" smtClean="0">
                          <a:solidFill>
                            <a:schemeClr val="tx1"/>
                          </a:solidFill>
                          <a:latin typeface="+mn-lt"/>
                        </a:rPr>
                        <a:t>(* Based on 12 lakh citizens Applying in 1 year)</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b="0" i="0" kern="1200" dirty="0" smtClean="0">
                          <a:solidFill>
                            <a:schemeClr val="tx1"/>
                          </a:solidFill>
                          <a:latin typeface="+mn-lt"/>
                          <a:ea typeface="+mn-ea"/>
                          <a:cs typeface="+mn-cs"/>
                        </a:rPr>
                        <a:t>   Zero paper required</a:t>
                      </a:r>
                    </a:p>
                  </a:txBody>
                  <a:tcPr>
                    <a:solidFill>
                      <a:schemeClr val="accent1">
                        <a:lumMod val="20000"/>
                        <a:lumOff val="80000"/>
                      </a:schemeClr>
                    </a:solidFill>
                  </a:tcPr>
                </a:tc>
              </a:tr>
            </a:tbl>
          </a:graphicData>
        </a:graphic>
      </p:graphicFrame>
      <p:sp>
        <p:nvSpPr>
          <p:cNvPr id="8" name="Slide Number Placeholder 7"/>
          <p:cNvSpPr>
            <a:spLocks noGrp="1"/>
          </p:cNvSpPr>
          <p:nvPr>
            <p:ph type="sldNum" sz="quarter" idx="12"/>
          </p:nvPr>
        </p:nvSpPr>
        <p:spPr/>
        <p:txBody>
          <a:bodyPr/>
          <a:lstStyle/>
          <a:p>
            <a:fld id="{E5776FB5-9A09-4CD3-BA9C-E9DE4CF2076D}" type="slidenum">
              <a:rPr lang="en-US" smtClean="0"/>
              <a:pPr/>
              <a:t>56</a:t>
            </a:fld>
            <a:endParaRPr lang="en-US" dirty="0"/>
          </a:p>
        </p:txBody>
      </p:sp>
      <p:sp>
        <p:nvSpPr>
          <p:cNvPr id="10" name="TextBox 9"/>
          <p:cNvSpPr txBox="1"/>
          <p:nvPr/>
        </p:nvSpPr>
        <p:spPr>
          <a:xfrm>
            <a:off x="1785918" y="1335273"/>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11" name="TextBox 10"/>
          <p:cNvSpPr txBox="1"/>
          <p:nvPr/>
        </p:nvSpPr>
        <p:spPr>
          <a:xfrm>
            <a:off x="5572132" y="1335273"/>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9" name="TextBox 8">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2"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4"/>
          <p:cNvSpPr/>
          <p:nvPr/>
        </p:nvSpPr>
        <p:spPr>
          <a:xfrm>
            <a:off x="236701" y="483152"/>
            <a:ext cx="8424147" cy="96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09651" numCol="1" spcCol="1270" anchor="ctr" anchorCtr="0">
            <a:noAutofit/>
          </a:bodyPr>
          <a:lstStyle/>
          <a:p>
            <a:pPr lvl="0" algn="l" defTabSz="1066800">
              <a:lnSpc>
                <a:spcPct val="90000"/>
              </a:lnSpc>
              <a:spcBef>
                <a:spcPct val="0"/>
              </a:spcBef>
              <a:spcAft>
                <a:spcPct val="35000"/>
              </a:spcAft>
            </a:pPr>
            <a:r>
              <a:rPr lang="en-IN" sz="2000" b="1" kern="1200" dirty="0" smtClean="0"/>
              <a:t>names</a:t>
            </a:r>
            <a:r>
              <a:rPr lang="en-IN" sz="2000" b="1" kern="1200" baseline="0" dirty="0" smtClean="0"/>
              <a:t> of Bogus Voters from the Voter List</a:t>
            </a:r>
            <a:endParaRPr lang="en-US" sz="2000" kern="1200" dirty="0">
              <a:solidFill>
                <a:schemeClr val="bg1"/>
              </a:solidFill>
            </a:endParaRPr>
          </a:p>
        </p:txBody>
      </p:sp>
      <p:sp>
        <p:nvSpPr>
          <p:cNvPr id="5" name="TextBox 4"/>
          <p:cNvSpPr txBox="1"/>
          <p:nvPr/>
        </p:nvSpPr>
        <p:spPr>
          <a:xfrm>
            <a:off x="609600" y="533400"/>
            <a:ext cx="7315200" cy="400110"/>
          </a:xfrm>
          <a:prstGeom prst="rect">
            <a:avLst/>
          </a:prstGeom>
          <a:noFill/>
        </p:spPr>
        <p:txBody>
          <a:bodyPr wrap="square" rtlCol="0">
            <a:spAutoFit/>
          </a:bodyPr>
          <a:lstStyle/>
          <a:p>
            <a:r>
              <a:rPr lang="en-IN" sz="2000" b="1" dirty="0" smtClean="0">
                <a:solidFill>
                  <a:schemeClr val="tx2">
                    <a:lumMod val="60000"/>
                    <a:lumOff val="40000"/>
                  </a:schemeClr>
                </a:solidFill>
                <a:latin typeface="Calibri" pitchFamily="34" charset="0"/>
              </a:rPr>
              <a:t>14.  Number of Applicants in 1 year</a:t>
            </a:r>
            <a:endParaRPr lang="en-IN" sz="2000" b="1" dirty="0">
              <a:solidFill>
                <a:schemeClr val="tx2">
                  <a:lumMod val="60000"/>
                  <a:lumOff val="40000"/>
                </a:schemeClr>
              </a:solidFill>
              <a:latin typeface="Calibri" pitchFamily="34" charset="0"/>
            </a:endParaRPr>
          </a:p>
        </p:txBody>
      </p:sp>
      <p:graphicFrame>
        <p:nvGraphicFramePr>
          <p:cNvPr id="6" name="Table 5"/>
          <p:cNvGraphicFramePr>
            <a:graphicFrameLocks noGrp="1"/>
          </p:cNvGraphicFramePr>
          <p:nvPr/>
        </p:nvGraphicFramePr>
        <p:xfrm>
          <a:off x="685800" y="1309213"/>
          <a:ext cx="7848600" cy="1405407"/>
        </p:xfrm>
        <a:graphic>
          <a:graphicData uri="http://schemas.openxmlformats.org/drawingml/2006/table">
            <a:tbl>
              <a:tblPr firstRow="1" bandRow="1">
                <a:tableStyleId>{21E4AEA4-8DFA-4A89-87EB-49C32662AFE0}</a:tableStyleId>
              </a:tblPr>
              <a:tblGrid>
                <a:gridCol w="3810000"/>
                <a:gridCol w="4038600"/>
              </a:tblGrid>
              <a:tr h="250983">
                <a:tc>
                  <a:txBody>
                    <a:bodyPr/>
                    <a:lstStyle/>
                    <a:p>
                      <a:pPr algn="l"/>
                      <a:endParaRPr lang="en-IN" sz="1800" dirty="0">
                        <a:solidFill>
                          <a:schemeClr val="bg1"/>
                        </a:solidFill>
                        <a:latin typeface="Calibri" pitchFamily="34" charset="0"/>
                      </a:endParaRPr>
                    </a:p>
                  </a:txBody>
                  <a:tcPr>
                    <a:solidFill>
                      <a:schemeClr val="tx2">
                        <a:lumMod val="60000"/>
                        <a:lumOff val="40000"/>
                      </a:schemeClr>
                    </a:solidFill>
                  </a:tcPr>
                </a:tc>
                <a:tc>
                  <a:txBody>
                    <a:bodyPr/>
                    <a:lstStyle/>
                    <a:p>
                      <a:endParaRPr lang="en-IN" dirty="0">
                        <a:solidFill>
                          <a:schemeClr val="bg1"/>
                        </a:solidFill>
                        <a:latin typeface="Calibri" pitchFamily="34" charset="0"/>
                      </a:endParaRPr>
                    </a:p>
                  </a:txBody>
                  <a:tcPr>
                    <a:solidFill>
                      <a:schemeClr val="tx2">
                        <a:lumMod val="60000"/>
                        <a:lumOff val="40000"/>
                      </a:schemeClr>
                    </a:solidFill>
                  </a:tcPr>
                </a:tc>
              </a:tr>
              <a:tr h="1039647">
                <a:tc>
                  <a:txBody>
                    <a:bodyPr/>
                    <a:lstStyle/>
                    <a:p>
                      <a:pPr>
                        <a:buClr>
                          <a:schemeClr val="tx2">
                            <a:lumMod val="60000"/>
                            <a:lumOff val="40000"/>
                          </a:schemeClr>
                        </a:buClr>
                        <a:buFont typeface="Wingdings" pitchFamily="2" charset="2"/>
                        <a:buChar char="§"/>
                      </a:pPr>
                      <a:r>
                        <a:rPr lang="en-IN" sz="1300" b="0" i="0" dirty="0" smtClean="0">
                          <a:solidFill>
                            <a:schemeClr val="tx1"/>
                          </a:solidFill>
                          <a:latin typeface="+mn-lt"/>
                        </a:rPr>
                        <a:t>   1.1 Lakh Applicants</a:t>
                      </a:r>
                    </a:p>
                    <a:p>
                      <a:r>
                        <a:rPr lang="en-IN" sz="1300" b="0" i="0" baseline="0" dirty="0" smtClean="0">
                          <a:solidFill>
                            <a:schemeClr val="tx1"/>
                          </a:solidFill>
                          <a:latin typeface="+mn-lt"/>
                        </a:rPr>
                        <a:t>     </a:t>
                      </a:r>
                      <a:r>
                        <a:rPr lang="en-IN" sz="1300" b="0" i="0" dirty="0" smtClean="0">
                          <a:solidFill>
                            <a:schemeClr val="tx1"/>
                          </a:solidFill>
                          <a:latin typeface="+mn-lt"/>
                        </a:rPr>
                        <a:t>Due to all the problems with the current system </a:t>
                      </a:r>
                    </a:p>
                    <a:p>
                      <a:r>
                        <a:rPr lang="en-IN" sz="1300" b="0" i="0" dirty="0" smtClean="0">
                          <a:solidFill>
                            <a:schemeClr val="tx1"/>
                          </a:solidFill>
                          <a:latin typeface="+mn-lt"/>
                        </a:rPr>
                        <a:t>     (as mentioned above), </a:t>
                      </a:r>
                      <a:r>
                        <a:rPr lang="en-IN" sz="1300" b="1" i="0" dirty="0" smtClean="0">
                          <a:solidFill>
                            <a:schemeClr val="accent1">
                              <a:lumMod val="75000"/>
                            </a:schemeClr>
                          </a:solidFill>
                          <a:latin typeface="+mn-lt"/>
                        </a:rPr>
                        <a:t>only around 10 percent </a:t>
                      </a:r>
                      <a:r>
                        <a:rPr lang="en-IN" sz="1300" b="0" i="0" dirty="0" smtClean="0">
                          <a:solidFill>
                            <a:schemeClr val="tx1"/>
                          </a:solidFill>
                          <a:latin typeface="+mn-lt"/>
                        </a:rPr>
                        <a:t>of   </a:t>
                      </a:r>
                    </a:p>
                    <a:p>
                      <a:r>
                        <a:rPr lang="en-IN" sz="1300" b="0" i="0" dirty="0" smtClean="0">
                          <a:solidFill>
                            <a:schemeClr val="tx1"/>
                          </a:solidFill>
                          <a:latin typeface="+mn-lt"/>
                        </a:rPr>
                        <a:t>      eligible citizens apply to register as Voters.</a:t>
                      </a:r>
                    </a:p>
                  </a:txBody>
                  <a:tcPr>
                    <a:solidFill>
                      <a:schemeClr val="accent1">
                        <a:lumMod val="20000"/>
                        <a:lumOff val="80000"/>
                      </a:schemeClr>
                    </a:solidFill>
                  </a:tcPr>
                </a:tc>
                <a:tc>
                  <a:txBody>
                    <a:bodyPr/>
                    <a:lstStyle/>
                    <a:p>
                      <a:pPr>
                        <a:buClr>
                          <a:schemeClr val="tx2">
                            <a:lumMod val="60000"/>
                            <a:lumOff val="40000"/>
                          </a:schemeClr>
                        </a:buClr>
                        <a:buFont typeface="Wingdings" pitchFamily="2" charset="2"/>
                        <a:buChar char="§"/>
                      </a:pPr>
                      <a:r>
                        <a:rPr lang="en-IN" sz="1300" b="0" i="0" kern="1200" dirty="0" smtClean="0">
                          <a:solidFill>
                            <a:schemeClr val="tx1"/>
                          </a:solidFill>
                          <a:latin typeface="+mn-lt"/>
                          <a:ea typeface="+mn-ea"/>
                          <a:cs typeface="+mn-cs"/>
                        </a:rPr>
                        <a:t>   10 Lakh Applicants</a:t>
                      </a:r>
                    </a:p>
                    <a:p>
                      <a:r>
                        <a:rPr lang="en-IN" sz="1300" b="0" i="0" kern="1200" dirty="0" smtClean="0">
                          <a:solidFill>
                            <a:schemeClr val="tx1"/>
                          </a:solidFill>
                          <a:latin typeface="+mn-lt"/>
                          <a:ea typeface="+mn-ea"/>
                          <a:cs typeface="+mn-cs"/>
                        </a:rPr>
                        <a:t>     (</a:t>
                      </a:r>
                      <a:r>
                        <a:rPr lang="en-IN" sz="1300" b="1" i="0" kern="1200" dirty="0" smtClean="0">
                          <a:solidFill>
                            <a:schemeClr val="accent1">
                              <a:lumMod val="75000"/>
                            </a:schemeClr>
                          </a:solidFill>
                          <a:latin typeface="+mn-lt"/>
                          <a:ea typeface="+mn-ea"/>
                          <a:cs typeface="+mn-cs"/>
                        </a:rPr>
                        <a:t>i.e. it is Expected to Increase by nearly 10 times</a:t>
                      </a:r>
                      <a:r>
                        <a:rPr lang="en-IN" sz="1300" b="0" i="0" kern="1200" dirty="0" smtClean="0">
                          <a:solidFill>
                            <a:schemeClr val="tx1"/>
                          </a:solidFill>
                          <a:latin typeface="+mn-lt"/>
                          <a:ea typeface="+mn-ea"/>
                          <a:cs typeface="+mn-cs"/>
                        </a:rPr>
                        <a:t>)</a:t>
                      </a:r>
                    </a:p>
                  </a:txBody>
                  <a:tcPr>
                    <a:solidFill>
                      <a:schemeClr val="accent1">
                        <a:lumMod val="20000"/>
                        <a:lumOff val="80000"/>
                      </a:schemeClr>
                    </a:solidFill>
                  </a:tcPr>
                </a:tc>
              </a:tr>
            </a:tbl>
          </a:graphicData>
        </a:graphic>
      </p:graphicFrame>
      <p:sp>
        <p:nvSpPr>
          <p:cNvPr id="10" name="TextBox 9"/>
          <p:cNvSpPr txBox="1"/>
          <p:nvPr/>
        </p:nvSpPr>
        <p:spPr>
          <a:xfrm>
            <a:off x="5572132" y="1357298"/>
            <a:ext cx="1785950"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New IT Based System</a:t>
            </a:r>
            <a:endParaRPr lang="en-IN" sz="1400" b="1" dirty="0">
              <a:solidFill>
                <a:schemeClr val="bg1"/>
              </a:solidFill>
            </a:endParaRPr>
          </a:p>
        </p:txBody>
      </p:sp>
      <p:sp>
        <p:nvSpPr>
          <p:cNvPr id="11" name="TextBox 10"/>
          <p:cNvSpPr txBox="1"/>
          <p:nvPr/>
        </p:nvSpPr>
        <p:spPr>
          <a:xfrm>
            <a:off x="1857356" y="1357298"/>
            <a:ext cx="1357322" cy="307777"/>
          </a:xfrm>
          <a:prstGeom prst="rect">
            <a:avLst/>
          </a:prstGeom>
          <a:solidFill>
            <a:schemeClr val="tx2">
              <a:lumMod val="60000"/>
              <a:lumOff val="40000"/>
            </a:schemeClr>
          </a:solidFill>
        </p:spPr>
        <p:txBody>
          <a:bodyPr wrap="square" rtlCol="0">
            <a:spAutoFit/>
          </a:bodyPr>
          <a:lstStyle/>
          <a:p>
            <a:r>
              <a:rPr lang="en-US" sz="1400" b="1" dirty="0" smtClean="0">
                <a:solidFill>
                  <a:schemeClr val="bg1"/>
                </a:solidFill>
              </a:rPr>
              <a:t>Current System</a:t>
            </a:r>
            <a:endParaRPr lang="en-IN" sz="1400" b="1" dirty="0">
              <a:solidFill>
                <a:schemeClr val="bg1"/>
              </a:solidFill>
            </a:endParaRPr>
          </a:p>
        </p:txBody>
      </p:sp>
      <p:sp>
        <p:nvSpPr>
          <p:cNvPr id="12" name="TextBox 11">
            <a:hlinkClick r:id="rId2" action="ppaction://hlinksldjump"/>
          </p:cNvPr>
          <p:cNvSpPr txBox="1"/>
          <p:nvPr/>
        </p:nvSpPr>
        <p:spPr>
          <a:xfrm>
            <a:off x="7543800" y="6336268"/>
            <a:ext cx="11430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prstClr val="white"/>
                </a:solidFill>
              </a:rPr>
              <a:t>Home</a:t>
            </a:r>
            <a:endParaRPr lang="en-GB" b="1" dirty="0">
              <a:solidFill>
                <a:prstClr val="white"/>
              </a:solidFill>
            </a:endParaRPr>
          </a:p>
        </p:txBody>
      </p:sp>
      <p:sp>
        <p:nvSpPr>
          <p:cNvPr id="13" name="Slide Number Placeholder 19"/>
          <p:cNvSpPr txBox="1">
            <a:spLocks/>
          </p:cNvSpPr>
          <p:nvPr/>
        </p:nvSpPr>
        <p:spPr>
          <a:xfrm>
            <a:off x="8786842" y="6429397"/>
            <a:ext cx="357158" cy="42860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hlinkClick r:id="rId3" action="ppaction://hlinksldjump"/>
          </p:cNvPr>
          <p:cNvSpPr/>
          <p:nvPr/>
        </p:nvSpPr>
        <p:spPr>
          <a:xfrm>
            <a:off x="560413" y="1447800"/>
            <a:ext cx="4395123" cy="533400"/>
          </a:xfrm>
          <a:prstGeom prst="roundRect">
            <a:avLst>
              <a:gd name="adj" fmla="val 0"/>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lgn="ctr">
              <a:defRPr/>
            </a:pPr>
            <a:r>
              <a:rPr lang="en-US" sz="1400" b="1" dirty="0" smtClean="0">
                <a:solidFill>
                  <a:schemeClr val="accent1">
                    <a:lumMod val="75000"/>
                  </a:schemeClr>
                </a:solidFill>
              </a:rPr>
              <a:t>Full Set of Potential Applicants</a:t>
            </a:r>
          </a:p>
          <a:p>
            <a:pPr algn="ctr">
              <a:defRPr/>
            </a:pPr>
            <a:r>
              <a:rPr lang="en-US" sz="1400" dirty="0" smtClean="0">
                <a:solidFill>
                  <a:schemeClr val="tx1">
                    <a:lumMod val="85000"/>
                    <a:lumOff val="15000"/>
                  </a:schemeClr>
                </a:solidFill>
              </a:rPr>
              <a:t>(All Citizens are able to Apply)</a:t>
            </a:r>
          </a:p>
        </p:txBody>
      </p:sp>
      <p:sp>
        <p:nvSpPr>
          <p:cNvPr id="42" name="TextBox 6"/>
          <p:cNvSpPr txBox="1"/>
          <p:nvPr/>
        </p:nvSpPr>
        <p:spPr>
          <a:xfrm>
            <a:off x="5179064" y="1447800"/>
            <a:ext cx="535936" cy="27978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1000</a:t>
            </a:r>
          </a:p>
          <a:p>
            <a:pPr marR="0" algn="ctr" fontAlgn="auto">
              <a:lnSpc>
                <a:spcPct val="100000"/>
              </a:lnSpc>
              <a:spcBef>
                <a:spcPts val="0"/>
              </a:spcBef>
              <a:spcAft>
                <a:spcPts val="0"/>
              </a:spcAft>
              <a:buClrTx/>
              <a:buSzTx/>
              <a:buFontTx/>
              <a:buNone/>
              <a:tabLst/>
              <a:defRPr/>
            </a:pPr>
            <a:endParaRPr lang="en-IN" sz="1200" b="1" dirty="0" smtClean="0">
              <a:solidFill>
                <a:schemeClr val="bg1"/>
              </a:solidFill>
            </a:endParaRPr>
          </a:p>
          <a:p>
            <a:pPr algn="ctr"/>
            <a:endParaRPr lang="en-IN" sz="1200" b="1" dirty="0" smtClean="0">
              <a:solidFill>
                <a:schemeClr val="bg1"/>
              </a:solidFill>
            </a:endParaRPr>
          </a:p>
        </p:txBody>
      </p:sp>
      <p:cxnSp>
        <p:nvCxnSpPr>
          <p:cNvPr id="80" name="Straight Arrow Connector 79"/>
          <p:cNvCxnSpPr/>
          <p:nvPr/>
        </p:nvCxnSpPr>
        <p:spPr>
          <a:xfrm rot="5400000">
            <a:off x="2328485" y="2169851"/>
            <a:ext cx="381000" cy="3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6"/>
          <p:cNvSpPr txBox="1"/>
          <p:nvPr/>
        </p:nvSpPr>
        <p:spPr>
          <a:xfrm>
            <a:off x="5157123" y="2362200"/>
            <a:ext cx="535936" cy="27978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1000</a:t>
            </a:r>
          </a:p>
          <a:p>
            <a:pPr marR="0" algn="ctr" fontAlgn="auto">
              <a:lnSpc>
                <a:spcPct val="100000"/>
              </a:lnSpc>
              <a:spcBef>
                <a:spcPts val="0"/>
              </a:spcBef>
              <a:spcAft>
                <a:spcPts val="0"/>
              </a:spcAft>
              <a:buClrTx/>
              <a:buSzTx/>
              <a:buFontTx/>
              <a:buNone/>
              <a:tabLst/>
              <a:defRPr/>
            </a:pPr>
            <a:endParaRPr lang="en-IN" sz="1200" b="1" dirty="0" smtClean="0">
              <a:solidFill>
                <a:schemeClr val="bg1"/>
              </a:solidFill>
            </a:endParaRPr>
          </a:p>
          <a:p>
            <a:pPr algn="ctr"/>
            <a:endParaRPr lang="en-IN" sz="1200" b="1" dirty="0" smtClean="0">
              <a:solidFill>
                <a:schemeClr val="bg1"/>
              </a:solidFill>
            </a:endParaRPr>
          </a:p>
        </p:txBody>
      </p:sp>
      <p:sp>
        <p:nvSpPr>
          <p:cNvPr id="48" name="TextBox 6"/>
          <p:cNvSpPr txBox="1"/>
          <p:nvPr/>
        </p:nvSpPr>
        <p:spPr>
          <a:xfrm>
            <a:off x="5154587" y="3429000"/>
            <a:ext cx="535936" cy="27978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1000</a:t>
            </a:r>
          </a:p>
          <a:p>
            <a:pPr marR="0" algn="ctr" fontAlgn="auto">
              <a:lnSpc>
                <a:spcPct val="100000"/>
              </a:lnSpc>
              <a:spcBef>
                <a:spcPts val="0"/>
              </a:spcBef>
              <a:spcAft>
                <a:spcPts val="0"/>
              </a:spcAft>
              <a:buClrTx/>
              <a:buSzTx/>
              <a:buFontTx/>
              <a:buNone/>
              <a:tabLst/>
              <a:defRPr/>
            </a:pPr>
            <a:endParaRPr lang="en-IN" sz="1200" b="1" dirty="0" smtClean="0">
              <a:solidFill>
                <a:schemeClr val="bg1"/>
              </a:solidFill>
            </a:endParaRPr>
          </a:p>
          <a:p>
            <a:pPr algn="ctr"/>
            <a:endParaRPr lang="en-IN" sz="1200" b="1" dirty="0" smtClean="0">
              <a:solidFill>
                <a:schemeClr val="bg1"/>
              </a:solidFill>
            </a:endParaRPr>
          </a:p>
        </p:txBody>
      </p:sp>
      <p:sp>
        <p:nvSpPr>
          <p:cNvPr id="49" name="TextBox 6"/>
          <p:cNvSpPr txBox="1"/>
          <p:nvPr/>
        </p:nvSpPr>
        <p:spPr>
          <a:xfrm>
            <a:off x="5105400" y="4953000"/>
            <a:ext cx="535936" cy="279780"/>
          </a:xfrm>
          <a:prstGeom prst="rect">
            <a:avLst/>
          </a:prstGeom>
          <a:solidFill>
            <a:schemeClr val="accen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lIns="45720" tIns="45720" rIns="45720" b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R="0" algn="ctr" fontAlgn="auto">
              <a:lnSpc>
                <a:spcPct val="100000"/>
              </a:lnSpc>
              <a:spcBef>
                <a:spcPts val="0"/>
              </a:spcBef>
              <a:spcAft>
                <a:spcPts val="0"/>
              </a:spcAft>
              <a:buClrTx/>
              <a:buSzTx/>
              <a:buFontTx/>
              <a:buNone/>
              <a:tabLst/>
              <a:defRPr/>
            </a:pPr>
            <a:r>
              <a:rPr lang="en-IN" sz="1200" b="1" dirty="0" smtClean="0">
                <a:solidFill>
                  <a:schemeClr val="bg1"/>
                </a:solidFill>
              </a:rPr>
              <a:t>1000</a:t>
            </a:r>
          </a:p>
          <a:p>
            <a:pPr marR="0" algn="ctr" fontAlgn="auto">
              <a:lnSpc>
                <a:spcPct val="100000"/>
              </a:lnSpc>
              <a:spcBef>
                <a:spcPts val="0"/>
              </a:spcBef>
              <a:spcAft>
                <a:spcPts val="0"/>
              </a:spcAft>
              <a:buClrTx/>
              <a:buSzTx/>
              <a:buFontTx/>
              <a:buNone/>
              <a:tabLst/>
              <a:defRPr/>
            </a:pPr>
            <a:endParaRPr lang="en-IN" sz="1200" b="1" dirty="0" smtClean="0">
              <a:solidFill>
                <a:schemeClr val="bg1"/>
              </a:solidFill>
            </a:endParaRPr>
          </a:p>
          <a:p>
            <a:pPr algn="ctr"/>
            <a:endParaRPr lang="en-IN" sz="1200" b="1" dirty="0" smtClean="0">
              <a:solidFill>
                <a:schemeClr val="bg1"/>
              </a:solidFill>
            </a:endParaRPr>
          </a:p>
        </p:txBody>
      </p:sp>
      <p:sp>
        <p:nvSpPr>
          <p:cNvPr id="19" name="Rectangle 18">
            <a:hlinkClick r:id="rId4" action="ppaction://hlinksldjump"/>
          </p:cNvPr>
          <p:cNvSpPr/>
          <p:nvPr/>
        </p:nvSpPr>
        <p:spPr>
          <a:xfrm>
            <a:off x="535936" y="2362200"/>
            <a:ext cx="4495800" cy="52322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lgn="ctr">
              <a:defRPr/>
            </a:pPr>
            <a:r>
              <a:rPr lang="en-US" sz="1400" b="1" dirty="0" smtClean="0">
                <a:solidFill>
                  <a:schemeClr val="accent1">
                    <a:lumMod val="75000"/>
                  </a:schemeClr>
                </a:solidFill>
              </a:rPr>
              <a:t>Filling and Submitting Application Form</a:t>
            </a:r>
          </a:p>
          <a:p>
            <a:pPr algn="ctr">
              <a:defRPr/>
            </a:pPr>
            <a:r>
              <a:rPr lang="en-US" sz="1400" b="1" dirty="0" smtClean="0">
                <a:solidFill>
                  <a:schemeClr val="accent1">
                    <a:lumMod val="75000"/>
                  </a:schemeClr>
                </a:solidFill>
              </a:rPr>
              <a:t>&amp; 1st Round of Verification</a:t>
            </a:r>
          </a:p>
        </p:txBody>
      </p:sp>
      <p:sp>
        <p:nvSpPr>
          <p:cNvPr id="16" name="Rectangle 15">
            <a:hlinkClick r:id="rId5" action="ppaction://hlinksldjump"/>
          </p:cNvPr>
          <p:cNvSpPr/>
          <p:nvPr/>
        </p:nvSpPr>
        <p:spPr>
          <a:xfrm>
            <a:off x="535936" y="3429000"/>
            <a:ext cx="4495800" cy="307777"/>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lgn="ctr">
              <a:defRPr/>
            </a:pPr>
            <a:r>
              <a:rPr lang="en-US" sz="1400" b="1" dirty="0" smtClean="0">
                <a:solidFill>
                  <a:schemeClr val="accent1">
                    <a:lumMod val="75000"/>
                  </a:schemeClr>
                </a:solidFill>
              </a:rPr>
              <a:t>2nd Round of Verification</a:t>
            </a:r>
          </a:p>
        </p:txBody>
      </p:sp>
      <p:sp>
        <p:nvSpPr>
          <p:cNvPr id="20" name="Rectangle 19">
            <a:hlinkClick r:id="rId6" action="ppaction://hlinksldjump"/>
          </p:cNvPr>
          <p:cNvSpPr/>
          <p:nvPr/>
        </p:nvSpPr>
        <p:spPr>
          <a:xfrm>
            <a:off x="535936" y="4267200"/>
            <a:ext cx="4495800" cy="182880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US" sz="1400" b="1" dirty="0" smtClean="0">
                <a:solidFill>
                  <a:schemeClr val="accent1">
                    <a:lumMod val="75000"/>
                  </a:schemeClr>
                </a:solidFill>
              </a:rPr>
              <a:t>Processing of Application Forms &amp; Printing of Voter Id Card</a:t>
            </a:r>
          </a:p>
          <a:p>
            <a:pPr>
              <a:defRPr/>
            </a:pPr>
            <a:endParaRPr lang="en-US" sz="1400" b="1" dirty="0" smtClean="0">
              <a:solidFill>
                <a:schemeClr val="accent1">
                  <a:lumMod val="75000"/>
                </a:schemeClr>
              </a:solidFill>
            </a:endParaRPr>
          </a:p>
          <a:p>
            <a:pPr>
              <a:defRPr/>
            </a:pPr>
            <a:r>
              <a:rPr lang="en-US" sz="1400" b="1" dirty="0" smtClean="0">
                <a:solidFill>
                  <a:schemeClr val="accent1">
                    <a:lumMod val="75000"/>
                  </a:schemeClr>
                </a:solidFill>
              </a:rPr>
              <a:t>Final Output</a:t>
            </a:r>
            <a:endParaRPr lang="en-US" sz="1400" b="1" dirty="0" smtClean="0">
              <a:solidFill>
                <a:schemeClr val="bg1">
                  <a:lumMod val="65000"/>
                </a:schemeClr>
              </a:solidFill>
            </a:endParaRPr>
          </a:p>
          <a:p>
            <a:pPr>
              <a:defRPr/>
            </a:pPr>
            <a:r>
              <a:rPr lang="en-US" sz="1400" dirty="0" smtClean="0">
                <a:solidFill>
                  <a:schemeClr val="tx1">
                    <a:lumMod val="85000"/>
                    <a:lumOff val="15000"/>
                  </a:schemeClr>
                </a:solidFill>
              </a:rPr>
              <a:t>1. Names added to Voter List :                                          </a:t>
            </a:r>
            <a:r>
              <a:rPr lang="en-US" sz="1400" b="1" dirty="0" smtClean="0">
                <a:solidFill>
                  <a:schemeClr val="tx1">
                    <a:lumMod val="85000"/>
                    <a:lumOff val="15000"/>
                  </a:schemeClr>
                </a:solidFill>
              </a:rPr>
              <a:t>1000</a:t>
            </a:r>
          </a:p>
          <a:p>
            <a:pPr>
              <a:defRPr/>
            </a:pPr>
            <a:r>
              <a:rPr lang="en-US" sz="1400" dirty="0" smtClean="0">
                <a:solidFill>
                  <a:schemeClr val="tx1">
                    <a:lumMod val="85000"/>
                    <a:lumOff val="15000"/>
                  </a:schemeClr>
                </a:solidFill>
              </a:rPr>
              <a:t>2. Names Added to Voter List without any Mistake:    </a:t>
            </a:r>
            <a:r>
              <a:rPr lang="en-US" sz="1400" b="1" dirty="0" smtClean="0">
                <a:solidFill>
                  <a:schemeClr val="tx1">
                    <a:lumMod val="85000"/>
                    <a:lumOff val="15000"/>
                  </a:schemeClr>
                </a:solidFill>
              </a:rPr>
              <a:t>1000</a:t>
            </a:r>
          </a:p>
          <a:p>
            <a:pPr>
              <a:defRPr/>
            </a:pPr>
            <a:r>
              <a:rPr lang="en-US" sz="1400" dirty="0" smtClean="0">
                <a:solidFill>
                  <a:schemeClr val="tx1">
                    <a:lumMod val="85000"/>
                    <a:lumOff val="15000"/>
                  </a:schemeClr>
                </a:solidFill>
              </a:rPr>
              <a:t>3. Voter ID Card Received  by Applicant :                        </a:t>
            </a:r>
            <a:r>
              <a:rPr lang="en-US" sz="1400" b="1" dirty="0" smtClean="0">
                <a:solidFill>
                  <a:schemeClr val="tx1">
                    <a:lumMod val="85000"/>
                    <a:lumOff val="15000"/>
                  </a:schemeClr>
                </a:solidFill>
              </a:rPr>
              <a:t>1000</a:t>
            </a:r>
          </a:p>
          <a:p>
            <a:pPr>
              <a:defRPr/>
            </a:pPr>
            <a:r>
              <a:rPr lang="en-US" sz="1400" dirty="0" smtClean="0">
                <a:solidFill>
                  <a:schemeClr val="tx1">
                    <a:lumMod val="85000"/>
                    <a:lumOff val="15000"/>
                  </a:schemeClr>
                </a:solidFill>
              </a:rPr>
              <a:t>4. Correct Address &amp; Contact Details saved in</a:t>
            </a:r>
          </a:p>
          <a:p>
            <a:pPr>
              <a:defRPr/>
            </a:pPr>
            <a:r>
              <a:rPr lang="en-US" sz="1400" dirty="0" smtClean="0">
                <a:solidFill>
                  <a:schemeClr val="tx1">
                    <a:lumMod val="85000"/>
                    <a:lumOff val="15000"/>
                  </a:schemeClr>
                </a:solidFill>
              </a:rPr>
              <a:t>    Election Department Database:                                    </a:t>
            </a:r>
            <a:r>
              <a:rPr lang="en-US" sz="1400" b="1" dirty="0" smtClean="0">
                <a:solidFill>
                  <a:schemeClr val="tx1">
                    <a:lumMod val="85000"/>
                    <a:lumOff val="15000"/>
                  </a:schemeClr>
                </a:solidFill>
              </a:rPr>
              <a:t>1000</a:t>
            </a:r>
          </a:p>
        </p:txBody>
      </p:sp>
      <p:cxnSp>
        <p:nvCxnSpPr>
          <p:cNvPr id="24" name="Straight Arrow Connector 23"/>
          <p:cNvCxnSpPr/>
          <p:nvPr/>
        </p:nvCxnSpPr>
        <p:spPr>
          <a:xfrm rot="5400000">
            <a:off x="2250436" y="31623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2250039" y="4000897"/>
            <a:ext cx="5341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6248400"/>
            <a:ext cx="8382000" cy="338554"/>
          </a:xfrm>
          <a:prstGeom prst="rect">
            <a:avLst/>
          </a:prstGeom>
          <a:noFill/>
        </p:spPr>
        <p:txBody>
          <a:bodyPr wrap="square" rtlCol="0">
            <a:spAutoFit/>
          </a:bodyPr>
          <a:lstStyle/>
          <a:p>
            <a:pPr algn="ctr"/>
            <a:r>
              <a:rPr lang="en-US" sz="1600" b="1" i="1" dirty="0" smtClean="0">
                <a:solidFill>
                  <a:srgbClr val="FF0000"/>
                </a:solidFill>
              </a:rPr>
              <a:t>Click on the Light Blue Boxes to see Full Details about each of these Topics.</a:t>
            </a:r>
            <a:endParaRPr lang="en-GB" sz="1600" b="1" i="1" dirty="0">
              <a:solidFill>
                <a:srgbClr val="FF0000"/>
              </a:solidFill>
            </a:endParaRPr>
          </a:p>
        </p:txBody>
      </p:sp>
      <p:sp>
        <p:nvSpPr>
          <p:cNvPr id="30" name="TextBox 29"/>
          <p:cNvSpPr txBox="1"/>
          <p:nvPr/>
        </p:nvSpPr>
        <p:spPr>
          <a:xfrm>
            <a:off x="304800" y="513546"/>
            <a:ext cx="8382000" cy="477054"/>
          </a:xfrm>
          <a:prstGeom prst="rect">
            <a:avLst/>
          </a:prstGeom>
          <a:solidFill>
            <a:schemeClr val="tx2">
              <a:lumMod val="60000"/>
              <a:lumOff val="40000"/>
            </a:schemeClr>
          </a:solidFill>
        </p:spPr>
        <p:txBody>
          <a:bodyPr wrap="square" rtlCol="0">
            <a:spAutoFit/>
          </a:bodyPr>
          <a:lstStyle/>
          <a:p>
            <a:pPr algn="ctr"/>
            <a:r>
              <a:rPr lang="en-US" sz="2500" b="1" dirty="0" smtClean="0">
                <a:solidFill>
                  <a:schemeClr val="bg1"/>
                </a:solidFill>
              </a:rPr>
              <a:t>New IT Based Voter Registration System</a:t>
            </a:r>
            <a:endParaRPr lang="en-GB" sz="2500" dirty="0" smtClean="0">
              <a:solidFill>
                <a:schemeClr val="bg1"/>
              </a:solidFill>
            </a:endParaRPr>
          </a:p>
        </p:txBody>
      </p:sp>
      <p:pic>
        <p:nvPicPr>
          <p:cNvPr id="35" name="Picture 34"/>
          <p:cNvPicPr>
            <a:picLocks noChangeAspect="1" noChangeArrowheads="1"/>
          </p:cNvPicPr>
          <p:nvPr/>
        </p:nvPicPr>
        <p:blipFill>
          <a:blip r:embed="rId7" cstate="print"/>
          <a:srcRect/>
          <a:stretch>
            <a:fillRect/>
          </a:stretch>
        </p:blipFill>
        <p:spPr bwMode="auto">
          <a:xfrm>
            <a:off x="5867400" y="1219200"/>
            <a:ext cx="2276475" cy="873986"/>
          </a:xfrm>
          <a:prstGeom prst="rect">
            <a:avLst/>
          </a:prstGeom>
          <a:noFill/>
        </p:spPr>
      </p:pic>
      <p:pic>
        <p:nvPicPr>
          <p:cNvPr id="36" name="Picture 35"/>
          <p:cNvPicPr>
            <a:picLocks noChangeAspect="1" noChangeArrowheads="1"/>
          </p:cNvPicPr>
          <p:nvPr/>
        </p:nvPicPr>
        <p:blipFill>
          <a:blip r:embed="rId8" cstate="print"/>
          <a:srcRect/>
          <a:stretch>
            <a:fillRect/>
          </a:stretch>
        </p:blipFill>
        <p:spPr bwMode="auto">
          <a:xfrm>
            <a:off x="5867400" y="2362200"/>
            <a:ext cx="801784" cy="609600"/>
          </a:xfrm>
          <a:prstGeom prst="rect">
            <a:avLst/>
          </a:prstGeom>
          <a:noFill/>
        </p:spPr>
      </p:pic>
      <p:pic>
        <p:nvPicPr>
          <p:cNvPr id="37" name="Picture 36"/>
          <p:cNvPicPr>
            <a:picLocks noChangeAspect="1" noChangeArrowheads="1"/>
          </p:cNvPicPr>
          <p:nvPr/>
        </p:nvPicPr>
        <p:blipFill>
          <a:blip r:embed="rId9" cstate="print"/>
          <a:srcRect/>
          <a:stretch>
            <a:fillRect/>
          </a:stretch>
        </p:blipFill>
        <p:spPr bwMode="auto">
          <a:xfrm>
            <a:off x="5867399" y="3200400"/>
            <a:ext cx="1066801" cy="990600"/>
          </a:xfrm>
          <a:prstGeom prst="rect">
            <a:avLst/>
          </a:prstGeom>
          <a:noFill/>
        </p:spPr>
      </p:pic>
      <p:pic>
        <p:nvPicPr>
          <p:cNvPr id="38" name="Picture 37"/>
          <p:cNvPicPr>
            <a:picLocks noChangeAspect="1" noChangeArrowheads="1"/>
          </p:cNvPicPr>
          <p:nvPr/>
        </p:nvPicPr>
        <p:blipFill>
          <a:blip r:embed="rId10" cstate="print"/>
          <a:srcRect/>
          <a:stretch>
            <a:fillRect/>
          </a:stretch>
        </p:blipFill>
        <p:spPr bwMode="auto">
          <a:xfrm>
            <a:off x="5791200" y="4800600"/>
            <a:ext cx="1035362" cy="973872"/>
          </a:xfrm>
          <a:prstGeom prst="rect">
            <a:avLst/>
          </a:prstGeom>
          <a:noFill/>
        </p:spPr>
      </p:pic>
      <p:sp>
        <p:nvSpPr>
          <p:cNvPr id="21" name="Slide Number Placeholder 19"/>
          <p:cNvSpPr txBox="1">
            <a:spLocks/>
          </p:cNvSpPr>
          <p:nvPr/>
        </p:nvSpPr>
        <p:spPr>
          <a:xfrm>
            <a:off x="8839200" y="6492875"/>
            <a:ext cx="30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533400"/>
            <a:ext cx="8382000" cy="523220"/>
          </a:xfrm>
          <a:prstGeom prst="rect">
            <a:avLst/>
          </a:prstGeom>
          <a:solidFill>
            <a:schemeClr val="tx2">
              <a:lumMod val="60000"/>
              <a:lumOff val="40000"/>
            </a:schemeClr>
          </a:solidFill>
        </p:spPr>
        <p:txBody>
          <a:bodyPr wrap="square" rtlCol="0">
            <a:spAutoFit/>
          </a:bodyPr>
          <a:lstStyle/>
          <a:p>
            <a:pPr algn="ctr"/>
            <a:r>
              <a:rPr lang="en-IN" sz="2800" b="1" dirty="0" smtClean="0">
                <a:solidFill>
                  <a:schemeClr val="bg1"/>
                </a:solidFill>
                <a:latin typeface="Calibri" pitchFamily="34" charset="0"/>
              </a:rPr>
              <a:t> </a:t>
            </a:r>
            <a:r>
              <a:rPr lang="en-IN" sz="2500" b="1" dirty="0" smtClean="0">
                <a:solidFill>
                  <a:schemeClr val="bg1"/>
                </a:solidFill>
                <a:latin typeface="Calibri" pitchFamily="34" charset="0"/>
              </a:rPr>
              <a:t>Advantages of Proposed IT Based Voter Registration System </a:t>
            </a:r>
            <a:endParaRPr lang="en-IN" sz="2500" b="1" dirty="0">
              <a:solidFill>
                <a:schemeClr val="bg1"/>
              </a:solidFill>
            </a:endParaRPr>
          </a:p>
        </p:txBody>
      </p:sp>
      <p:sp>
        <p:nvSpPr>
          <p:cNvPr id="4" name="TextBox 3">
            <a:hlinkClick r:id="rId2" action="ppaction://hlinksldjump"/>
          </p:cNvPr>
          <p:cNvSpPr txBox="1"/>
          <p:nvPr/>
        </p:nvSpPr>
        <p:spPr>
          <a:xfrm>
            <a:off x="762000" y="1524000"/>
            <a:ext cx="3352800" cy="600164"/>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marL="342900" indent="-342900"/>
            <a:r>
              <a:rPr lang="en-IN" sz="1400" b="1" dirty="0" smtClean="0">
                <a:solidFill>
                  <a:schemeClr val="accent1">
                    <a:lumMod val="75000"/>
                  </a:schemeClr>
                </a:solidFill>
              </a:rPr>
              <a:t>1.   Time Required to get registered as Voter</a:t>
            </a:r>
          </a:p>
          <a:p>
            <a:pPr marL="342900" indent="-342900"/>
            <a:endParaRPr lang="en-IN" sz="500" b="1" dirty="0" smtClean="0">
              <a:solidFill>
                <a:schemeClr val="accent1">
                  <a:lumMod val="75000"/>
                </a:schemeClr>
              </a:solidFill>
            </a:endParaRPr>
          </a:p>
          <a:p>
            <a:pPr marL="342900" indent="-342900"/>
            <a:r>
              <a:rPr lang="en-IN" sz="1400" b="1" dirty="0" smtClean="0">
                <a:solidFill>
                  <a:schemeClr val="accent1">
                    <a:lumMod val="75000"/>
                  </a:schemeClr>
                </a:solidFill>
              </a:rPr>
              <a:t>2.   Voter Registration Drive Duration</a:t>
            </a:r>
            <a:endParaRPr lang="en-IN" sz="1400" b="1" dirty="0">
              <a:solidFill>
                <a:schemeClr val="accent1">
                  <a:lumMod val="75000"/>
                </a:schemeClr>
              </a:solidFill>
            </a:endParaRPr>
          </a:p>
        </p:txBody>
      </p:sp>
      <p:sp>
        <p:nvSpPr>
          <p:cNvPr id="8" name="TextBox 7">
            <a:hlinkClick r:id="rId3" action="ppaction://hlinksldjump"/>
          </p:cNvPr>
          <p:cNvSpPr txBox="1"/>
          <p:nvPr/>
        </p:nvSpPr>
        <p:spPr>
          <a:xfrm>
            <a:off x="5257800" y="1524000"/>
            <a:ext cx="2895600" cy="307777"/>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  3.   Ease of Filling Application Form</a:t>
            </a:r>
          </a:p>
        </p:txBody>
      </p:sp>
      <p:sp>
        <p:nvSpPr>
          <p:cNvPr id="9" name="TextBox 8">
            <a:hlinkClick r:id="rId4" action="ppaction://hlinksldjump"/>
          </p:cNvPr>
          <p:cNvSpPr txBox="1"/>
          <p:nvPr/>
        </p:nvSpPr>
        <p:spPr>
          <a:xfrm>
            <a:off x="762000" y="2524036"/>
            <a:ext cx="3352800" cy="600164"/>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indent="-342900">
              <a:spcBef>
                <a:spcPts val="600"/>
              </a:spcBef>
              <a:defRPr/>
            </a:pPr>
            <a:r>
              <a:rPr lang="en-IN" sz="1400" b="1" dirty="0" smtClean="0">
                <a:solidFill>
                  <a:schemeClr val="accent1">
                    <a:lumMod val="75000"/>
                  </a:schemeClr>
                </a:solidFill>
              </a:rPr>
              <a:t>4.    Ease of Submitting Application Form</a:t>
            </a:r>
          </a:p>
          <a:p>
            <a:pPr indent="-342900">
              <a:spcBef>
                <a:spcPts val="600"/>
              </a:spcBef>
              <a:defRPr/>
            </a:pPr>
            <a:r>
              <a:rPr lang="en-IN" sz="1400" b="1" dirty="0" smtClean="0">
                <a:solidFill>
                  <a:schemeClr val="accent1">
                    <a:lumMod val="75000"/>
                  </a:schemeClr>
                </a:solidFill>
              </a:rPr>
              <a:t>5.    Accessibility of Election Offices</a:t>
            </a:r>
          </a:p>
        </p:txBody>
      </p:sp>
      <p:sp>
        <p:nvSpPr>
          <p:cNvPr id="11" name="TextBox 10">
            <a:hlinkClick r:id="rId5" action="ppaction://hlinksldjump"/>
          </p:cNvPr>
          <p:cNvSpPr txBox="1"/>
          <p:nvPr/>
        </p:nvSpPr>
        <p:spPr>
          <a:xfrm>
            <a:off x="5257800" y="2514600"/>
            <a:ext cx="2895600" cy="307777"/>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  6.   Working Hours of Election Office</a:t>
            </a:r>
          </a:p>
        </p:txBody>
      </p:sp>
      <p:sp>
        <p:nvSpPr>
          <p:cNvPr id="12" name="TextBox 11">
            <a:hlinkClick r:id="rId6" action="ppaction://hlinksldjump"/>
          </p:cNvPr>
          <p:cNvSpPr txBox="1"/>
          <p:nvPr/>
        </p:nvSpPr>
        <p:spPr>
          <a:xfrm>
            <a:off x="762000" y="3429000"/>
            <a:ext cx="3429000" cy="30480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7.    Election Department Team Structure</a:t>
            </a:r>
          </a:p>
        </p:txBody>
      </p:sp>
      <p:sp>
        <p:nvSpPr>
          <p:cNvPr id="13" name="TextBox 12">
            <a:hlinkClick r:id="rId7" action="ppaction://hlinksldjump"/>
          </p:cNvPr>
          <p:cNvSpPr txBox="1"/>
          <p:nvPr/>
        </p:nvSpPr>
        <p:spPr>
          <a:xfrm>
            <a:off x="5257800" y="3429001"/>
            <a:ext cx="2971800" cy="30480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  8.   Quality of Service Provided</a:t>
            </a:r>
          </a:p>
        </p:txBody>
      </p:sp>
      <p:sp>
        <p:nvSpPr>
          <p:cNvPr id="14" name="TextBox 13">
            <a:hlinkClick r:id="rId8" action="ppaction://hlinksldjump"/>
          </p:cNvPr>
          <p:cNvSpPr txBox="1"/>
          <p:nvPr/>
        </p:nvSpPr>
        <p:spPr>
          <a:xfrm>
            <a:off x="762000" y="3962401"/>
            <a:ext cx="3429000" cy="307777"/>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9.    Notifying/Informing the Applicant</a:t>
            </a:r>
          </a:p>
        </p:txBody>
      </p:sp>
      <p:sp>
        <p:nvSpPr>
          <p:cNvPr id="15" name="TextBox 14">
            <a:hlinkClick r:id="rId9" action="ppaction://hlinksldjump"/>
          </p:cNvPr>
          <p:cNvSpPr txBox="1"/>
          <p:nvPr/>
        </p:nvSpPr>
        <p:spPr>
          <a:xfrm>
            <a:off x="5257800" y="3962400"/>
            <a:ext cx="3124200" cy="52322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indent="-342900">
              <a:defRPr/>
            </a:pPr>
            <a:r>
              <a:rPr lang="en-IN" sz="1400" b="1" dirty="0" smtClean="0">
                <a:solidFill>
                  <a:schemeClr val="accent1">
                    <a:lumMod val="75000"/>
                  </a:schemeClr>
                </a:solidFill>
              </a:rPr>
              <a:t>10.   Storing ALL Info related to Additions  &amp; Deletions made in Voter List</a:t>
            </a:r>
          </a:p>
        </p:txBody>
      </p:sp>
      <p:sp>
        <p:nvSpPr>
          <p:cNvPr id="16" name="TextBox 15">
            <a:hlinkClick r:id="rId10" action="ppaction://hlinksldjump"/>
          </p:cNvPr>
          <p:cNvSpPr txBox="1"/>
          <p:nvPr/>
        </p:nvSpPr>
        <p:spPr>
          <a:xfrm>
            <a:off x="762000" y="4800600"/>
            <a:ext cx="3429000" cy="52322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indent="-342900">
              <a:defRPr/>
            </a:pPr>
            <a:r>
              <a:rPr lang="en-IN" sz="1400" b="1" dirty="0" smtClean="0">
                <a:solidFill>
                  <a:schemeClr val="accent1">
                    <a:lumMod val="75000"/>
                  </a:schemeClr>
                </a:solidFill>
              </a:rPr>
              <a:t>11.  Enrolment to Graduate Constituency </a:t>
            </a:r>
          </a:p>
          <a:p>
            <a:pPr indent="-342900">
              <a:defRPr/>
            </a:pPr>
            <a:r>
              <a:rPr lang="en-IN" sz="1400" b="1" dirty="0" smtClean="0">
                <a:solidFill>
                  <a:schemeClr val="accent1">
                    <a:lumMod val="75000"/>
                  </a:schemeClr>
                </a:solidFill>
              </a:rPr>
              <a:t>        &amp; Teacher Constituency</a:t>
            </a:r>
          </a:p>
        </p:txBody>
      </p:sp>
      <p:sp>
        <p:nvSpPr>
          <p:cNvPr id="17" name="TextBox 16">
            <a:hlinkClick r:id="rId11" action="ppaction://hlinksldjump"/>
          </p:cNvPr>
          <p:cNvSpPr txBox="1"/>
          <p:nvPr/>
        </p:nvSpPr>
        <p:spPr>
          <a:xfrm>
            <a:off x="5257800" y="4800600"/>
            <a:ext cx="3124200" cy="523220"/>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indent="-342900">
              <a:buAutoNum type="arabicPeriod" startAt="12"/>
              <a:defRPr/>
            </a:pPr>
            <a:r>
              <a:rPr lang="en-IN" sz="1400" b="1" dirty="0" smtClean="0">
                <a:solidFill>
                  <a:schemeClr val="accent1">
                    <a:lumMod val="75000"/>
                  </a:schemeClr>
                </a:solidFill>
              </a:rPr>
              <a:t>Efficiency of Voter Registration </a:t>
            </a:r>
          </a:p>
          <a:p>
            <a:pPr indent="-342900">
              <a:defRPr/>
            </a:pPr>
            <a:r>
              <a:rPr lang="en-IN" sz="1400" b="1" dirty="0" smtClean="0">
                <a:solidFill>
                  <a:schemeClr val="accent1">
                    <a:lumMod val="75000"/>
                  </a:schemeClr>
                </a:solidFill>
              </a:rPr>
              <a:t>         Process</a:t>
            </a:r>
          </a:p>
        </p:txBody>
      </p:sp>
      <p:sp>
        <p:nvSpPr>
          <p:cNvPr id="18" name="TextBox 17">
            <a:hlinkClick r:id="rId12" action="ppaction://hlinksldjump"/>
          </p:cNvPr>
          <p:cNvSpPr txBox="1"/>
          <p:nvPr/>
        </p:nvSpPr>
        <p:spPr>
          <a:xfrm>
            <a:off x="762000" y="5638801"/>
            <a:ext cx="3429000" cy="307777"/>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13.  Environment Friendliness</a:t>
            </a:r>
          </a:p>
        </p:txBody>
      </p:sp>
      <p:sp>
        <p:nvSpPr>
          <p:cNvPr id="19" name="TextBox 18">
            <a:hlinkClick r:id="rId13" action="ppaction://hlinksldjump"/>
          </p:cNvPr>
          <p:cNvSpPr txBox="1"/>
          <p:nvPr/>
        </p:nvSpPr>
        <p:spPr>
          <a:xfrm>
            <a:off x="5257800" y="5638801"/>
            <a:ext cx="3124200" cy="307777"/>
          </a:xfrm>
          <a:prstGeom prst="rect">
            <a:avLst/>
          </a:prstGeom>
          <a:solidFill>
            <a:schemeClr val="accent1">
              <a:lumMod val="20000"/>
              <a:lumOff val="80000"/>
            </a:schemeClr>
          </a:solidFill>
          <a:ln w="3175">
            <a:solidFill>
              <a:schemeClr val="accent1">
                <a:lumMod val="75000"/>
              </a:schemeClr>
            </a:solidFill>
          </a:ln>
        </p:spPr>
        <p:txBody>
          <a:bodyPr wrap="square" lIns="45720" rIns="45720" rtlCol="0">
            <a:spAutoFit/>
          </a:bodyPr>
          <a:lstStyle/>
          <a:p>
            <a:pPr>
              <a:defRPr/>
            </a:pPr>
            <a:r>
              <a:rPr lang="en-IN" sz="1400" b="1" dirty="0" smtClean="0">
                <a:solidFill>
                  <a:schemeClr val="accent1">
                    <a:lumMod val="75000"/>
                  </a:schemeClr>
                </a:solidFill>
              </a:rPr>
              <a:t>14.   Number of Applicants in 1 year</a:t>
            </a:r>
          </a:p>
        </p:txBody>
      </p:sp>
      <p:cxnSp>
        <p:nvCxnSpPr>
          <p:cNvPr id="26" name="Straight Connector 25"/>
          <p:cNvCxnSpPr/>
          <p:nvPr/>
        </p:nvCxnSpPr>
        <p:spPr>
          <a:xfrm>
            <a:off x="762000" y="1828800"/>
            <a:ext cx="33528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000" y="2819400"/>
            <a:ext cx="335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000" y="6248400"/>
            <a:ext cx="8382000" cy="338554"/>
          </a:xfrm>
          <a:prstGeom prst="rect">
            <a:avLst/>
          </a:prstGeom>
          <a:noFill/>
        </p:spPr>
        <p:txBody>
          <a:bodyPr wrap="square" rtlCol="0">
            <a:spAutoFit/>
          </a:bodyPr>
          <a:lstStyle/>
          <a:p>
            <a:pPr algn="ctr"/>
            <a:r>
              <a:rPr lang="en-US" sz="1600" b="1" i="1" dirty="0" smtClean="0">
                <a:solidFill>
                  <a:srgbClr val="FF0000"/>
                </a:solidFill>
              </a:rPr>
              <a:t>Click on the Light Blue Boxes to see Full Details about each of these 14 Points.</a:t>
            </a:r>
            <a:endParaRPr lang="en-GB" sz="1600" b="1" i="1" dirty="0">
              <a:solidFill>
                <a:srgbClr val="FF0000"/>
              </a:solidFill>
            </a:endParaRPr>
          </a:p>
        </p:txBody>
      </p:sp>
      <p:sp>
        <p:nvSpPr>
          <p:cNvPr id="20" name="Slide Number Placeholder 19"/>
          <p:cNvSpPr txBox="1">
            <a:spLocks/>
          </p:cNvSpPr>
          <p:nvPr/>
        </p:nvSpPr>
        <p:spPr>
          <a:xfrm>
            <a:off x="8839200" y="6492875"/>
            <a:ext cx="30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a:ln w="3175">
            <a:solidFill>
              <a:schemeClr val="accent1"/>
            </a:solidFill>
          </a:ln>
        </p:spPr>
        <p:txBody>
          <a:bodyPr>
            <a:noAutofit/>
          </a:bodyPr>
          <a:lstStyle/>
          <a:p>
            <a:pPr marL="0" indent="0" algn="ctr">
              <a:spcBef>
                <a:spcPts val="1200"/>
              </a:spcBef>
              <a:spcAft>
                <a:spcPts val="1200"/>
              </a:spcAft>
              <a:buNone/>
            </a:pPr>
            <a:endParaRPr lang="en-US" sz="9600" b="1" dirty="0" smtClean="0">
              <a:solidFill>
                <a:schemeClr val="accent1"/>
              </a:solidFill>
            </a:endParaRPr>
          </a:p>
          <a:p>
            <a:pPr marL="0" indent="0" algn="ctr">
              <a:spcBef>
                <a:spcPts val="1200"/>
              </a:spcBef>
              <a:spcAft>
                <a:spcPts val="1200"/>
              </a:spcAft>
              <a:buNone/>
            </a:pPr>
            <a:r>
              <a:rPr lang="en-US" sz="9600" b="1" dirty="0" smtClean="0">
                <a:solidFill>
                  <a:schemeClr val="accent1"/>
                </a:solidFill>
              </a:rPr>
              <a:t>Thank You</a:t>
            </a:r>
            <a:endParaRPr lang="en-US" sz="9600" b="1" dirty="0">
              <a:solidFill>
                <a:schemeClr val="accent1"/>
              </a:solidFill>
            </a:endParaRPr>
          </a:p>
        </p:txBody>
      </p:sp>
      <p:sp>
        <p:nvSpPr>
          <p:cNvPr id="4" name="Slide Number Placeholder 19"/>
          <p:cNvSpPr txBox="1">
            <a:spLocks/>
          </p:cNvSpPr>
          <p:nvPr/>
        </p:nvSpPr>
        <p:spPr>
          <a:xfrm>
            <a:off x="8839200" y="6492875"/>
            <a:ext cx="30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a:ln w="3175">
            <a:solidFill>
              <a:schemeClr val="accent1"/>
            </a:solidFill>
          </a:ln>
        </p:spPr>
        <p:txBody>
          <a:bodyPr>
            <a:noAutofit/>
          </a:bodyPr>
          <a:lstStyle/>
          <a:p>
            <a:pPr algn="ctr">
              <a:buNone/>
            </a:pPr>
            <a:r>
              <a:rPr lang="en-IN" sz="7200" b="1" dirty="0" smtClean="0">
                <a:solidFill>
                  <a:schemeClr val="accent1"/>
                </a:solidFill>
              </a:rPr>
              <a:t>Why We               Need to Build        an Efficient Voter Registration System</a:t>
            </a:r>
            <a:endParaRPr lang="en-US" sz="7200" b="1" dirty="0">
              <a:solidFill>
                <a:schemeClr val="accent1"/>
              </a:solidFill>
            </a:endParaRPr>
          </a:p>
        </p:txBody>
      </p:sp>
      <p:sp>
        <p:nvSpPr>
          <p:cNvPr id="4" name="Slide Number Placeholder 19"/>
          <p:cNvSpPr txBox="1">
            <a:spLocks/>
          </p:cNvSpPr>
          <p:nvPr/>
        </p:nvSpPr>
        <p:spPr>
          <a:xfrm>
            <a:off x="8839200" y="6492875"/>
            <a:ext cx="3048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E5776FB5-9A09-4CD3-BA9C-E9DE4CF2076D}"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1404</TotalTime>
  <Words>9752</Words>
  <Application>Microsoft Office PowerPoint</Application>
  <PresentationFormat>On-screen Show (4:3)</PresentationFormat>
  <Paragraphs>1240</Paragraphs>
  <Slides>57</Slides>
  <Notes>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229</cp:revision>
  <dcterms:created xsi:type="dcterms:W3CDTF">2014-07-08T08:34:53Z</dcterms:created>
  <dcterms:modified xsi:type="dcterms:W3CDTF">2014-08-03T13:37:11Z</dcterms:modified>
</cp:coreProperties>
</file>